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0" r:id="rId2"/>
    <p:sldId id="261" r:id="rId3"/>
    <p:sldId id="325" r:id="rId4"/>
    <p:sldId id="338" r:id="rId5"/>
    <p:sldId id="339" r:id="rId6"/>
    <p:sldId id="340" r:id="rId7"/>
    <p:sldId id="346" r:id="rId8"/>
    <p:sldId id="351" r:id="rId9"/>
    <p:sldId id="352" r:id="rId10"/>
    <p:sldId id="353" r:id="rId11"/>
    <p:sldId id="354" r:id="rId12"/>
    <p:sldId id="355" r:id="rId13"/>
    <p:sldId id="356" r:id="rId14"/>
    <p:sldId id="348" r:id="rId15"/>
    <p:sldId id="357" r:id="rId16"/>
    <p:sldId id="358" r:id="rId17"/>
    <p:sldId id="359" r:id="rId18"/>
    <p:sldId id="360" r:id="rId19"/>
    <p:sldId id="361" r:id="rId20"/>
    <p:sldId id="316" r:id="rId21"/>
    <p:sldId id="307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e Rindebaek" initials="LR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9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186" autoAdjust="0"/>
    <p:restoredTop sz="92007" autoAdjust="0"/>
  </p:normalViewPr>
  <p:slideViewPr>
    <p:cSldViewPr>
      <p:cViewPr varScale="1">
        <p:scale>
          <a:sx n="72" d="100"/>
          <a:sy n="72" d="100"/>
        </p:scale>
        <p:origin x="972" y="54"/>
      </p:cViewPr>
      <p:guideLst>
        <p:guide orient="horz" pos="4320"/>
        <p:guide pos="2880"/>
      </p:guideLst>
    </p:cSldViewPr>
  </p:slideViewPr>
  <p:outlineViewPr>
    <p:cViewPr>
      <p:scale>
        <a:sx n="33" d="100"/>
        <a:sy n="33" d="100"/>
      </p:scale>
      <p:origin x="0" y="-21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[180121_FSS_GFD_Daily.xlsx]Summary_Sheet!Summary_sheet</c:name>
    <c:fmtId val="9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Total</a:t>
            </a:r>
            <a:r>
              <a:rPr lang="en-US" b="1" baseline="0" dirty="0"/>
              <a:t> HH Reach as Of 20 January 2018 GFD Round 8</a:t>
            </a:r>
            <a:endParaRPr lang="en-US" b="1" dirty="0"/>
          </a:p>
        </c:rich>
      </c:tx>
      <c:layout>
        <c:manualLayout>
          <c:xMode val="edge"/>
          <c:yMode val="edge"/>
          <c:x val="4.2669753086419744E-2"/>
          <c:y val="2.1577882670262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3347428793623022E-2"/>
          <c:y val="1.5412189626826379E-2"/>
          <c:w val="0.95602495868571968"/>
          <c:h val="0.815256775187954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Summary_Sheet!$B$5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Summary_Sheet!$A$6:$A$24</c:f>
              <c:strCache>
                <c:ptCount val="18"/>
                <c:pt idx="0">
                  <c:v>Bagghona</c:v>
                </c:pt>
                <c:pt idx="1">
                  <c:v>Balukali 1</c:v>
                </c:pt>
                <c:pt idx="2">
                  <c:v>Balukali 2</c:v>
                </c:pt>
                <c:pt idx="3">
                  <c:v>Block D-5</c:v>
                </c:pt>
                <c:pt idx="4">
                  <c:v>Burma Para</c:v>
                </c:pt>
                <c:pt idx="5">
                  <c:v>Chakmarkul</c:v>
                </c:pt>
                <c:pt idx="6">
                  <c:v>Hakimpara</c:v>
                </c:pt>
                <c:pt idx="7">
                  <c:v>Jadimura</c:v>
                </c:pt>
                <c:pt idx="8">
                  <c:v>Jamtoli</c:v>
                </c:pt>
                <c:pt idx="9">
                  <c:v>Lambasia</c:v>
                </c:pt>
                <c:pt idx="10">
                  <c:v>Leda</c:v>
                </c:pt>
                <c:pt idx="11">
                  <c:v>Mainnergona</c:v>
                </c:pt>
                <c:pt idx="12">
                  <c:v>Modhur chara (1)</c:v>
                </c:pt>
                <c:pt idx="13">
                  <c:v>Modhur chara (2)</c:v>
                </c:pt>
                <c:pt idx="14">
                  <c:v>Modhur chara (3)</c:v>
                </c:pt>
                <c:pt idx="15">
                  <c:v>Modhur chara (4)</c:v>
                </c:pt>
                <c:pt idx="16">
                  <c:v>Shamlapur</c:v>
                </c:pt>
                <c:pt idx="17">
                  <c:v>TV Tower</c:v>
                </c:pt>
              </c:strCache>
            </c:strRef>
          </c:cat>
          <c:val>
            <c:numRef>
              <c:f>Summary_Sheet!$B$6:$B$24</c:f>
              <c:numCache>
                <c:formatCode>General</c:formatCode>
                <c:ptCount val="18"/>
                <c:pt idx="0">
                  <c:v>2028</c:v>
                </c:pt>
                <c:pt idx="1">
                  <c:v>4062</c:v>
                </c:pt>
                <c:pt idx="2">
                  <c:v>4351</c:v>
                </c:pt>
                <c:pt idx="3">
                  <c:v>4300</c:v>
                </c:pt>
                <c:pt idx="4">
                  <c:v>3974</c:v>
                </c:pt>
                <c:pt idx="5">
                  <c:v>990</c:v>
                </c:pt>
                <c:pt idx="6">
                  <c:v>3602</c:v>
                </c:pt>
                <c:pt idx="7">
                  <c:v>3094</c:v>
                </c:pt>
                <c:pt idx="8">
                  <c:v>4597</c:v>
                </c:pt>
                <c:pt idx="9">
                  <c:v>6324</c:v>
                </c:pt>
                <c:pt idx="10">
                  <c:v>2352</c:v>
                </c:pt>
                <c:pt idx="11">
                  <c:v>5124</c:v>
                </c:pt>
                <c:pt idx="12">
                  <c:v>3477</c:v>
                </c:pt>
                <c:pt idx="13">
                  <c:v>2839</c:v>
                </c:pt>
                <c:pt idx="14">
                  <c:v>3179</c:v>
                </c:pt>
                <c:pt idx="15">
                  <c:v>2313</c:v>
                </c:pt>
                <c:pt idx="16">
                  <c:v>1235</c:v>
                </c:pt>
                <c:pt idx="17">
                  <c:v>3224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12-45F9-A9FF-05AA088AAF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5122672"/>
        <c:axId val="195123064"/>
      </c:barChart>
      <c:catAx>
        <c:axId val="19512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123064"/>
        <c:crosses val="autoZero"/>
        <c:auto val="1"/>
        <c:lblAlgn val="ctr"/>
        <c:lblOffset val="100"/>
        <c:noMultiLvlLbl val="0"/>
      </c:catAx>
      <c:valAx>
        <c:axId val="195123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12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649" cy="465138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1"/>
            <a:ext cx="3038648" cy="465138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A483D7A8-6F28-427B-A164-B5B55006E4D0}" type="datetimeFigureOut">
              <a:rPr lang="en-US" smtClean="0"/>
              <a:pPr/>
              <a:t>24-Jan-18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8" y="4416427"/>
            <a:ext cx="5608320" cy="4183063"/>
          </a:xfrm>
          <a:prstGeom prst="rect">
            <a:avLst/>
          </a:prstGeom>
        </p:spPr>
        <p:txBody>
          <a:bodyPr vert="horz" lIns="91425" tIns="45713" rIns="91425" bIns="4571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649" cy="465138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209C98C9-F0E9-4826-BA5D-D0E90500F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72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826" indent="-28570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2810" indent="-22856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599934" indent="-22856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057" indent="-22856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181" indent="-2285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305" indent="-2285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8429" indent="-2285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5552" indent="-2285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A6AA228-F312-4586-B64D-4B2153A831A3}" type="slidenum">
              <a:rPr lang="en-US" altLang="en-US" sz="13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300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700088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3525" y="4416802"/>
            <a:ext cx="5603353" cy="41801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v</a:t>
            </a:r>
            <a:endParaRPr lang="en-GB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9667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9F70A-2229-4BC3-A39E-AAAE7DC4039B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430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2277-20CD-4B67-8EEF-809964FD97DB}" type="datetimeFigureOut">
              <a:rPr lang="en-US" smtClean="0"/>
              <a:pPr/>
              <a:t>24-Jan-18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9BDF-5CC0-4242-9754-B845D2DC9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2277-20CD-4B67-8EEF-809964FD97DB}" type="datetimeFigureOut">
              <a:rPr lang="en-US" smtClean="0"/>
              <a:pPr/>
              <a:t>24-Jan-18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9BDF-5CC0-4242-9754-B845D2DC9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2277-20CD-4B67-8EEF-809964FD97DB}" type="datetimeFigureOut">
              <a:rPr lang="en-US" smtClean="0"/>
              <a:pPr/>
              <a:t>24-Jan-18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9BDF-5CC0-4242-9754-B845D2DC9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062"/>
            </a:lvl1pPr>
          </a:lstStyle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669727" y="1616274"/>
            <a:ext cx="7804547" cy="442019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952605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2277-20CD-4B67-8EEF-809964FD97DB}" type="datetimeFigureOut">
              <a:rPr lang="en-US" smtClean="0"/>
              <a:pPr/>
              <a:t>24-Jan-18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9BDF-5CC0-4242-9754-B845D2DC9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2277-20CD-4B67-8EEF-809964FD97DB}" type="datetimeFigureOut">
              <a:rPr lang="en-US" smtClean="0"/>
              <a:pPr/>
              <a:t>24-Jan-18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9BDF-5CC0-4242-9754-B845D2DC9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2277-20CD-4B67-8EEF-809964FD97DB}" type="datetimeFigureOut">
              <a:rPr lang="en-US" smtClean="0"/>
              <a:pPr/>
              <a:t>24-Jan-18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9BDF-5CC0-4242-9754-B845D2DC9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2277-20CD-4B67-8EEF-809964FD97DB}" type="datetimeFigureOut">
              <a:rPr lang="en-US" smtClean="0"/>
              <a:pPr/>
              <a:t>24-Jan-18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9BDF-5CC0-4242-9754-B845D2DC9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2277-20CD-4B67-8EEF-809964FD97DB}" type="datetimeFigureOut">
              <a:rPr lang="en-US" smtClean="0"/>
              <a:pPr/>
              <a:t>24-Jan-18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9BDF-5CC0-4242-9754-B845D2DC9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2277-20CD-4B67-8EEF-809964FD97DB}" type="datetimeFigureOut">
              <a:rPr lang="en-US" smtClean="0"/>
              <a:pPr/>
              <a:t>24-Jan-18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9BDF-5CC0-4242-9754-B845D2DC9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2277-20CD-4B67-8EEF-809964FD97DB}" type="datetimeFigureOut">
              <a:rPr lang="en-US" smtClean="0"/>
              <a:pPr/>
              <a:t>24-Jan-18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9BDF-5CC0-4242-9754-B845D2DC9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2277-20CD-4B67-8EEF-809964FD97DB}" type="datetimeFigureOut">
              <a:rPr lang="en-US" smtClean="0"/>
              <a:pPr/>
              <a:t>24-Jan-18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9BDF-5CC0-4242-9754-B845D2DC9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82277-20CD-4B67-8EEF-809964FD97DB}" type="datetimeFigureOut">
              <a:rPr lang="en-US" smtClean="0"/>
              <a:pPr/>
              <a:t>24-Jan-18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89BDF-5CC0-4242-9754-B845D2DC9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rket%20Monitoring%20draft%20final.docx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mailto:tek.meal.ast@solidarites-bangladesh.org" TargetMode="External"/><Relationship Id="rId13" Type="http://schemas.openxmlformats.org/officeDocument/2006/relationships/hyperlink" Target="mailto:ashoksarkar59@gmail.com" TargetMode="External"/><Relationship Id="rId3" Type="http://schemas.openxmlformats.org/officeDocument/2006/relationships/hyperlink" Target="mailto:fc-cox@bd.missions-acf.org" TargetMode="External"/><Relationship Id="rId7" Type="http://schemas.openxmlformats.org/officeDocument/2006/relationships/hyperlink" Target="mailto:tek.meal.off1@solidarites-bangladesh.org" TargetMode="External"/><Relationship Id="rId12" Type="http://schemas.openxmlformats.org/officeDocument/2006/relationships/hyperlink" Target="mailto:pmbasic@hibd.org" TargetMode="External"/><Relationship Id="rId2" Type="http://schemas.openxmlformats.org/officeDocument/2006/relationships/hyperlink" Target="mailto:fsldrrpm-cox@bd.missions-acf.org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ziaul.himel@ifrc.org" TargetMode="External"/><Relationship Id="rId11" Type="http://schemas.openxmlformats.org/officeDocument/2006/relationships/hyperlink" Target="mailto:dongju_kim@wvi.org" TargetMode="External"/><Relationship Id="rId5" Type="http://schemas.openxmlformats.org/officeDocument/2006/relationships/hyperlink" Target="mailto:akon.belal.bm1989@gmail.com" TargetMode="External"/><Relationship Id="rId15" Type="http://schemas.openxmlformats.org/officeDocument/2006/relationships/hyperlink" Target="mailto:homayonchy@gmail.com" TargetMode="External"/><Relationship Id="rId10" Type="http://schemas.openxmlformats.org/officeDocument/2006/relationships/hyperlink" Target="mailto:rachid.moujaes@drc.dk" TargetMode="External"/><Relationship Id="rId4" Type="http://schemas.openxmlformats.org/officeDocument/2006/relationships/hyperlink" Target="mailto:akbarhossen2016@gmail.com" TargetMode="External"/><Relationship Id="rId9" Type="http://schemas.openxmlformats.org/officeDocument/2006/relationships/hyperlink" Target="mailto:tek.field.co@solidarites-bangladesh.org" TargetMode="External"/><Relationship Id="rId14" Type="http://schemas.openxmlformats.org/officeDocument/2006/relationships/hyperlink" Target="mailto:shantanubd_roy@yahoo.co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A.1%20Project%20Template%20for%20Partners.xls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"/>
          <p:cNvSpPr txBox="1">
            <a:spLocks noChangeArrowheads="1"/>
          </p:cNvSpPr>
          <p:nvPr/>
        </p:nvSpPr>
        <p:spPr bwMode="auto">
          <a:xfrm>
            <a:off x="1861344" y="2234373"/>
            <a:ext cx="50974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 b="1" dirty="0">
              <a:solidFill>
                <a:srgbClr val="800000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800000"/>
                </a:solidFill>
                <a:latin typeface="Century Gothic" panose="020B0502020202020204" pitchFamily="34" charset="0"/>
              </a:rPr>
              <a:t>Rohingya and host communities </a:t>
            </a:r>
            <a:r>
              <a:rPr lang="en-US" altLang="en-US" sz="3200" b="1" dirty="0">
                <a:solidFill>
                  <a:srgbClr val="800000"/>
                </a:solidFill>
                <a:latin typeface="Century Gothic" panose="020B0502020202020204" pitchFamily="34" charset="0"/>
              </a:rPr>
              <a:t>response</a:t>
            </a:r>
            <a:endParaRPr lang="en-US" altLang="en-US" sz="2800" b="1" dirty="0">
              <a:solidFill>
                <a:srgbClr val="8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099" name="Straight Connector 15"/>
          <p:cNvCxnSpPr>
            <a:cxnSpLocks noChangeShapeType="1"/>
          </p:cNvCxnSpPr>
          <p:nvPr/>
        </p:nvCxnSpPr>
        <p:spPr bwMode="auto">
          <a:xfrm>
            <a:off x="714375" y="2195170"/>
            <a:ext cx="7391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0" name="Straight Connector 16"/>
          <p:cNvCxnSpPr>
            <a:cxnSpLocks noChangeShapeType="1"/>
          </p:cNvCxnSpPr>
          <p:nvPr/>
        </p:nvCxnSpPr>
        <p:spPr bwMode="auto">
          <a:xfrm>
            <a:off x="1752600" y="1319777"/>
            <a:ext cx="0" cy="4955049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1" name="Rectangle 28"/>
          <p:cNvSpPr>
            <a:spLocks noChangeArrowheads="1"/>
          </p:cNvSpPr>
          <p:nvPr/>
        </p:nvSpPr>
        <p:spPr bwMode="auto">
          <a:xfrm>
            <a:off x="914400" y="419170"/>
            <a:ext cx="7772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chemeClr val="tx2"/>
                </a:solidFill>
                <a:latin typeface="Century Gothic" panose="020B0502020202020204" pitchFamily="34" charset="0"/>
              </a:rPr>
              <a:t>Food Security Sector – Cox’s Bazar </a:t>
            </a:r>
          </a:p>
        </p:txBody>
      </p:sp>
      <p:sp>
        <p:nvSpPr>
          <p:cNvPr id="2068" name="TextBox 36"/>
          <p:cNvSpPr txBox="1">
            <a:spLocks noChangeArrowheads="1"/>
          </p:cNvSpPr>
          <p:nvPr/>
        </p:nvSpPr>
        <p:spPr bwMode="auto">
          <a:xfrm>
            <a:off x="1861344" y="1417673"/>
            <a:ext cx="59166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31859C"/>
                </a:solidFill>
                <a:latin typeface="+mn-lt"/>
              </a:rPr>
              <a:t>Tuesday </a:t>
            </a:r>
            <a:r>
              <a:rPr lang="en-US" sz="2400" b="1" dirty="0">
                <a:solidFill>
                  <a:srgbClr val="31859C"/>
                </a:solidFill>
              </a:rPr>
              <a:t>23</a:t>
            </a:r>
            <a:r>
              <a:rPr lang="en-US" sz="2400" b="1" baseline="30000" dirty="0">
                <a:solidFill>
                  <a:srgbClr val="31859C"/>
                </a:solidFill>
              </a:rPr>
              <a:t>rd</a:t>
            </a:r>
            <a:r>
              <a:rPr lang="en-US" sz="2400" b="1" dirty="0">
                <a:solidFill>
                  <a:srgbClr val="31859C"/>
                </a:solidFill>
              </a:rPr>
              <a:t> </a:t>
            </a:r>
            <a:r>
              <a:rPr lang="en-US" sz="2400" b="1" dirty="0">
                <a:solidFill>
                  <a:srgbClr val="31859C"/>
                </a:solidFill>
                <a:latin typeface="+mn-lt"/>
              </a:rPr>
              <a:t>of January  2018, 10:00 – 11:00 </a:t>
            </a:r>
            <a:r>
              <a:rPr lang="en-US" sz="2400" b="1" dirty="0">
                <a:solidFill>
                  <a:srgbClr val="31859C"/>
                </a:solidFill>
              </a:rPr>
              <a:t> </a:t>
            </a:r>
            <a:endParaRPr lang="en-US" sz="2400" b="1" dirty="0">
              <a:solidFill>
                <a:srgbClr val="31859C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2C18C-842A-4E5C-A9DC-8A812D8C2D83}" type="slidenum">
              <a:rPr lang="fr-FR" altLang="en-US" smtClean="0"/>
              <a:pPr>
                <a:defRPr/>
              </a:pPr>
              <a:t>1</a:t>
            </a:fld>
            <a:endParaRPr lang="fr-FR" altLang="en-US"/>
          </a:p>
        </p:txBody>
      </p:sp>
      <p:pic>
        <p:nvPicPr>
          <p:cNvPr id="9" name="Picture 8" descr="C:\Users\damien.joud\AppData\Local\Microsoft\Windows\INetCache\Content.Outlook\P35WBJZK\Bangladesh_blue_sector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800600"/>
            <a:ext cx="6019800" cy="12660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4735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Questionnaire"/>
          <p:cNvSpPr txBox="1">
            <a:spLocks noGrp="1"/>
          </p:cNvSpPr>
          <p:nvPr>
            <p:ph type="title"/>
          </p:nvPr>
        </p:nvSpPr>
        <p:spPr>
          <a:xfrm>
            <a:off x="669727" y="2509242"/>
            <a:ext cx="7804547" cy="198655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8000" dirty="0"/>
              <a:t>Questionnaire</a:t>
            </a:r>
            <a:br>
              <a:rPr lang="en-US" dirty="0"/>
            </a:br>
            <a:r>
              <a:rPr lang="en-US" sz="3200" dirty="0">
                <a:hlinkClick r:id="rId2" action="ppaction://hlinkfile"/>
              </a:rPr>
              <a:t>Market Monitoring draft final.docx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411715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Markets and partner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Markets and partners</a:t>
            </a:r>
          </a:p>
        </p:txBody>
      </p:sp>
      <p:sp>
        <p:nvSpPr>
          <p:cNvPr id="128" name="ACF…"/>
          <p:cNvSpPr txBox="1">
            <a:spLocks noGrp="1"/>
          </p:cNvSpPr>
          <p:nvPr>
            <p:ph type="body" sz="quarter" idx="1"/>
          </p:nvPr>
        </p:nvSpPr>
        <p:spPr>
          <a:xfrm>
            <a:off x="6001931" y="1707201"/>
            <a:ext cx="2375686" cy="4420196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268774" indent="-268774" defTabSz="353246">
              <a:spcBef>
                <a:spcPts val="2531"/>
              </a:spcBef>
              <a:defRPr sz="2752"/>
            </a:pPr>
            <a:r>
              <a:rPr dirty="0"/>
              <a:t>ACF</a:t>
            </a:r>
          </a:p>
          <a:p>
            <a:pPr marL="268774" indent="-268774" defTabSz="353246">
              <a:spcBef>
                <a:spcPts val="2531"/>
              </a:spcBef>
              <a:defRPr sz="2752"/>
            </a:pPr>
            <a:r>
              <a:rPr dirty="0"/>
              <a:t>IFRC</a:t>
            </a:r>
          </a:p>
          <a:p>
            <a:pPr marL="268774" indent="-268774" defTabSz="353246">
              <a:spcBef>
                <a:spcPts val="2531"/>
              </a:spcBef>
              <a:defRPr sz="2752"/>
            </a:pPr>
            <a:r>
              <a:rPr dirty="0"/>
              <a:t>Solidarites</a:t>
            </a:r>
          </a:p>
          <a:p>
            <a:pPr marL="268774" indent="-268774" defTabSz="353246">
              <a:spcBef>
                <a:spcPts val="2531"/>
              </a:spcBef>
              <a:defRPr sz="2752"/>
            </a:pPr>
            <a:r>
              <a:rPr dirty="0"/>
              <a:t>DRC</a:t>
            </a:r>
          </a:p>
          <a:p>
            <a:pPr marL="268774" indent="-268774" defTabSz="353246">
              <a:spcBef>
                <a:spcPts val="2531"/>
              </a:spcBef>
              <a:defRPr sz="2752"/>
            </a:pPr>
            <a:r>
              <a:rPr dirty="0" err="1"/>
              <a:t>Mutki</a:t>
            </a:r>
            <a:endParaRPr dirty="0"/>
          </a:p>
          <a:p>
            <a:pPr marL="268774" indent="-268774" defTabSz="353246">
              <a:spcBef>
                <a:spcPts val="2531"/>
              </a:spcBef>
              <a:defRPr sz="2752"/>
            </a:pPr>
            <a:r>
              <a:rPr dirty="0"/>
              <a:t>Handicap International</a:t>
            </a:r>
          </a:p>
          <a:p>
            <a:pPr marL="268774" indent="-268774" defTabSz="353246">
              <a:spcBef>
                <a:spcPts val="2531"/>
              </a:spcBef>
              <a:defRPr sz="2752"/>
            </a:pPr>
            <a:r>
              <a:rPr dirty="0"/>
              <a:t>World Vision</a:t>
            </a:r>
            <a:endParaRPr lang="en-US" dirty="0"/>
          </a:p>
          <a:p>
            <a:pPr marL="268774" indent="-268774" defTabSz="353246">
              <a:spcBef>
                <a:spcPts val="2531"/>
              </a:spcBef>
              <a:defRPr sz="2752"/>
            </a:pPr>
            <a:r>
              <a:rPr lang="en-US" dirty="0"/>
              <a:t>Oxfam</a:t>
            </a:r>
            <a:endParaRPr dirty="0"/>
          </a:p>
        </p:txBody>
      </p:sp>
      <p:graphicFrame>
        <p:nvGraphicFramePr>
          <p:cNvPr id="129" name="Table 3"/>
          <p:cNvGraphicFramePr/>
          <p:nvPr>
            <p:extLst>
              <p:ext uri="{D42A27DB-BD31-4B8C-83A1-F6EECF244321}">
                <p14:modId xmlns:p14="http://schemas.microsoft.com/office/powerpoint/2010/main" val="3105713572"/>
              </p:ext>
            </p:extLst>
          </p:nvPr>
        </p:nvGraphicFramePr>
        <p:xfrm>
          <a:off x="617707" y="1486106"/>
          <a:ext cx="5249693" cy="5449863"/>
        </p:xfrm>
        <a:graphic>
          <a:graphicData uri="http://schemas.openxmlformats.org/drawingml/2006/table">
            <a:tbl>
              <a:tblPr firstRow="1" firstCol="1"/>
              <a:tblGrid>
                <a:gridCol w="1995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902">
                  <a:extLst>
                    <a:ext uri="{9D8B030D-6E8A-4147-A177-3AD203B41FA5}">
                      <a16:colId xmlns:a16="http://schemas.microsoft.com/office/drawing/2014/main" val="810404459"/>
                    </a:ext>
                  </a:extLst>
                </a:gridCol>
              </a:tblGrid>
              <a:tr h="340014">
                <a:tc>
                  <a:txBody>
                    <a:bodyPr/>
                    <a:lstStyle/>
                    <a:p>
                      <a:pPr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Market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Partner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new</a:t>
                      </a:r>
                      <a:endParaRPr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014"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Ukhiya</a:t>
                      </a:r>
                      <a:r>
                        <a:rPr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City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ACF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Mukti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014"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Kutupalong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ACF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Oxfam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014"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Balukhali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ACF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WVI/</a:t>
                      </a:r>
                      <a:r>
                        <a:rPr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ACF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014"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Teknaf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ACF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en-US" sz="1400" dirty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ACF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014"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Thangkhali</a:t>
                      </a:r>
                      <a:r>
                        <a:rPr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Bazar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 sz="14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WVI/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Agrajattra</a:t>
                      </a: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014"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Court Bazar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IFRC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Mukti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014"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Palongkhali</a:t>
                      </a:r>
                      <a:r>
                        <a:rPr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Bazar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IFRC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Peniapil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Agrajattra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014"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Leda Bazar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Solidarites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WVI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014"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Shamlapur</a:t>
                      </a:r>
                      <a:r>
                        <a:rPr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Bazar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Solidarites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endParaRPr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014"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Nhilla</a:t>
                      </a:r>
                      <a:r>
                        <a:rPr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Bazar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endParaRPr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0014"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Nayapara Bazar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Oxfam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0014"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Unchiprang</a:t>
                      </a:r>
                      <a:r>
                        <a:rPr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Bazar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endParaRPr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0014"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Chaktai</a:t>
                      </a:r>
                      <a:r>
                        <a:rPr sz="1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market, Chittagong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 sz="14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0014"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Khanganj market, Chittagong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 sz="14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 defTabSz="914400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86975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Focal Poin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Focal Points</a:t>
            </a:r>
          </a:p>
        </p:txBody>
      </p:sp>
      <p:graphicFrame>
        <p:nvGraphicFramePr>
          <p:cNvPr id="132" name="Table"/>
          <p:cNvGraphicFramePr/>
          <p:nvPr/>
        </p:nvGraphicFramePr>
        <p:xfrm>
          <a:off x="493661" y="1611809"/>
          <a:ext cx="8156677" cy="4483061"/>
        </p:xfrm>
        <a:graphic>
          <a:graphicData uri="http://schemas.openxmlformats.org/drawingml/2006/table">
            <a:tbl>
              <a:tblPr firstRow="1" bandRow="1"/>
              <a:tblGrid>
                <a:gridCol w="1461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5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964"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sym typeface="Helvetica Neue"/>
                        </a:rPr>
                        <a:t>Organization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  <a:sym typeface="Helvetica Neue"/>
                        </a:rPr>
                        <a:t>Focal Points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825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400">
                          <a:sym typeface="Helvetica Neue"/>
                        </a:rPr>
                        <a:t>ACF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182880" indent="-182880" algn="l" defTabSz="914400">
                        <a:lnSpc>
                          <a:spcPct val="81000"/>
                        </a:lnSpc>
                        <a:spcBef>
                          <a:spcPts val="1000"/>
                        </a:spcBef>
                        <a:buSzPct val="100000"/>
                        <a:buFont typeface="Arial"/>
                        <a:buChar char="•"/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1400"/>
                        <a:t>Malek </a:t>
                      </a:r>
                      <a:r>
                        <a:rPr sz="1400" u="sng">
                          <a:solidFill>
                            <a:srgbClr val="0563C1"/>
                          </a:solidFill>
                          <a:uFill>
                            <a:solidFill>
                              <a:srgbClr val="0563C1"/>
                            </a:solidFill>
                          </a:uFill>
                          <a:hlinkClick r:id="rId2"/>
                        </a:rPr>
                        <a:t>fsldrrpm-cox@bd.missions-acf.org</a:t>
                      </a:r>
                      <a:r>
                        <a:rPr sz="1400"/>
                        <a:t>, </a:t>
                      </a:r>
                    </a:p>
                    <a:p>
                      <a:pPr marL="182880" indent="-182880" algn="l" defTabSz="914400">
                        <a:lnSpc>
                          <a:spcPct val="81000"/>
                        </a:lnSpc>
                        <a:spcBef>
                          <a:spcPts val="1000"/>
                        </a:spcBef>
                        <a:buSzPct val="100000"/>
                        <a:buFont typeface="Arial"/>
                        <a:buChar char="•"/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1400"/>
                        <a:t>Mahadi </a:t>
                      </a:r>
                      <a:r>
                        <a:rPr sz="1400" u="sng">
                          <a:solidFill>
                            <a:srgbClr val="0563C1"/>
                          </a:solidFill>
                          <a:uFill>
                            <a:solidFill>
                              <a:srgbClr val="0563C1"/>
                            </a:solidFill>
                          </a:uFill>
                          <a:hlinkClick r:id="rId3"/>
                        </a:rPr>
                        <a:t>fc-cox@bd.missions-acf.org</a:t>
                      </a:r>
                      <a:r>
                        <a:rPr sz="1400"/>
                        <a:t>, </a:t>
                      </a:r>
                    </a:p>
                    <a:p>
                      <a:pPr marL="182880" indent="-182880" algn="l" defTabSz="914400">
                        <a:lnSpc>
                          <a:spcPct val="81000"/>
                        </a:lnSpc>
                        <a:spcBef>
                          <a:spcPts val="1000"/>
                        </a:spcBef>
                        <a:buSzPct val="100000"/>
                        <a:buFont typeface="Arial"/>
                        <a:buChar char="•"/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1400"/>
                        <a:t>Md. Akbar Hossen </a:t>
                      </a:r>
                      <a:r>
                        <a:rPr sz="1400" u="sng">
                          <a:solidFill>
                            <a:srgbClr val="0563C1"/>
                          </a:solidFill>
                          <a:uFill>
                            <a:solidFill>
                              <a:srgbClr val="0563C1"/>
                            </a:solidFill>
                          </a:uFill>
                          <a:hlinkClick r:id="rId4"/>
                        </a:rPr>
                        <a:t>akbarhossen2016@gmail.com</a:t>
                      </a:r>
                      <a:r>
                        <a:rPr sz="1400"/>
                        <a:t>, </a:t>
                      </a:r>
                    </a:p>
                    <a:p>
                      <a:pPr marL="182880" indent="-182880" algn="l" defTabSz="914400">
                        <a:lnSpc>
                          <a:spcPct val="81000"/>
                        </a:lnSpc>
                        <a:spcBef>
                          <a:spcPts val="1000"/>
                        </a:spcBef>
                        <a:buSzPct val="100000"/>
                        <a:buFont typeface="Arial"/>
                        <a:buChar char="•"/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1400"/>
                        <a:t>Md. Belal Uddin </a:t>
                      </a:r>
                      <a:r>
                        <a:rPr sz="1400" u="sng">
                          <a:solidFill>
                            <a:srgbClr val="0563C1"/>
                          </a:solidFill>
                          <a:uFill>
                            <a:solidFill>
                              <a:srgbClr val="0563C1"/>
                            </a:solidFill>
                          </a:uFill>
                          <a:hlinkClick r:id="rId5"/>
                        </a:rPr>
                        <a:t>akon.belal.bm1989@gmail.com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400">
                          <a:sym typeface="Helvetica Neue"/>
                        </a:rPr>
                        <a:t>IFRC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182880" indent="-182880" algn="l" defTabSz="914400">
                        <a:lnSpc>
                          <a:spcPct val="81000"/>
                        </a:lnSpc>
                        <a:spcBef>
                          <a:spcPts val="1000"/>
                        </a:spcBef>
                        <a:buSzPct val="100000"/>
                        <a:buFont typeface="Arial"/>
                        <a:buChar char="•"/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1400"/>
                        <a:t>Ziaul Haque Himel  </a:t>
                      </a:r>
                      <a:r>
                        <a:rPr sz="1400" u="sng">
                          <a:solidFill>
                            <a:srgbClr val="0563C1"/>
                          </a:solidFill>
                          <a:uFill>
                            <a:solidFill>
                              <a:srgbClr val="0563C1"/>
                            </a:solidFill>
                          </a:uFill>
                          <a:hlinkClick r:id="rId6"/>
                        </a:rPr>
                        <a:t>ziaul.himel@ifrc.org</a:t>
                      </a:r>
                      <a:r>
                        <a:rPr sz="1400"/>
                        <a:t> 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13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400">
                          <a:sym typeface="Helvetica Neue"/>
                        </a:rPr>
                        <a:t>Solidarites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182880" indent="-182880" algn="l" defTabSz="914400">
                        <a:lnSpc>
                          <a:spcPct val="81000"/>
                        </a:lnSpc>
                        <a:spcBef>
                          <a:spcPts val="1000"/>
                        </a:spcBef>
                        <a:buSzPct val="100000"/>
                        <a:buFont typeface="Arial"/>
                        <a:buChar char="•"/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1400"/>
                        <a:t>ATIK MAHMUD </a:t>
                      </a:r>
                      <a:r>
                        <a:rPr sz="1400" u="sng">
                          <a:solidFill>
                            <a:srgbClr val="0563C1"/>
                          </a:solidFill>
                          <a:uFill>
                            <a:solidFill>
                              <a:srgbClr val="0563C1"/>
                            </a:solidFill>
                          </a:uFill>
                          <a:hlinkClick r:id="rId7"/>
                        </a:rPr>
                        <a:t>tek.meal.off1@solidarites-bangladesh.org</a:t>
                      </a:r>
                      <a:r>
                        <a:rPr sz="1400"/>
                        <a:t>, </a:t>
                      </a:r>
                    </a:p>
                    <a:p>
                      <a:pPr marL="182880" indent="-182880" algn="l" defTabSz="914400">
                        <a:lnSpc>
                          <a:spcPct val="81000"/>
                        </a:lnSpc>
                        <a:spcBef>
                          <a:spcPts val="1000"/>
                        </a:spcBef>
                        <a:buSzPct val="100000"/>
                        <a:buFont typeface="Arial"/>
                        <a:buChar char="•"/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1400"/>
                        <a:t>Manir MEAL ASSISTANT </a:t>
                      </a:r>
                      <a:r>
                        <a:rPr sz="1400" u="sng">
                          <a:solidFill>
                            <a:srgbClr val="0563C1"/>
                          </a:solidFill>
                          <a:uFill>
                            <a:solidFill>
                              <a:srgbClr val="0563C1"/>
                            </a:solidFill>
                          </a:uFill>
                          <a:hlinkClick r:id="rId8"/>
                        </a:rPr>
                        <a:t>tek.meal.ast@solidarites-bangladesh.org</a:t>
                      </a:r>
                      <a:r>
                        <a:rPr sz="1400"/>
                        <a:t>,</a:t>
                      </a:r>
                    </a:p>
                    <a:p>
                      <a:pPr marL="182880" indent="-182880" algn="l" defTabSz="914400">
                        <a:lnSpc>
                          <a:spcPct val="81000"/>
                        </a:lnSpc>
                        <a:spcBef>
                          <a:spcPts val="1000"/>
                        </a:spcBef>
                        <a:buSzPct val="100000"/>
                        <a:buFont typeface="Arial"/>
                        <a:buChar char="•"/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1400"/>
                        <a:t>‘Field Cordinator - Teknaf (SI)' </a:t>
                      </a:r>
                      <a:r>
                        <a:rPr sz="1400" u="sng">
                          <a:solidFill>
                            <a:srgbClr val="0563C1"/>
                          </a:solidFill>
                          <a:uFill>
                            <a:solidFill>
                              <a:srgbClr val="0563C1"/>
                            </a:solidFill>
                          </a:uFill>
                          <a:hlinkClick r:id="rId9"/>
                        </a:rPr>
                        <a:t>tek.field.co@solidarites-bangladesh.org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400">
                          <a:sym typeface="Helvetica Neue"/>
                        </a:rPr>
                        <a:t>DRC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182880" indent="-182880" algn="l" defTabSz="914400">
                        <a:lnSpc>
                          <a:spcPct val="81000"/>
                        </a:lnSpc>
                        <a:spcBef>
                          <a:spcPts val="1000"/>
                        </a:spcBef>
                        <a:buSzPct val="100000"/>
                        <a:buFont typeface="Arial"/>
                        <a:buChar char="•"/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1400"/>
                        <a:t>Rachid Moujaes </a:t>
                      </a:r>
                      <a:r>
                        <a:rPr sz="1400" u="sng">
                          <a:solidFill>
                            <a:srgbClr val="0563C1"/>
                          </a:solidFill>
                          <a:uFill>
                            <a:solidFill>
                              <a:srgbClr val="0563C1"/>
                            </a:solidFill>
                          </a:uFill>
                          <a:hlinkClick r:id="rId10"/>
                        </a:rPr>
                        <a:t>rachid.moujaes@drc.dk</a:t>
                      </a:r>
                      <a:r>
                        <a:rPr sz="1400"/>
                        <a:t>, Replacement to come (Contact TBC)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400">
                          <a:sym typeface="Helvetica Neue"/>
                        </a:rPr>
                        <a:t>World Vision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182880" indent="-182880" algn="l" defTabSz="914400">
                        <a:lnSpc>
                          <a:spcPct val="81000"/>
                        </a:lnSpc>
                        <a:spcBef>
                          <a:spcPts val="1000"/>
                        </a:spcBef>
                        <a:buSzPct val="100000"/>
                        <a:buFont typeface="Arial"/>
                        <a:buChar char="•"/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1400"/>
                        <a:t>Dongju </a:t>
                      </a:r>
                      <a:r>
                        <a:rPr sz="1400" u="sng">
                          <a:solidFill>
                            <a:srgbClr val="0563C1"/>
                          </a:solidFill>
                          <a:uFill>
                            <a:solidFill>
                              <a:srgbClr val="0563C1"/>
                            </a:solidFill>
                          </a:uFill>
                          <a:hlinkClick r:id="rId11"/>
                        </a:rPr>
                        <a:t>dongju_kim@wvi.org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400">
                          <a:sym typeface="Helvetica Neue"/>
                        </a:rPr>
                        <a:t>Handicap International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182880" indent="-182880" algn="l" defTabSz="914400">
                        <a:lnSpc>
                          <a:spcPct val="81000"/>
                        </a:lnSpc>
                        <a:spcBef>
                          <a:spcPts val="1000"/>
                        </a:spcBef>
                        <a:buSzPct val="100000"/>
                        <a:buFont typeface="Arial"/>
                        <a:buChar char="•"/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1400"/>
                        <a:t>Amandine </a:t>
                      </a:r>
                      <a:r>
                        <a:rPr sz="1400" u="sng">
                          <a:solidFill>
                            <a:srgbClr val="0563C1"/>
                          </a:solidFill>
                          <a:uFill>
                            <a:solidFill>
                              <a:srgbClr val="0563C1"/>
                            </a:solidFill>
                          </a:uFill>
                          <a:hlinkClick r:id="rId12"/>
                        </a:rPr>
                        <a:t>pmbasic@hibd.org</a:t>
                      </a:r>
                      <a:r>
                        <a:rPr sz="1400"/>
                        <a:t> 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813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400">
                          <a:sym typeface="Helvetica Neue"/>
                        </a:rPr>
                        <a:t>Mukti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182880" indent="-182880" algn="l" defTabSz="914400">
                        <a:lnSpc>
                          <a:spcPct val="81000"/>
                        </a:lnSpc>
                        <a:spcBef>
                          <a:spcPts val="1000"/>
                        </a:spcBef>
                        <a:buSzPct val="100000"/>
                        <a:buFont typeface="Arial"/>
                        <a:buChar char="•"/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1400"/>
                        <a:t>Ashok Sarkar </a:t>
                      </a:r>
                      <a:r>
                        <a:rPr sz="1400" u="sng">
                          <a:solidFill>
                            <a:srgbClr val="0563C1"/>
                          </a:solidFill>
                          <a:uFill>
                            <a:solidFill>
                              <a:srgbClr val="0563C1"/>
                            </a:solidFill>
                          </a:uFill>
                          <a:hlinkClick r:id="rId13"/>
                        </a:rPr>
                        <a:t>ashoksarkar59@gmail.com</a:t>
                      </a:r>
                      <a:r>
                        <a:rPr sz="1400" u="sng"/>
                        <a:t>, </a:t>
                      </a:r>
                    </a:p>
                    <a:p>
                      <a:pPr marL="182880" indent="-182880" algn="l" defTabSz="914400">
                        <a:lnSpc>
                          <a:spcPct val="81000"/>
                        </a:lnSpc>
                        <a:spcBef>
                          <a:spcPts val="1000"/>
                        </a:spcBef>
                        <a:buSzPct val="100000"/>
                        <a:buFont typeface="Arial"/>
                        <a:buChar char="•"/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1400"/>
                        <a:t>Shntanu Sekhor </a:t>
                      </a:r>
                      <a:r>
                        <a:rPr sz="1400" u="sng">
                          <a:solidFill>
                            <a:srgbClr val="0563C1"/>
                          </a:solidFill>
                          <a:uFill>
                            <a:solidFill>
                              <a:srgbClr val="0563C1"/>
                            </a:solidFill>
                          </a:uFill>
                          <a:hlinkClick r:id="rId14"/>
                        </a:rPr>
                        <a:t>shantanubd_roy@yahoo.com</a:t>
                      </a:r>
                      <a:r>
                        <a:rPr sz="1400"/>
                        <a:t>, </a:t>
                      </a:r>
                    </a:p>
                    <a:p>
                      <a:pPr marL="182880" indent="-182880" algn="l" defTabSz="914400">
                        <a:lnSpc>
                          <a:spcPct val="81000"/>
                        </a:lnSpc>
                        <a:spcBef>
                          <a:spcPts val="1000"/>
                        </a:spcBef>
                        <a:buSzPct val="100000"/>
                        <a:buFont typeface="Arial"/>
                        <a:buChar char="•"/>
                        <a:defRPr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1400"/>
                        <a:t>Homayon Kabir </a:t>
                      </a:r>
                      <a:r>
                        <a:rPr sz="1400" u="sng">
                          <a:solidFill>
                            <a:srgbClr val="0563C1"/>
                          </a:solidFill>
                          <a:uFill>
                            <a:solidFill>
                              <a:srgbClr val="0563C1"/>
                            </a:solidFill>
                          </a:uFill>
                          <a:hlinkClick r:id="rId15"/>
                        </a:rPr>
                        <a:t>homayonchy@gmail.com</a:t>
                      </a:r>
                      <a:r>
                        <a:rPr sz="1400"/>
                        <a:t> 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04244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mefram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Timeframe</a:t>
            </a:r>
          </a:p>
        </p:txBody>
      </p:sp>
      <p:sp>
        <p:nvSpPr>
          <p:cNvPr id="135" name="Every 2 week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Every 2 weeks</a:t>
            </a:r>
          </a:p>
          <a:p>
            <a:r>
              <a:t>Data collection start: 26th January</a:t>
            </a:r>
          </a:p>
          <a:p>
            <a:r>
              <a:t>Next round: 15th February</a:t>
            </a:r>
          </a:p>
          <a:p>
            <a:r>
              <a:t>Following round: End of February</a:t>
            </a:r>
          </a:p>
          <a:p>
            <a:r>
              <a:t>Reminder sent to the focal points</a:t>
            </a:r>
          </a:p>
        </p:txBody>
      </p:sp>
    </p:spTree>
    <p:extLst>
      <p:ext uri="{BB962C8B-B14F-4D97-AF65-F5344CB8AC3E}">
        <p14:creationId xmlns:p14="http://schemas.microsoft.com/office/powerpoint/2010/main" val="232593245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E97D7-56B8-47AE-B0D0-0FB5895DE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9" title="agenda">
            <a:extLst>
              <a:ext uri="{FF2B5EF4-FFF2-40B4-BE49-F238E27FC236}">
                <a16:creationId xmlns:a16="http://schemas.microsoft.com/office/drawing/2014/main" id="{5267D888-33BF-48F9-B601-90CFCB7CDAF2}"/>
              </a:ext>
            </a:extLst>
          </p:cNvPr>
          <p:cNvSpPr txBox="1">
            <a:spLocks/>
          </p:cNvSpPr>
          <p:nvPr/>
        </p:nvSpPr>
        <p:spPr>
          <a:xfrm>
            <a:off x="420757" y="228600"/>
            <a:ext cx="8229600" cy="11430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PDM presentation by Save the children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502163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85775" y="3451622"/>
            <a:ext cx="8172450" cy="1790700"/>
          </a:xfrm>
        </p:spPr>
        <p:txBody>
          <a:bodyPr>
            <a:noAutofit/>
          </a:bodyPr>
          <a:lstStyle/>
          <a:p>
            <a:r>
              <a:rPr lang="fr-FR" sz="5400" b="1" dirty="0"/>
              <a:t>ENERGY</a:t>
            </a:r>
            <a:br>
              <a:rPr lang="fr-FR" sz="5400" b="1" dirty="0"/>
            </a:br>
            <a:r>
              <a:rPr lang="fr-FR" sz="5400" b="1" dirty="0"/>
              <a:t>&amp; </a:t>
            </a:r>
            <a:br>
              <a:rPr lang="fr-FR" sz="5400" b="1" dirty="0"/>
            </a:br>
            <a:r>
              <a:rPr lang="fr-FR" sz="5400" b="1" dirty="0"/>
              <a:t>ENVIRONMENT</a:t>
            </a:r>
            <a:br>
              <a:rPr lang="fr-FR" sz="5400" b="1" dirty="0"/>
            </a:br>
            <a:br>
              <a:rPr lang="fr-FR" sz="5400" b="1" dirty="0"/>
            </a:br>
            <a:r>
              <a:rPr lang="fr-FR" sz="5400" b="1" dirty="0" err="1"/>
              <a:t>Technical</a:t>
            </a:r>
            <a:r>
              <a:rPr lang="fr-FR" sz="5400" b="1" dirty="0"/>
              <a:t> </a:t>
            </a:r>
            <a:r>
              <a:rPr lang="fr-FR" sz="5400" b="1" dirty="0" err="1"/>
              <a:t>Working</a:t>
            </a:r>
            <a:r>
              <a:rPr lang="fr-FR" sz="5400" b="1" dirty="0"/>
              <a:t> Group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Energy &amp; Environment Technical Working Group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270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627713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COORDINATION STRUCTURE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2853832" y="2901163"/>
            <a:ext cx="3164256" cy="120015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ENERGY &amp; ENVIRONMENT </a:t>
            </a:r>
            <a:r>
              <a:rPr lang="fr-FR" u="sng" dirty="0"/>
              <a:t>TECHNICAL WORKING GROUP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6642243" y="1778070"/>
            <a:ext cx="2160000" cy="81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/>
              <a:t>SHELTER/NFI SECTOR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6642243" y="3096239"/>
            <a:ext cx="2160000" cy="81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/>
              <a:t>SITE MANAGEMENT SECTOR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6642243" y="4419113"/>
            <a:ext cx="2160000" cy="81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/>
              <a:t>FOOD SECURITY SECTOR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7590" y="4465346"/>
            <a:ext cx="529549" cy="540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3104" y="4452104"/>
            <a:ext cx="533078" cy="540000"/>
          </a:xfrm>
          <a:prstGeom prst="rect">
            <a:avLst/>
          </a:prstGeom>
        </p:spPr>
      </p:pic>
      <p:sp>
        <p:nvSpPr>
          <p:cNvPr id="11" name="Rectangle à coins arrondis 10"/>
          <p:cNvSpPr/>
          <p:nvPr/>
        </p:nvSpPr>
        <p:spPr>
          <a:xfrm>
            <a:off x="2853832" y="4355601"/>
            <a:ext cx="3097658" cy="730749"/>
          </a:xfrm>
          <a:prstGeom prst="roundRect">
            <a:avLst/>
          </a:prstGeom>
          <a:noFill/>
          <a:ln>
            <a:solidFill>
              <a:srgbClr val="0070C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50" dirty="0">
                <a:solidFill>
                  <a:schemeClr val="tx1"/>
                </a:solidFill>
              </a:rPr>
              <a:t>CO-CHAIR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480521" y="1778071"/>
            <a:ext cx="1748003" cy="38551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/>
              <a:t>STAKEHOLDERS INVOLVED</a:t>
            </a:r>
          </a:p>
          <a:p>
            <a:pPr algn="ctr"/>
            <a:r>
              <a:rPr lang="fr-FR" sz="1350" dirty="0"/>
              <a:t>IN ENERGY AND ENVIRONMENT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5947" y="5228202"/>
            <a:ext cx="405000" cy="40500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6274" y="5229734"/>
            <a:ext cx="377262" cy="4050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0930" y="5228202"/>
            <a:ext cx="397163" cy="405000"/>
          </a:xfrm>
          <a:prstGeom prst="rect">
            <a:avLst/>
          </a:prstGeom>
        </p:spPr>
      </p:pic>
      <p:sp>
        <p:nvSpPr>
          <p:cNvPr id="16" name="Rectangle à coins arrondis 15"/>
          <p:cNvSpPr/>
          <p:nvPr/>
        </p:nvSpPr>
        <p:spPr>
          <a:xfrm>
            <a:off x="2853832" y="1778070"/>
            <a:ext cx="3164256" cy="8688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err="1"/>
              <a:t>Partnership</a:t>
            </a:r>
            <a:r>
              <a:rPr lang="fr-FR" sz="1500" dirty="0"/>
              <a:t>:</a:t>
            </a:r>
          </a:p>
          <a:p>
            <a:pPr algn="ctr"/>
            <a:r>
              <a:rPr lang="fr-FR" sz="1500" dirty="0" err="1"/>
              <a:t>Government</a:t>
            </a:r>
            <a:endParaRPr lang="fr-FR" sz="1500" dirty="0"/>
          </a:p>
          <a:p>
            <a:pPr algn="ctr"/>
            <a:r>
              <a:rPr lang="fr-FR" sz="1500" dirty="0"/>
              <a:t>GACC</a:t>
            </a:r>
          </a:p>
        </p:txBody>
      </p:sp>
      <p:sp>
        <p:nvSpPr>
          <p:cNvPr id="17" name="Flèche droite 16"/>
          <p:cNvSpPr/>
          <p:nvPr/>
        </p:nvSpPr>
        <p:spPr>
          <a:xfrm>
            <a:off x="6280078" y="2089345"/>
            <a:ext cx="362165" cy="1926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8" name="Flèche droite 17"/>
          <p:cNvSpPr/>
          <p:nvPr/>
        </p:nvSpPr>
        <p:spPr>
          <a:xfrm>
            <a:off x="6280078" y="3409375"/>
            <a:ext cx="362165" cy="1926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9" name="Flèche droite 18"/>
          <p:cNvSpPr/>
          <p:nvPr/>
        </p:nvSpPr>
        <p:spPr>
          <a:xfrm>
            <a:off x="6287456" y="4727792"/>
            <a:ext cx="362165" cy="1926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0" name="Rectangle 19"/>
          <p:cNvSpPr/>
          <p:nvPr/>
        </p:nvSpPr>
        <p:spPr>
          <a:xfrm>
            <a:off x="6180175" y="2133107"/>
            <a:ext cx="107282" cy="2743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1" name="Rectangle 20"/>
          <p:cNvSpPr/>
          <p:nvPr/>
        </p:nvSpPr>
        <p:spPr>
          <a:xfrm>
            <a:off x="6018088" y="3456910"/>
            <a:ext cx="162087" cy="91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Energy &amp; Environment Technical Working Group</a:t>
            </a:r>
            <a:endParaRPr lang="fr-FR"/>
          </a:p>
        </p:txBody>
      </p:sp>
      <p:sp>
        <p:nvSpPr>
          <p:cNvPr id="7" name="Double flèche horizontale 6"/>
          <p:cNvSpPr/>
          <p:nvPr/>
        </p:nvSpPr>
        <p:spPr>
          <a:xfrm>
            <a:off x="2135660" y="3282367"/>
            <a:ext cx="811037" cy="532498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</p:spTree>
    <p:extLst>
      <p:ext uri="{BB962C8B-B14F-4D97-AF65-F5344CB8AC3E}">
        <p14:creationId xmlns:p14="http://schemas.microsoft.com/office/powerpoint/2010/main" val="1004508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720181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/>
              <a:t>WORKING AXIS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227762" y="1766513"/>
            <a:ext cx="66884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dirty="0"/>
              <a:t>Access to alternative cooking fuel and improved cook stoves (preferably through green and clean energy) is increased</a:t>
            </a:r>
            <a:endParaRPr lang="fr-FR" dirty="0"/>
          </a:p>
          <a:p>
            <a:pPr marL="257175" indent="-257175">
              <a:buFont typeface="+mj-lt"/>
              <a:buAutoNum type="arabicPeriod"/>
            </a:pPr>
            <a:r>
              <a:rPr lang="en-US" dirty="0"/>
              <a:t>The natural resource base is maintained and restored</a:t>
            </a:r>
            <a:endParaRPr lang="fr-FR" dirty="0"/>
          </a:p>
          <a:p>
            <a:pPr marL="257175" indent="-257175">
              <a:buFont typeface="+mj-lt"/>
              <a:buAutoNum type="arabicPeriod"/>
            </a:pPr>
            <a:r>
              <a:rPr lang="en-US" dirty="0"/>
              <a:t>Environmental impacts of the refugee crisis are reduced and ameliorated(DRR)</a:t>
            </a:r>
            <a:endParaRPr lang="fr-FR" dirty="0"/>
          </a:p>
          <a:p>
            <a:pPr marL="257175" indent="-257175">
              <a:buFont typeface="+mj-lt"/>
              <a:buAutoNum type="arabicPeriod"/>
            </a:pPr>
            <a:r>
              <a:rPr lang="en-US" dirty="0"/>
              <a:t>Sustainable and affordable energy technologies are promoted to roll out innovative, cost-effective, environment friendly and energy-efficient systems</a:t>
            </a:r>
            <a:endParaRPr lang="fr-FR" sz="135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28649" y="4051755"/>
            <a:ext cx="7886700" cy="72018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b="1" dirty="0"/>
              <a:t>TARGETS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448656" y="4771936"/>
            <a:ext cx="7150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fr-FR" dirty="0"/>
              <a:t>REFUGEES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r-FR" dirty="0"/>
              <a:t>HOST COMMUNITIES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Energy &amp; Environment Technical Working Group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76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67865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AREA OF WORK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411948" y="1809750"/>
            <a:ext cx="6010382" cy="390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Action oriented group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Generation of innovative solution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Technical advice / knowledge management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Coordination with energy and environment stakeholders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Cross-cutting with relevant sectors (Wash-Protection …)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Close linkages </a:t>
            </a:r>
            <a:r>
              <a:rPr lang="en-US" dirty="0" err="1"/>
              <a:t>withthe</a:t>
            </a:r>
            <a:r>
              <a:rPr lang="en-US" dirty="0"/>
              <a:t> Livelihoods, DRR and Host Community TWG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Advocate for and guide resource mobilization through relevant mechanisms or calls for proposal from donors.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Connect with and support relevant government-led structures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Close linkages will be made with the Livelihoods, DRR and Host Community Technical Working Groups. </a:t>
            </a:r>
            <a:endParaRPr lang="fr-FR" dirty="0"/>
          </a:p>
          <a:p>
            <a:endParaRPr lang="fr-FR" sz="135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Energy &amp; Environment Technical Working Group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518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NEXT ACTIONS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Energy &amp; Environment Technical Working Group</a:t>
            </a:r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485900" y="2276475"/>
            <a:ext cx="639127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Identify energy and environment actors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Gather information on fuel and stoves deployed in CXB (survey)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Gather information about energies in general – electricity based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Technical support and monitoring of LPG project (FAO-IOM-UNHCR-WFP)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5" name="ZoneTexte 4"/>
          <p:cNvSpPr txBox="1"/>
          <p:nvPr/>
        </p:nvSpPr>
        <p:spPr>
          <a:xfrm>
            <a:off x="1086867" y="3847304"/>
            <a:ext cx="71893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CONTACT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Benoît MAZY</a:t>
            </a:r>
          </a:p>
          <a:p>
            <a:pPr algn="ctr"/>
            <a:r>
              <a:rPr lang="fr-FR" dirty="0"/>
              <a:t>01701 208946</a:t>
            </a:r>
          </a:p>
          <a:p>
            <a:pPr algn="ctr"/>
            <a:r>
              <a:rPr lang="fr-FR" dirty="0"/>
              <a:t>benoit.mazy@wfp.org</a:t>
            </a:r>
          </a:p>
        </p:txBody>
      </p:sp>
    </p:spTree>
    <p:extLst>
      <p:ext uri="{BB962C8B-B14F-4D97-AF65-F5344CB8AC3E}">
        <p14:creationId xmlns:p14="http://schemas.microsoft.com/office/powerpoint/2010/main" val="313914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 title="agenda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4000" b="1" dirty="0"/>
              <a:t>AGENDA</a:t>
            </a:r>
            <a:endParaRPr lang="en-US" sz="1600" b="1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706A753-DF48-4396-B880-01E31DA94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1"/>
            <a:ext cx="8763000" cy="50292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Introduction and welcome</a:t>
            </a:r>
          </a:p>
          <a:p>
            <a:r>
              <a:rPr lang="en-US" dirty="0"/>
              <a:t>General Food Distribution round 8 update</a:t>
            </a:r>
          </a:p>
          <a:p>
            <a:r>
              <a:rPr lang="en-US" dirty="0"/>
              <a:t>JRP Project template</a:t>
            </a:r>
          </a:p>
          <a:p>
            <a:r>
              <a:rPr lang="en-US" dirty="0"/>
              <a:t>Market price monitoring - new questionnaire (VAM)</a:t>
            </a:r>
          </a:p>
          <a:p>
            <a:r>
              <a:rPr lang="en-US" dirty="0"/>
              <a:t>PDM presentation by Save the children</a:t>
            </a:r>
          </a:p>
          <a:p>
            <a:r>
              <a:rPr lang="en-US" dirty="0"/>
              <a:t>Energy and Environment TWG update</a:t>
            </a:r>
          </a:p>
          <a:p>
            <a:r>
              <a:rPr lang="en-US" dirty="0" err="1"/>
              <a:t>AoB</a:t>
            </a:r>
            <a:r>
              <a:rPr lang="en-US" dirty="0"/>
              <a:t> (4Ws, livelihoods WG,… )</a:t>
            </a:r>
          </a:p>
        </p:txBody>
      </p:sp>
      <p:pic>
        <p:nvPicPr>
          <p:cNvPr id="8" name="Picture 7" descr="C:\Users\damien.joud\AppData\Local\Microsoft\Windows\INetCache\Content.Outlook\P35WBJZK\Bangladesh_blue_sector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1" y="5867400"/>
            <a:ext cx="4682836" cy="9628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 title="agenda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4000" b="1" dirty="0" err="1"/>
              <a:t>AoB</a:t>
            </a:r>
            <a:endParaRPr lang="en-US" sz="1600" b="1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706A753-DF48-4396-B880-01E31DA94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1"/>
            <a:ext cx="8763000" cy="50292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4Ws to report by Thursday 25</a:t>
            </a:r>
            <a:r>
              <a:rPr lang="en-US" baseline="30000" dirty="0"/>
              <a:t>th</a:t>
            </a:r>
            <a:r>
              <a:rPr lang="en-US" dirty="0"/>
              <a:t> : include food assistance and livelihoods activities;</a:t>
            </a:r>
          </a:p>
          <a:p>
            <a:endParaRPr lang="en-US" dirty="0"/>
          </a:p>
          <a:p>
            <a:r>
              <a:rPr lang="en-US" dirty="0"/>
              <a:t>Livelihoods WG on Thursday 25</a:t>
            </a:r>
            <a:r>
              <a:rPr lang="en-US" baseline="30000" dirty="0"/>
              <a:t>th</a:t>
            </a:r>
            <a:r>
              <a:rPr lang="en-US" dirty="0"/>
              <a:t> January at 9:30 WFP meeting room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8" name="Picture 7" descr="C:\Users\damien.joud\AppData\Local\Microsoft\Windows\INetCache\Content.Outlook\P35WBJZK\Bangladesh_blue_sector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1" y="5867400"/>
            <a:ext cx="4682836" cy="9628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235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334000" y="274638"/>
            <a:ext cx="3352800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057400"/>
            <a:ext cx="7467600" cy="32932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lvl="0"/>
            <a:endParaRPr lang="en-GB" sz="2800" dirty="0">
              <a:solidFill>
                <a:srgbClr val="0070C0"/>
              </a:solidFill>
            </a:endParaRPr>
          </a:p>
          <a:p>
            <a:pPr lvl="0"/>
            <a:endParaRPr lang="en-GB" sz="2800" dirty="0">
              <a:solidFill>
                <a:srgbClr val="0070C0"/>
              </a:solidFill>
            </a:endParaRPr>
          </a:p>
          <a:p>
            <a:pPr lvl="0"/>
            <a:r>
              <a:rPr lang="en-GB" sz="2800" dirty="0">
                <a:solidFill>
                  <a:srgbClr val="0070C0"/>
                </a:solidFill>
              </a:rPr>
              <a:t> </a:t>
            </a:r>
          </a:p>
          <a:p>
            <a:pPr lvl="0" algn="ctr"/>
            <a:r>
              <a:rPr lang="en-GB" sz="4000" b="1" dirty="0">
                <a:solidFill>
                  <a:srgbClr val="0070C0"/>
                </a:solidFill>
              </a:rPr>
              <a:t>THANK YOU!</a:t>
            </a:r>
          </a:p>
          <a:p>
            <a:pPr lvl="0"/>
            <a:endParaRPr lang="en-GB" sz="2800" dirty="0">
              <a:solidFill>
                <a:srgbClr val="0070C0"/>
              </a:solidFill>
            </a:endParaRPr>
          </a:p>
          <a:p>
            <a:pPr lvl="0"/>
            <a:endParaRPr lang="en-GB" sz="2800" dirty="0">
              <a:solidFill>
                <a:srgbClr val="0070C0"/>
              </a:solidFill>
            </a:endParaRPr>
          </a:p>
          <a:p>
            <a:pPr lvl="0"/>
            <a:endParaRPr lang="en-GB" sz="2800" dirty="0">
              <a:solidFill>
                <a:srgbClr val="0070C0"/>
              </a:solidFill>
            </a:endParaRPr>
          </a:p>
        </p:txBody>
      </p:sp>
      <p:pic>
        <p:nvPicPr>
          <p:cNvPr id="8" name="Picture 7" descr="C:\Users\damien.joud\AppData\Local\Microsoft\Windows\INetCache\Content.Outlook\P35WBJZK\Bangladesh_blue_sector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04351"/>
            <a:ext cx="3989613" cy="8835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44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 title="agenda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4000" b="1" dirty="0"/>
              <a:t>GFD Round 8 ongoing</a:t>
            </a:r>
            <a:endParaRPr lang="en-US" sz="1600" b="1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706A753-DF48-4396-B880-01E31DA94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1"/>
            <a:ext cx="8763000" cy="50292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u="sng" dirty="0"/>
              <a:t>Round 8</a:t>
            </a:r>
            <a:r>
              <a:rPr lang="en-US" dirty="0"/>
              <a:t>: distribution started the 16</a:t>
            </a:r>
            <a:r>
              <a:rPr lang="en-US" baseline="30000" dirty="0"/>
              <a:t>th</a:t>
            </a:r>
            <a:r>
              <a:rPr lang="en-US" dirty="0"/>
              <a:t> of January and will last until the 28</a:t>
            </a:r>
            <a:r>
              <a:rPr lang="en-US" baseline="30000" dirty="0"/>
              <a:t>th</a:t>
            </a:r>
            <a:r>
              <a:rPr lang="en-US" dirty="0"/>
              <a:t> of January, WFP and 6 NGOs (2 NGOs complementary food assistance)</a:t>
            </a:r>
          </a:p>
          <a:p>
            <a:r>
              <a:rPr lang="en-US" dirty="0"/>
              <a:t>HHs reached as per 20</a:t>
            </a:r>
            <a:r>
              <a:rPr lang="en-US" baseline="30000" dirty="0"/>
              <a:t>th</a:t>
            </a:r>
            <a:r>
              <a:rPr lang="en-US" dirty="0"/>
              <a:t> of January: </a:t>
            </a:r>
            <a:r>
              <a:rPr lang="en-US" b="1" dirty="0"/>
              <a:t>61,065</a:t>
            </a:r>
            <a:endParaRPr lang="en-US" dirty="0"/>
          </a:p>
          <a:p>
            <a:r>
              <a:rPr lang="en-US" u="sng" dirty="0"/>
              <a:t>Refugees relocations </a:t>
            </a:r>
            <a:r>
              <a:rPr lang="en-US" dirty="0"/>
              <a:t>support in coordination with UNHCR/IOM</a:t>
            </a:r>
          </a:p>
        </p:txBody>
      </p:sp>
      <p:pic>
        <p:nvPicPr>
          <p:cNvPr id="8" name="Picture 7" descr="C:\Users\damien.joud\AppData\Local\Microsoft\Windows\INetCache\Content.Outlook\P35WBJZK\Bangladesh_blue_sector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1" y="5867400"/>
            <a:ext cx="4682836" cy="9628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171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General Food Distribution Round 8 – ongoing distribution</a:t>
            </a:r>
            <a:br>
              <a:rPr lang="en-US" sz="1800" dirty="0"/>
            </a:br>
            <a:r>
              <a:rPr lang="en-US" sz="1800" dirty="0"/>
              <a:t>total household reached </a:t>
            </a:r>
            <a:r>
              <a:rPr lang="en-US" sz="1800" b="1" dirty="0"/>
              <a:t>61,065 by location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609831"/>
              </p:ext>
            </p:extLst>
          </p:nvPr>
        </p:nvGraphicFramePr>
        <p:xfrm>
          <a:off x="304800" y="1417638"/>
          <a:ext cx="8610600" cy="513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3719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Summary of GFD Round 8 from 16</a:t>
            </a:r>
            <a:r>
              <a:rPr lang="en-US" sz="2800" baseline="30000" dirty="0"/>
              <a:t>th</a:t>
            </a:r>
            <a:r>
              <a:rPr lang="en-US" sz="2800" dirty="0"/>
              <a:t> January to as of 20</a:t>
            </a:r>
            <a:r>
              <a:rPr lang="en-US" sz="2800" baseline="30000" dirty="0"/>
              <a:t>th</a:t>
            </a:r>
            <a:r>
              <a:rPr lang="en-US" sz="2800" dirty="0"/>
              <a:t> January 2018 – with MT of food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2097" y="1600200"/>
            <a:ext cx="7699806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58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 title="agenda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4000" b="1" dirty="0"/>
              <a:t>JRP proposals TEMPLATE</a:t>
            </a:r>
            <a:endParaRPr lang="en-US" sz="1600" b="1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706A753-DF48-4396-B880-01E31DA94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8" name="Picture 7" descr="C:\Users\damien.joud\AppData\Local\Microsoft\Windows\INetCache\Content.Outlook\P35WBJZK\Bangladesh_blue_sector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827279"/>
            <a:ext cx="4682836" cy="96289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hlinkClick r:id="rId3" action="ppaction://hlinkfile"/>
            <a:extLst>
              <a:ext uri="{FF2B5EF4-FFF2-40B4-BE49-F238E27FC236}">
                <a16:creationId xmlns:a16="http://schemas.microsoft.com/office/drawing/2014/main" id="{A87AD505-DD41-454A-AEA7-DB4534C64D21}"/>
              </a:ext>
            </a:extLst>
          </p:cNvPr>
          <p:cNvSpPr txBox="1"/>
          <p:nvPr/>
        </p:nvSpPr>
        <p:spPr>
          <a:xfrm>
            <a:off x="914400" y="19812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file"/>
              </a:rPr>
              <a:t>A.1 Project Template for Partners.xlsx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35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E0C9233-C121-4C64-8359-481B809748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436326"/>
              </p:ext>
            </p:extLst>
          </p:nvPr>
        </p:nvGraphicFramePr>
        <p:xfrm>
          <a:off x="304801" y="1600200"/>
          <a:ext cx="8381999" cy="4907280"/>
        </p:xfrm>
        <a:graphic>
          <a:graphicData uri="http://schemas.openxmlformats.org/drawingml/2006/table">
            <a:tbl>
              <a:tblPr firstRow="1" firstCol="1" bandRow="1"/>
              <a:tblGrid>
                <a:gridCol w="762000">
                  <a:extLst>
                    <a:ext uri="{9D8B030D-6E8A-4147-A177-3AD203B41FA5}">
                      <a16:colId xmlns:a16="http://schemas.microsoft.com/office/drawing/2014/main" val="184232044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61224282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7852871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806231719"/>
                    </a:ext>
                  </a:extLst>
                </a:gridCol>
                <a:gridCol w="2733686">
                  <a:extLst>
                    <a:ext uri="{9D8B030D-6E8A-4147-A177-3AD203B41FA5}">
                      <a16:colId xmlns:a16="http://schemas.microsoft.com/office/drawing/2014/main" val="1021943320"/>
                    </a:ext>
                  </a:extLst>
                </a:gridCol>
                <a:gridCol w="1762113">
                  <a:extLst>
                    <a:ext uri="{9D8B030D-6E8A-4147-A177-3AD203B41FA5}">
                      <a16:colId xmlns:a16="http://schemas.microsoft.com/office/drawing/2014/main" val="4153456293"/>
                    </a:ext>
                  </a:extLst>
                </a:gridCol>
              </a:tblGrid>
              <a:tr h="1045553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Project portfolios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 21 February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770" marR="5777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February – 9 February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770" marR="57770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days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770" marR="57770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Partners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770" marR="57770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Partners draft projects and submit to Sector Coordinators by 9 February.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770" marR="57770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JRP and project templates and guidance shared with partners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February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Partner projects due to Sector Coordinators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February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770" marR="5777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087840"/>
                  </a:ext>
                </a:extLst>
              </a:tr>
              <a:tr h="871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February – 17 February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770" marR="57770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week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770" marR="57770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ISCG / Sector Coordinators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770" marR="57770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Sector level peer review of projects with Sector Peer Review Teams.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770" marR="57770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Sectors to establish Peer Review Teams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February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 project portfolios due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 February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770" marR="5777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222491"/>
                  </a:ext>
                </a:extLst>
              </a:tr>
              <a:tr h="697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 February – 24 February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770" marR="57770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week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770" marR="57770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ISCG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770" marR="57770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ISCG review and consolidation.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Consolidated draft due to sector coordinators and SEG by 24 February.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770" marR="57770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Consolidated draft: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 February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770" marR="5777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069410"/>
                  </a:ext>
                </a:extLst>
              </a:tr>
              <a:tr h="348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February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770" marR="57770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SEG REVIEW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770" marR="57770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770" marR="57770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SEG review with Sector presentations (format TBC)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770" marR="57770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770" marR="5777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988673"/>
                  </a:ext>
                </a:extLst>
              </a:tr>
              <a:tr h="3485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March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770" marR="57770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770" marR="57770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770" marR="57770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Rohingya Refugee Crisis Response Plan released.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770" marR="57770" marT="0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770" marR="57770" marT="0" marB="0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726454"/>
                  </a:ext>
                </a:extLst>
              </a:tr>
            </a:tbl>
          </a:graphicData>
        </a:graphic>
      </p:graphicFrame>
      <p:sp>
        <p:nvSpPr>
          <p:cNvPr id="8" name="Title 9" title="agenda">
            <a:extLst>
              <a:ext uri="{FF2B5EF4-FFF2-40B4-BE49-F238E27FC236}">
                <a16:creationId xmlns:a16="http://schemas.microsoft.com/office/drawing/2014/main" id="{ECD96C42-791D-4A4C-B345-940C91820A2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4000" b="1" dirty="0"/>
              <a:t>JRP Timeline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838119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Market Monitoring - Revised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7700"/>
            </a:lvl1pPr>
          </a:lstStyle>
          <a:p>
            <a:r>
              <a:t>Market Monitoring - Revised</a:t>
            </a:r>
          </a:p>
        </p:txBody>
      </p:sp>
      <p:sp>
        <p:nvSpPr>
          <p:cNvPr id="120" name="Food Security Sector CXB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Food Security Sector CXB</a:t>
            </a:r>
          </a:p>
        </p:txBody>
      </p:sp>
    </p:spTree>
    <p:extLst>
      <p:ext uri="{BB962C8B-B14F-4D97-AF65-F5344CB8AC3E}">
        <p14:creationId xmlns:p14="http://schemas.microsoft.com/office/powerpoint/2010/main" val="180211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view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Review</a:t>
            </a:r>
          </a:p>
        </p:txBody>
      </p:sp>
      <p:sp>
        <p:nvSpPr>
          <p:cNvPr id="123" name="12 + 2 key market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284400" indent="-284400" defTabSz="373783">
              <a:spcBef>
                <a:spcPts val="2672"/>
              </a:spcBef>
              <a:defRPr sz="2912"/>
            </a:pPr>
            <a:r>
              <a:t>12 + 2 key markets</a:t>
            </a:r>
          </a:p>
          <a:p>
            <a:pPr marL="284400" indent="-284400" defTabSz="373783">
              <a:spcBef>
                <a:spcPts val="2672"/>
              </a:spcBef>
              <a:defRPr sz="2912"/>
            </a:pPr>
            <a:r>
              <a:t>Wholesalers / retailers / petty traders (3 per trader)</a:t>
            </a:r>
          </a:p>
          <a:p>
            <a:pPr marL="284400" indent="-284400" defTabSz="373783">
              <a:spcBef>
                <a:spcPts val="2672"/>
              </a:spcBef>
              <a:defRPr sz="2912"/>
            </a:pPr>
            <a:r>
              <a:t>Every 2 weeks</a:t>
            </a:r>
          </a:p>
          <a:p>
            <a:pPr marL="284400" indent="-284400" defTabSz="373783">
              <a:spcBef>
                <a:spcPts val="2672"/>
              </a:spcBef>
              <a:defRPr sz="2912"/>
            </a:pPr>
            <a:r>
              <a:t>Food / shelter / energy / hygiene / labor / transportation / others</a:t>
            </a:r>
          </a:p>
          <a:p>
            <a:pPr marL="284400" indent="-284400" defTabSz="373783">
              <a:spcBef>
                <a:spcPts val="2672"/>
              </a:spcBef>
              <a:defRPr sz="2912"/>
            </a:pPr>
            <a:r>
              <a:t>Objectives:</a:t>
            </a:r>
          </a:p>
          <a:p>
            <a:pPr marL="568801" lvl="1" indent="-284400" defTabSz="373783">
              <a:spcBef>
                <a:spcPts val="2672"/>
              </a:spcBef>
              <a:defRPr sz="2912"/>
            </a:pPr>
            <a:r>
              <a:t>Price trend monitoring</a:t>
            </a:r>
          </a:p>
          <a:p>
            <a:pPr marL="568801" lvl="1" indent="-284400" defTabSz="373783">
              <a:spcBef>
                <a:spcPts val="2672"/>
              </a:spcBef>
              <a:defRPr sz="2912"/>
            </a:pPr>
            <a:r>
              <a:t>Input for market based interventions</a:t>
            </a:r>
          </a:p>
        </p:txBody>
      </p:sp>
    </p:spTree>
    <p:extLst>
      <p:ext uri="{BB962C8B-B14F-4D97-AF65-F5344CB8AC3E}">
        <p14:creationId xmlns:p14="http://schemas.microsoft.com/office/powerpoint/2010/main" val="259983522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onthly Meeting Presentatio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Monthly Meeting Presentation_Template</Template>
  <TotalTime>8692</TotalTime>
  <Words>896</Words>
  <Application>Microsoft Office PowerPoint</Application>
  <PresentationFormat>On-screen Show (4:3)</PresentationFormat>
  <Paragraphs>217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ＭＳ Ｐゴシック</vt:lpstr>
      <vt:lpstr>Arial</vt:lpstr>
      <vt:lpstr>Calibri</vt:lpstr>
      <vt:lpstr>Century Gothic</vt:lpstr>
      <vt:lpstr>Helvetica Neue</vt:lpstr>
      <vt:lpstr>Times New Roman</vt:lpstr>
      <vt:lpstr>Monthly Meeting Presentation_Template</vt:lpstr>
      <vt:lpstr>PowerPoint Presentation</vt:lpstr>
      <vt:lpstr>AGENDA</vt:lpstr>
      <vt:lpstr>GFD Round 8 ongoing</vt:lpstr>
      <vt:lpstr>General Food Distribution Round 8 – ongoing distribution total household reached 61,065 by location</vt:lpstr>
      <vt:lpstr>Summary of GFD Round 8 from 16th January to as of 20th January 2018 – with MT of food</vt:lpstr>
      <vt:lpstr>JRP proposals TEMPLATE</vt:lpstr>
      <vt:lpstr>JRP Timeline</vt:lpstr>
      <vt:lpstr>Market Monitoring - Revised</vt:lpstr>
      <vt:lpstr>Review</vt:lpstr>
      <vt:lpstr>Questionnaire Market Monitoring draft final.docx</vt:lpstr>
      <vt:lpstr>Markets and partners</vt:lpstr>
      <vt:lpstr>Focal Points</vt:lpstr>
      <vt:lpstr>Timeframe</vt:lpstr>
      <vt:lpstr>PowerPoint Presentation</vt:lpstr>
      <vt:lpstr>ENERGY &amp;  ENVIRONMENT  Technical Working Group</vt:lpstr>
      <vt:lpstr>COORDINATION STRUCTURE</vt:lpstr>
      <vt:lpstr>WORKING AXIS</vt:lpstr>
      <vt:lpstr>AREA OF WORK</vt:lpstr>
      <vt:lpstr>NEXT ACTIONS</vt:lpstr>
      <vt:lpstr>AoB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Security Cluster Meeting</dc:title>
  <dc:creator>FAO_FSC</dc:creator>
  <cp:lastModifiedBy>Damien JOUD</cp:lastModifiedBy>
  <cp:revision>323</cp:revision>
  <cp:lastPrinted>2017-10-30T05:44:21Z</cp:lastPrinted>
  <dcterms:created xsi:type="dcterms:W3CDTF">2015-02-03T03:20:36Z</dcterms:created>
  <dcterms:modified xsi:type="dcterms:W3CDTF">2018-01-24T08:51:18Z</dcterms:modified>
</cp:coreProperties>
</file>