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A3E0"/>
    <a:srgbClr val="6BB8E7"/>
    <a:srgbClr val="4CA9E2"/>
    <a:srgbClr val="1195EF"/>
    <a:srgbClr val="0066FF"/>
    <a:srgbClr val="3399FF"/>
    <a:srgbClr val="6DC4F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445" y="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hadc.sudan@gmail.com" TargetMode="External"/><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2357430"/>
            <a:ext cx="8672514" cy="3227401"/>
          </a:xfrm>
        </p:spPr>
        <p:txBody>
          <a:bodyPr>
            <a:normAutofit fontScale="90000"/>
          </a:bodyPr>
          <a:lstStyle/>
          <a:p>
            <a:r>
              <a:rPr lang="en-GB" sz="3600" dirty="0" smtClean="0">
                <a:latin typeface="+mn-lt"/>
              </a:rPr>
              <a:t>We are a </a:t>
            </a:r>
            <a:r>
              <a:rPr lang="en-GB" sz="3600" dirty="0" err="1" smtClean="0">
                <a:latin typeface="+mn-lt"/>
              </a:rPr>
              <a:t>multisectoral</a:t>
            </a:r>
            <a:r>
              <a:rPr lang="en-GB" sz="3600" dirty="0" smtClean="0">
                <a:latin typeface="+mn-lt"/>
              </a:rPr>
              <a:t> Charitable Organization </a:t>
            </a:r>
            <a:r>
              <a:rPr lang="ru-RU" sz="4000" dirty="0" smtClean="0">
                <a:latin typeface="+mn-lt"/>
              </a:rPr>
              <a:t/>
            </a:r>
            <a:br>
              <a:rPr lang="ru-RU" sz="4000" dirty="0" smtClean="0">
                <a:latin typeface="+mn-lt"/>
              </a:rPr>
            </a:br>
            <a:r>
              <a:rPr lang="ru-RU" sz="4000" dirty="0" smtClean="0">
                <a:latin typeface="+mn-lt"/>
              </a:rPr>
              <a:t/>
            </a:r>
            <a:br>
              <a:rPr lang="ru-RU" sz="4000" dirty="0" smtClean="0">
                <a:latin typeface="+mn-lt"/>
              </a:rPr>
            </a:br>
            <a:r>
              <a:rPr lang="en-GB" sz="3600" b="1" dirty="0" smtClean="0">
                <a:solidFill>
                  <a:srgbClr val="40A3E0"/>
                </a:solidFill>
                <a:latin typeface="+mn-lt"/>
              </a:rPr>
              <a:t>«</a:t>
            </a:r>
            <a:r>
              <a:rPr lang="en-GB" sz="3600" b="1" dirty="0" smtClean="0">
                <a:solidFill>
                  <a:srgbClr val="40A3E0"/>
                </a:solidFill>
                <a:latin typeface="+mn-lt"/>
              </a:rPr>
              <a:t>Charitable </a:t>
            </a:r>
            <a:r>
              <a:rPr lang="en-GB" sz="3600" b="1" dirty="0" smtClean="0">
                <a:solidFill>
                  <a:srgbClr val="40A3E0"/>
                </a:solidFill>
                <a:latin typeface="+mn-lt"/>
              </a:rPr>
              <a:t>Foundation</a:t>
            </a:r>
            <a:r>
              <a:rPr lang="ru-RU" sz="3600" b="1" dirty="0" smtClean="0">
                <a:solidFill>
                  <a:srgbClr val="40A3E0"/>
                </a:solidFill>
                <a:latin typeface="+mn-lt"/>
              </a:rPr>
              <a:t/>
            </a:r>
            <a:br>
              <a:rPr lang="ru-RU" sz="3600" b="1" dirty="0" smtClean="0">
                <a:solidFill>
                  <a:srgbClr val="40A3E0"/>
                </a:solidFill>
                <a:latin typeface="+mn-lt"/>
              </a:rPr>
            </a:br>
            <a:r>
              <a:rPr lang="en-GB" sz="3600" b="1" dirty="0" smtClean="0">
                <a:solidFill>
                  <a:srgbClr val="40A3E0"/>
                </a:solidFill>
                <a:latin typeface="+mn-lt"/>
              </a:rPr>
              <a:t>«Humanitarian</a:t>
            </a:r>
            <a:r>
              <a:rPr lang="ru-RU" sz="3600" b="1" dirty="0" smtClean="0">
                <a:solidFill>
                  <a:srgbClr val="40A3E0"/>
                </a:solidFill>
                <a:latin typeface="+mn-lt"/>
              </a:rPr>
              <a:t> </a:t>
            </a:r>
            <a:r>
              <a:rPr lang="en-GB" sz="3600" b="1" dirty="0" smtClean="0">
                <a:solidFill>
                  <a:srgbClr val="40A3E0"/>
                </a:solidFill>
                <a:latin typeface="+mn-lt"/>
              </a:rPr>
              <a:t>Aid </a:t>
            </a:r>
            <a:r>
              <a:rPr lang="en-GB" sz="3600" b="1" dirty="0" smtClean="0">
                <a:solidFill>
                  <a:srgbClr val="40A3E0"/>
                </a:solidFill>
                <a:latin typeface="+mn-lt"/>
              </a:rPr>
              <a:t>and </a:t>
            </a:r>
            <a:r>
              <a:rPr lang="en-GB" sz="3600" b="1" dirty="0" smtClean="0">
                <a:solidFill>
                  <a:srgbClr val="40A3E0"/>
                </a:solidFill>
                <a:latin typeface="+mn-lt"/>
              </a:rPr>
              <a:t>Development</a:t>
            </a:r>
            <a:r>
              <a:rPr lang="ru-RU" sz="3600" b="1" dirty="0" smtClean="0">
                <a:solidFill>
                  <a:srgbClr val="40A3E0"/>
                </a:solidFill>
                <a:latin typeface="+mn-lt"/>
              </a:rPr>
              <a:t> </a:t>
            </a:r>
            <a:r>
              <a:rPr lang="en-GB" sz="3600" b="1" dirty="0" err="1" smtClean="0">
                <a:solidFill>
                  <a:srgbClr val="40A3E0"/>
                </a:solidFill>
                <a:latin typeface="+mn-lt"/>
              </a:rPr>
              <a:t>Center</a:t>
            </a:r>
            <a:r>
              <a:rPr lang="en-GB" sz="3600" b="1" dirty="0" smtClean="0">
                <a:solidFill>
                  <a:srgbClr val="40A3E0"/>
                </a:solidFill>
                <a:latin typeface="+mn-lt"/>
              </a:rPr>
              <a:t>» </a:t>
            </a:r>
            <a:r>
              <a:rPr lang="ru-RU" sz="4000" dirty="0" smtClean="0">
                <a:latin typeface="+mn-lt"/>
              </a:rPr>
              <a:t/>
            </a:r>
            <a:br>
              <a:rPr lang="ru-RU" sz="4000" dirty="0" smtClean="0">
                <a:latin typeface="+mn-lt"/>
              </a:rPr>
            </a:br>
            <a:r>
              <a:rPr lang="en-GB" sz="4000" dirty="0" smtClean="0">
                <a:latin typeface="+mn-lt"/>
              </a:rPr>
              <a:t>(</a:t>
            </a:r>
            <a:r>
              <a:rPr lang="en-GB" sz="4000" dirty="0" smtClean="0">
                <a:latin typeface="+mn-lt"/>
              </a:rPr>
              <a:t>HADC</a:t>
            </a:r>
            <a:r>
              <a:rPr lang="en-GB" sz="4000" dirty="0" smtClean="0">
                <a:latin typeface="+mn-lt"/>
              </a:rPr>
              <a:t>)</a:t>
            </a:r>
            <a:endParaRPr lang="ru-RU" dirty="0">
              <a:latin typeface="+mn-lt"/>
            </a:endParaRPr>
          </a:p>
        </p:txBody>
      </p:sp>
      <p:pic>
        <p:nvPicPr>
          <p:cNvPr id="1027" name="Picture 3" descr="E:\HADC\unnamed.png"/>
          <p:cNvPicPr>
            <a:picLocks noChangeAspect="1" noChangeArrowheads="1"/>
          </p:cNvPicPr>
          <p:nvPr/>
        </p:nvPicPr>
        <p:blipFill>
          <a:blip r:embed="rId2"/>
          <a:srcRect l="7407" r="53703" b="15842"/>
          <a:stretch>
            <a:fillRect/>
          </a:stretch>
        </p:blipFill>
        <p:spPr bwMode="auto">
          <a:xfrm>
            <a:off x="3428992" y="142852"/>
            <a:ext cx="2357454" cy="235745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571612"/>
            <a:ext cx="8229600" cy="5143536"/>
          </a:xfrm>
        </p:spPr>
        <p:txBody>
          <a:bodyPr>
            <a:normAutofit/>
          </a:bodyPr>
          <a:lstStyle/>
          <a:p>
            <a:pPr algn="just">
              <a:buNone/>
            </a:pPr>
            <a:r>
              <a:rPr lang="ru-RU" sz="2000" dirty="0" smtClean="0"/>
              <a:t>      </a:t>
            </a:r>
            <a:r>
              <a:rPr lang="en-US" sz="2000" dirty="0" smtClean="0"/>
              <a:t>In </a:t>
            </a:r>
            <a:r>
              <a:rPr lang="en-US" sz="2000" dirty="0" smtClean="0"/>
              <a:t>January 2018, HADC was registered in </a:t>
            </a:r>
            <a:r>
              <a:rPr lang="en-US" sz="2000" b="1" dirty="0" smtClean="0"/>
              <a:t>Ukraine</a:t>
            </a:r>
            <a:r>
              <a:rPr lang="en-US" sz="2000" dirty="0" smtClean="0"/>
              <a:t>, and in September 2018 we received accreditation to work </a:t>
            </a:r>
            <a:r>
              <a:rPr lang="en-US" sz="2000" b="1" dirty="0" smtClean="0"/>
              <a:t>at the NGCA in the Donetsk region</a:t>
            </a:r>
            <a:r>
              <a:rPr lang="en-US" sz="2000" dirty="0" smtClean="0"/>
              <a:t>, where the military conflict has been going on for 8 years. In September 2019, </a:t>
            </a:r>
            <a:r>
              <a:rPr lang="en-US" sz="2000" dirty="0" smtClean="0"/>
              <a:t>HADC became eligible for </a:t>
            </a:r>
            <a:r>
              <a:rPr lang="en-US" sz="2000" dirty="0" smtClean="0"/>
              <a:t>partnership during the new </a:t>
            </a:r>
            <a:r>
              <a:rPr lang="en-US" sz="2000" dirty="0" smtClean="0"/>
              <a:t>quadrennial </a:t>
            </a:r>
            <a:r>
              <a:rPr lang="en-US" sz="2000" dirty="0" smtClean="0"/>
              <a:t>operational cycle of UNHCR, and also successfully passed the audit of the </a:t>
            </a:r>
            <a:r>
              <a:rPr lang="en-US" sz="2000" dirty="0" smtClean="0"/>
              <a:t>Ukrainian </a:t>
            </a:r>
            <a:r>
              <a:rPr lang="en-US" sz="2000" dirty="0" smtClean="0"/>
              <a:t>Humanitarian Fund OCHA UN</a:t>
            </a:r>
            <a:r>
              <a:rPr lang="en-US" sz="2000" dirty="0" smtClean="0"/>
              <a:t>.</a:t>
            </a:r>
          </a:p>
          <a:p>
            <a:pPr algn="just">
              <a:buNone/>
            </a:pPr>
            <a:endParaRPr lang="en-US" sz="2000" dirty="0" smtClean="0"/>
          </a:p>
          <a:p>
            <a:pPr indent="19050" algn="just">
              <a:buNone/>
            </a:pPr>
            <a:r>
              <a:rPr lang="en-US" sz="2000" b="1" dirty="0" smtClean="0"/>
              <a:t> Our partners </a:t>
            </a:r>
            <a:r>
              <a:rPr lang="en-US" sz="2000" b="1" dirty="0" smtClean="0"/>
              <a:t>in Ukraine</a:t>
            </a:r>
            <a:r>
              <a:rPr lang="en-US" sz="2000" dirty="0" smtClean="0"/>
              <a:t>:</a:t>
            </a:r>
          </a:p>
          <a:p>
            <a:pPr marL="628650" indent="-257175">
              <a:buClr>
                <a:schemeClr val="tx1"/>
              </a:buClr>
              <a:buFont typeface="Wingdings" pitchFamily="2" charset="2"/>
              <a:buChar char="§"/>
            </a:pPr>
            <a:r>
              <a:rPr lang="en-GB" sz="2000" b="1" dirty="0" smtClean="0">
                <a:solidFill>
                  <a:srgbClr val="40A3E0"/>
                </a:solidFill>
              </a:rPr>
              <a:t>ASB </a:t>
            </a:r>
            <a:r>
              <a:rPr lang="en-GB" sz="2000" dirty="0" smtClean="0">
                <a:solidFill>
                  <a:srgbClr val="40A3E0"/>
                </a:solidFill>
              </a:rPr>
              <a:t>(with the support of the German Ministry of Foreign Affairs)</a:t>
            </a:r>
            <a:endParaRPr lang="ru-RU" sz="2000" dirty="0" smtClean="0">
              <a:solidFill>
                <a:srgbClr val="40A3E0"/>
              </a:solidFill>
            </a:endParaRPr>
          </a:p>
          <a:p>
            <a:pPr marL="628650" indent="-266700">
              <a:buClr>
                <a:schemeClr val="tx1"/>
              </a:buClr>
              <a:buFont typeface="Wingdings" pitchFamily="2" charset="2"/>
              <a:buChar char="§"/>
            </a:pPr>
            <a:r>
              <a:rPr lang="en-GB" sz="2000" b="1" dirty="0" smtClean="0">
                <a:solidFill>
                  <a:srgbClr val="40A3E0"/>
                </a:solidFill>
              </a:rPr>
              <a:t>DRC </a:t>
            </a:r>
            <a:r>
              <a:rPr lang="en-GB" sz="2000" b="1" dirty="0" smtClean="0">
                <a:solidFill>
                  <a:srgbClr val="40A3E0"/>
                </a:solidFill>
              </a:rPr>
              <a:t>– Danish Demining Group</a:t>
            </a:r>
            <a:endParaRPr lang="ru-RU" sz="2000" b="1" dirty="0" smtClean="0">
              <a:solidFill>
                <a:srgbClr val="40A3E0"/>
              </a:solidFill>
            </a:endParaRPr>
          </a:p>
          <a:p>
            <a:pPr marL="628650" indent="-257175">
              <a:buClr>
                <a:schemeClr val="tx1"/>
              </a:buClr>
              <a:buFont typeface="Wingdings" pitchFamily="2" charset="2"/>
              <a:buChar char="§"/>
            </a:pPr>
            <a:r>
              <a:rPr lang="en-GB" sz="2000" b="1" dirty="0" smtClean="0">
                <a:solidFill>
                  <a:srgbClr val="40A3E0"/>
                </a:solidFill>
              </a:rPr>
              <a:t>Ukrainian </a:t>
            </a:r>
            <a:r>
              <a:rPr lang="en-GB" sz="2000" b="1" dirty="0" smtClean="0">
                <a:solidFill>
                  <a:srgbClr val="40A3E0"/>
                </a:solidFill>
              </a:rPr>
              <a:t>Humanitarian Fund </a:t>
            </a:r>
            <a:r>
              <a:rPr lang="en-GB" sz="2000" dirty="0" smtClean="0">
                <a:solidFill>
                  <a:srgbClr val="40A3E0"/>
                </a:solidFill>
              </a:rPr>
              <a:t>(OCHA</a:t>
            </a:r>
            <a:r>
              <a:rPr lang="en-GB" sz="2000" dirty="0" smtClean="0">
                <a:solidFill>
                  <a:srgbClr val="40A3E0"/>
                </a:solidFill>
              </a:rPr>
              <a:t>)</a:t>
            </a:r>
            <a:endParaRPr lang="ru-RU" sz="2000" dirty="0" smtClean="0">
              <a:solidFill>
                <a:srgbClr val="40A3E0"/>
              </a:solidFill>
            </a:endParaRPr>
          </a:p>
          <a:p>
            <a:pPr marL="628650" indent="-257175">
              <a:buClr>
                <a:schemeClr val="tx1"/>
              </a:buClr>
              <a:buFont typeface="Wingdings" pitchFamily="2" charset="2"/>
              <a:buChar char="§"/>
            </a:pPr>
            <a:r>
              <a:rPr lang="en-GB" sz="2000" b="1" dirty="0" smtClean="0">
                <a:solidFill>
                  <a:srgbClr val="40A3E0"/>
                </a:solidFill>
              </a:rPr>
              <a:t>UNICEF</a:t>
            </a:r>
            <a:endParaRPr lang="ru-RU" sz="2000" b="1" dirty="0" smtClean="0">
              <a:solidFill>
                <a:srgbClr val="40A3E0"/>
              </a:solidFill>
            </a:endParaRPr>
          </a:p>
          <a:p>
            <a:pPr marL="628650" indent="-257175">
              <a:buClr>
                <a:schemeClr val="tx1"/>
              </a:buClr>
              <a:buFont typeface="Wingdings" pitchFamily="2" charset="2"/>
              <a:buChar char="§"/>
            </a:pPr>
            <a:r>
              <a:rPr lang="en-GB" sz="2000" b="1" dirty="0" smtClean="0">
                <a:solidFill>
                  <a:srgbClr val="40A3E0"/>
                </a:solidFill>
              </a:rPr>
              <a:t>ECHO</a:t>
            </a:r>
            <a:r>
              <a:rPr lang="ru-RU" sz="2000" b="1" dirty="0" smtClean="0">
                <a:solidFill>
                  <a:srgbClr val="40A3E0"/>
                </a:solidFill>
              </a:rPr>
              <a:t>.</a:t>
            </a:r>
          </a:p>
          <a:p>
            <a:pPr indent="19050" algn="just">
              <a:buNone/>
            </a:pPr>
            <a:endParaRPr lang="ru-RU" sz="2000" dirty="0"/>
          </a:p>
        </p:txBody>
      </p:sp>
      <p:pic>
        <p:nvPicPr>
          <p:cNvPr id="4" name="Picture 3" descr="E:\HADC\unnamed.png"/>
          <p:cNvPicPr>
            <a:picLocks noChangeAspect="1" noChangeArrowheads="1"/>
          </p:cNvPicPr>
          <p:nvPr/>
        </p:nvPicPr>
        <p:blipFill>
          <a:blip r:embed="rId2"/>
          <a:srcRect b="11835"/>
          <a:stretch>
            <a:fillRect/>
          </a:stretch>
        </p:blipFill>
        <p:spPr bwMode="auto">
          <a:xfrm>
            <a:off x="5286380" y="0"/>
            <a:ext cx="3857620" cy="15716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736"/>
            <a:ext cx="8229600" cy="4525963"/>
          </a:xfrm>
        </p:spPr>
        <p:txBody>
          <a:bodyPr>
            <a:normAutofit/>
          </a:bodyPr>
          <a:lstStyle/>
          <a:p>
            <a:pPr>
              <a:buNone/>
            </a:pPr>
            <a:r>
              <a:rPr lang="en-US" sz="2400" b="1" dirty="0" smtClean="0">
                <a:solidFill>
                  <a:srgbClr val="40A3E0"/>
                </a:solidFill>
              </a:rPr>
              <a:t>Projects currently operating in Ukraine</a:t>
            </a:r>
            <a:r>
              <a:rPr lang="en-US" sz="2400" b="1" dirty="0" smtClean="0">
                <a:solidFill>
                  <a:srgbClr val="40A3E0"/>
                </a:solidFill>
              </a:rPr>
              <a:t>:</a:t>
            </a:r>
          </a:p>
          <a:p>
            <a:pPr>
              <a:buNone/>
            </a:pPr>
            <a:endParaRPr lang="en-US" sz="2400" b="1" dirty="0" smtClean="0">
              <a:solidFill>
                <a:srgbClr val="40A3E0"/>
              </a:solidFill>
            </a:endParaRPr>
          </a:p>
          <a:p>
            <a:pPr algn="just">
              <a:buFont typeface="Wingdings" pitchFamily="2" charset="2"/>
              <a:buChar char="§"/>
            </a:pPr>
            <a:r>
              <a:rPr lang="en-US" sz="2000" dirty="0" smtClean="0"/>
              <a:t>the </a:t>
            </a:r>
            <a:r>
              <a:rPr lang="en-US" sz="2000" dirty="0" smtClean="0"/>
              <a:t>project in partnership with ASB with funding from the German government. It is a 2-year project that will cover the need for food for 7month (2400 beneficiaries). Beneficiaries are retired people (age 65+), large families, single parents, IDPs, disabled people. The priority is given to people that fall into several categories of vulnerability (single retired people, people with chronic and mental illnesses). In total there will be issued 13200 food kits</a:t>
            </a:r>
            <a:r>
              <a:rPr lang="en-US" sz="2000" dirty="0" smtClean="0"/>
              <a:t>.</a:t>
            </a:r>
          </a:p>
          <a:p>
            <a:pPr algn="just">
              <a:buFont typeface="Wingdings" pitchFamily="2" charset="2"/>
              <a:buChar char="§"/>
            </a:pPr>
            <a:endParaRPr lang="en-US" sz="2000" dirty="0" smtClean="0"/>
          </a:p>
          <a:p>
            <a:pPr algn="just">
              <a:buFont typeface="Wingdings" pitchFamily="2" charset="2"/>
              <a:buChar char="§"/>
            </a:pPr>
            <a:r>
              <a:rPr lang="en-US" sz="2000" dirty="0" smtClean="0"/>
              <a:t>i</a:t>
            </a:r>
            <a:r>
              <a:rPr lang="en-US" sz="2000" dirty="0" smtClean="0"/>
              <a:t>ssuance </a:t>
            </a:r>
            <a:r>
              <a:rPr lang="en-US" sz="2000" dirty="0" smtClean="0"/>
              <a:t>of food kits and agricultural grants with funding from Ukrainian Humanitarian Fund. A 7-months project to support households led by women, also disabled people and retirees who live in the rural area. </a:t>
            </a:r>
          </a:p>
          <a:p>
            <a:pPr>
              <a:buNone/>
            </a:pPr>
            <a:endParaRPr lang="ru-RU" sz="2400" dirty="0"/>
          </a:p>
        </p:txBody>
      </p:sp>
      <p:pic>
        <p:nvPicPr>
          <p:cNvPr id="4" name="Picture 3" descr="E:\HADC\unnamed.png"/>
          <p:cNvPicPr>
            <a:picLocks noChangeAspect="1" noChangeArrowheads="1"/>
          </p:cNvPicPr>
          <p:nvPr/>
        </p:nvPicPr>
        <p:blipFill>
          <a:blip r:embed="rId2"/>
          <a:srcRect b="15843"/>
          <a:stretch>
            <a:fillRect/>
          </a:stretch>
        </p:blipFill>
        <p:spPr bwMode="auto">
          <a:xfrm>
            <a:off x="5286380" y="0"/>
            <a:ext cx="3857620" cy="150017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329642" cy="4757758"/>
          </a:xfrm>
        </p:spPr>
        <p:txBody>
          <a:bodyPr>
            <a:normAutofit/>
          </a:bodyPr>
          <a:lstStyle/>
          <a:p>
            <a:pPr marL="0" indent="0" algn="just">
              <a:buNone/>
            </a:pPr>
            <a:r>
              <a:rPr lang="en-US" sz="2000" b="1" dirty="0" smtClean="0">
                <a:solidFill>
                  <a:srgbClr val="40A3E0"/>
                </a:solidFill>
              </a:rPr>
              <a:t>HADC staff </a:t>
            </a:r>
            <a:r>
              <a:rPr lang="en-US" sz="2000" dirty="0" smtClean="0"/>
              <a:t>is a team of professionals with more than 8 years of experience in the humanitarian field, in particular, specialists who took part in the implementation and coordination of projects of various UN agencies and other international organizations in the NGCA of the Donetsk region, where a protracted military conflict continues</a:t>
            </a:r>
            <a:r>
              <a:rPr lang="en-US" sz="2000" dirty="0" smtClean="0"/>
              <a:t>.</a:t>
            </a:r>
          </a:p>
          <a:p>
            <a:pPr marL="0" indent="0" algn="just">
              <a:buNone/>
            </a:pPr>
            <a:r>
              <a:rPr lang="en-US" sz="2000" b="1" dirty="0" smtClean="0">
                <a:solidFill>
                  <a:srgbClr val="40A3E0"/>
                </a:solidFill>
              </a:rPr>
              <a:t>In Sudan, </a:t>
            </a:r>
            <a:r>
              <a:rPr lang="en-US" sz="2000" b="1" dirty="0" smtClean="0">
                <a:solidFill>
                  <a:srgbClr val="40A3E0"/>
                </a:solidFill>
              </a:rPr>
              <a:t>the HADC team </a:t>
            </a:r>
            <a:r>
              <a:rPr lang="en-US" sz="2000" dirty="0" smtClean="0"/>
              <a:t>currently consists of </a:t>
            </a:r>
            <a:r>
              <a:rPr lang="en-US" sz="2000" u="sng" dirty="0" smtClean="0"/>
              <a:t>15 employees</a:t>
            </a:r>
            <a:r>
              <a:rPr lang="en-US" sz="2000" dirty="0" smtClean="0"/>
              <a:t>, </a:t>
            </a:r>
            <a:r>
              <a:rPr lang="en-US" sz="2000" dirty="0" smtClean="0"/>
              <a:t>and we also have the </a:t>
            </a:r>
            <a:r>
              <a:rPr lang="en-US" sz="2000" dirty="0" smtClean="0"/>
              <a:t>ability </a:t>
            </a:r>
            <a:r>
              <a:rPr lang="en-US" sz="2000" dirty="0" smtClean="0"/>
              <a:t>to recruit </a:t>
            </a:r>
            <a:r>
              <a:rPr lang="en-US" sz="2000" u="sng" dirty="0" smtClean="0"/>
              <a:t>more than 200 local employees </a:t>
            </a:r>
            <a:r>
              <a:rPr lang="en-US" sz="2000" dirty="0" smtClean="0"/>
              <a:t>(work that was carried out by the HR department of HADC</a:t>
            </a:r>
            <a:r>
              <a:rPr lang="en-US" sz="2000" dirty="0" smtClean="0"/>
              <a:t>).</a:t>
            </a:r>
          </a:p>
          <a:p>
            <a:pPr marL="0" indent="0" algn="just">
              <a:buNone/>
            </a:pPr>
            <a:r>
              <a:rPr lang="en-US" sz="2000" b="1" dirty="0" smtClean="0">
                <a:solidFill>
                  <a:srgbClr val="40A3E0"/>
                </a:solidFill>
              </a:rPr>
              <a:t>As </a:t>
            </a:r>
            <a:r>
              <a:rPr lang="en-US" sz="2000" b="1" dirty="0" smtClean="0">
                <a:solidFill>
                  <a:srgbClr val="40A3E0"/>
                </a:solidFill>
              </a:rPr>
              <a:t>part of the project activities</a:t>
            </a:r>
            <a:r>
              <a:rPr lang="en-US" sz="2000" dirty="0" smtClean="0"/>
              <a:t>, it is planned to involve employees who work in our main office in Ukraine. In particular, they will be involved in supervising project activities at all stages of its implementation and training local staff</a:t>
            </a:r>
            <a:r>
              <a:rPr lang="en-US" sz="2000" dirty="0" smtClean="0"/>
              <a:t>.</a:t>
            </a:r>
          </a:p>
          <a:p>
            <a:pPr marL="0" indent="0" algn="just">
              <a:buNone/>
            </a:pPr>
            <a:r>
              <a:rPr lang="en-US" sz="2000" b="1" dirty="0" smtClean="0">
                <a:solidFill>
                  <a:srgbClr val="40A3E0"/>
                </a:solidFill>
              </a:rPr>
              <a:t>One </a:t>
            </a:r>
            <a:r>
              <a:rPr lang="en-US" sz="2000" b="1" dirty="0" smtClean="0">
                <a:solidFill>
                  <a:srgbClr val="40A3E0"/>
                </a:solidFill>
              </a:rPr>
              <a:t>of the main tasks of HADC in Sudan </a:t>
            </a:r>
            <a:r>
              <a:rPr lang="en-US" sz="2000" dirty="0" smtClean="0"/>
              <a:t>is to leave a trained and experienced staff of local employees </a:t>
            </a:r>
            <a:r>
              <a:rPr lang="en-US" sz="2000" dirty="0" smtClean="0"/>
              <a:t>in </a:t>
            </a:r>
            <a:r>
              <a:rPr lang="en-US" sz="2000" dirty="0" smtClean="0"/>
              <a:t>the </a:t>
            </a:r>
            <a:r>
              <a:rPr lang="en-US" sz="2000" dirty="0" smtClean="0"/>
              <a:t>country, who </a:t>
            </a:r>
            <a:r>
              <a:rPr lang="en-US" sz="2000" dirty="0" smtClean="0"/>
              <a:t>will be able to carry out humanitarian activities in the </a:t>
            </a:r>
            <a:r>
              <a:rPr lang="en-US" sz="2000" dirty="0" smtClean="0"/>
              <a:t>future.</a:t>
            </a:r>
            <a:endParaRPr lang="ru-RU" sz="2000" dirty="0"/>
          </a:p>
        </p:txBody>
      </p:sp>
      <p:pic>
        <p:nvPicPr>
          <p:cNvPr id="4" name="Picture 3" descr="E:\HADC\unnamed.png"/>
          <p:cNvPicPr>
            <a:picLocks noChangeAspect="1" noChangeArrowheads="1"/>
          </p:cNvPicPr>
          <p:nvPr/>
        </p:nvPicPr>
        <p:blipFill>
          <a:blip r:embed="rId2"/>
          <a:srcRect b="15843"/>
          <a:stretch>
            <a:fillRect/>
          </a:stretch>
        </p:blipFill>
        <p:spPr bwMode="auto">
          <a:xfrm>
            <a:off x="5286380" y="0"/>
            <a:ext cx="3857620" cy="150017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571612"/>
            <a:ext cx="8229600" cy="5615014"/>
          </a:xfrm>
        </p:spPr>
        <p:txBody>
          <a:bodyPr>
            <a:normAutofit fontScale="47500" lnSpcReduction="20000"/>
          </a:bodyPr>
          <a:lstStyle/>
          <a:p>
            <a:pPr>
              <a:buNone/>
            </a:pPr>
            <a:r>
              <a:rPr lang="en-GB" sz="4200" b="1" dirty="0" smtClean="0">
                <a:solidFill>
                  <a:srgbClr val="40A3E0"/>
                </a:solidFill>
              </a:rPr>
              <a:t>Experience of employees in the implementation of humanitarian projects</a:t>
            </a:r>
            <a:r>
              <a:rPr lang="en-GB" sz="4200" b="1" dirty="0" smtClean="0">
                <a:solidFill>
                  <a:srgbClr val="40A3E0"/>
                </a:solidFill>
              </a:rPr>
              <a:t>:</a:t>
            </a:r>
          </a:p>
          <a:p>
            <a:pPr algn="just">
              <a:buNone/>
            </a:pPr>
            <a:endParaRPr lang="ru-RU" dirty="0" smtClean="0"/>
          </a:p>
          <a:p>
            <a:pPr algn="just">
              <a:buClr>
                <a:srgbClr val="40A3E0"/>
              </a:buClr>
              <a:buFont typeface="Wingdings" pitchFamily="2" charset="2"/>
              <a:buChar char="§"/>
            </a:pPr>
            <a:r>
              <a:rPr lang="en-GB" sz="3400" dirty="0" smtClean="0"/>
              <a:t>Food </a:t>
            </a:r>
            <a:r>
              <a:rPr lang="en-GB" sz="3400" dirty="0" smtClean="0"/>
              <a:t>Voucher Program, in partnership with </a:t>
            </a:r>
            <a:r>
              <a:rPr lang="en-GB" sz="3400" b="1" dirty="0" smtClean="0"/>
              <a:t>Pope for Ukraine</a:t>
            </a:r>
            <a:r>
              <a:rPr lang="en-GB" sz="3400" dirty="0" smtClean="0"/>
              <a:t>;</a:t>
            </a:r>
            <a:endParaRPr lang="ru-RU" sz="3400" dirty="0" smtClean="0"/>
          </a:p>
          <a:p>
            <a:pPr algn="just">
              <a:buClr>
                <a:srgbClr val="40A3E0"/>
              </a:buClr>
              <a:buFont typeface="Wingdings" pitchFamily="2" charset="2"/>
              <a:buChar char="§"/>
            </a:pPr>
            <a:r>
              <a:rPr lang="en-GB" sz="3400" dirty="0" smtClean="0"/>
              <a:t>Issuance </a:t>
            </a:r>
            <a:r>
              <a:rPr lang="en-GB" sz="3400" dirty="0" smtClean="0"/>
              <a:t>of food packages, in partnership with </a:t>
            </a:r>
            <a:r>
              <a:rPr lang="en-GB" sz="3400" b="1" dirty="0" smtClean="0"/>
              <a:t>WFP</a:t>
            </a:r>
            <a:r>
              <a:rPr lang="en-GB" sz="3400" dirty="0" smtClean="0"/>
              <a:t>;</a:t>
            </a:r>
            <a:endParaRPr lang="ru-RU" sz="3400" dirty="0" smtClean="0"/>
          </a:p>
          <a:p>
            <a:pPr algn="just">
              <a:buClr>
                <a:srgbClr val="40A3E0"/>
              </a:buClr>
              <a:buFont typeface="Wingdings" pitchFamily="2" charset="2"/>
              <a:buChar char="§"/>
            </a:pPr>
            <a:r>
              <a:rPr lang="en-GB" sz="3400" dirty="0" smtClean="0"/>
              <a:t>Provision </a:t>
            </a:r>
            <a:r>
              <a:rPr lang="en-GB" sz="3400" dirty="0" smtClean="0"/>
              <a:t>of humanitarian aid in the form of food kits, in partnership with </a:t>
            </a:r>
            <a:r>
              <a:rPr lang="en-GB" sz="3400" b="1" dirty="0" smtClean="0"/>
              <a:t>DRC</a:t>
            </a:r>
            <a:r>
              <a:rPr lang="en-GB" sz="3400" dirty="0" smtClean="0"/>
              <a:t>;</a:t>
            </a:r>
            <a:endParaRPr lang="ru-RU" sz="3400" dirty="0" smtClean="0"/>
          </a:p>
          <a:p>
            <a:pPr algn="just">
              <a:buClr>
                <a:srgbClr val="40A3E0"/>
              </a:buClr>
              <a:buFont typeface="Wingdings" pitchFamily="2" charset="2"/>
              <a:buChar char="§"/>
            </a:pPr>
            <a:r>
              <a:rPr lang="en-GB" sz="3400" dirty="0" smtClean="0"/>
              <a:t>Multipurpose </a:t>
            </a:r>
            <a:r>
              <a:rPr lang="en-GB" sz="3400" dirty="0" smtClean="0"/>
              <a:t>information and consultation </a:t>
            </a:r>
            <a:r>
              <a:rPr lang="en-GB" sz="3400" dirty="0" err="1" smtClean="0"/>
              <a:t>center</a:t>
            </a:r>
            <a:r>
              <a:rPr lang="en-GB" sz="3400" dirty="0" smtClean="0"/>
              <a:t> for assistance to civilians, in partnership with </a:t>
            </a:r>
            <a:r>
              <a:rPr lang="en-GB" sz="3400" b="1" dirty="0" smtClean="0"/>
              <a:t>UNHCR</a:t>
            </a:r>
            <a:r>
              <a:rPr lang="en-GB" sz="3400" dirty="0" smtClean="0"/>
              <a:t>;</a:t>
            </a:r>
            <a:endParaRPr lang="ru-RU" sz="3400" dirty="0" smtClean="0"/>
          </a:p>
          <a:p>
            <a:pPr algn="just">
              <a:buClr>
                <a:srgbClr val="40A3E0"/>
              </a:buClr>
              <a:buFont typeface="Wingdings" pitchFamily="2" charset="2"/>
              <a:buChar char="§"/>
            </a:pPr>
            <a:r>
              <a:rPr lang="en-GB" sz="3400" dirty="0" smtClean="0"/>
              <a:t>I</a:t>
            </a:r>
            <a:r>
              <a:rPr lang="en-GB" sz="3400" dirty="0" smtClean="0"/>
              <a:t>ssuance </a:t>
            </a:r>
            <a:r>
              <a:rPr lang="en-GB" sz="3400" dirty="0" smtClean="0"/>
              <a:t>of solid fuel to residents of the territory not controlled by Ukraine, affected by the military conflict, in partnership with </a:t>
            </a:r>
            <a:r>
              <a:rPr lang="en-GB" sz="3400" b="1" dirty="0" smtClean="0"/>
              <a:t>Save the Children, IOM, UNHCR</a:t>
            </a:r>
            <a:r>
              <a:rPr lang="en-GB" sz="3400" dirty="0" smtClean="0"/>
              <a:t>;</a:t>
            </a:r>
            <a:endParaRPr lang="ru-RU" sz="3400" dirty="0" smtClean="0"/>
          </a:p>
          <a:p>
            <a:pPr algn="just">
              <a:buClr>
                <a:srgbClr val="40A3E0"/>
              </a:buClr>
              <a:buFont typeface="Wingdings" pitchFamily="2" charset="2"/>
              <a:buChar char="§"/>
            </a:pPr>
            <a:r>
              <a:rPr lang="en-GB" sz="3400" dirty="0" smtClean="0"/>
              <a:t>Provision </a:t>
            </a:r>
            <a:r>
              <a:rPr lang="en-GB" sz="3400" dirty="0" smtClean="0"/>
              <a:t>of one-time multipurpose assistance (IPA), in partnership with </a:t>
            </a:r>
            <a:r>
              <a:rPr lang="en-GB" sz="3400" b="1" dirty="0" smtClean="0"/>
              <a:t>UNHCR</a:t>
            </a:r>
            <a:r>
              <a:rPr lang="en-GB" sz="3400" dirty="0" smtClean="0"/>
              <a:t>;</a:t>
            </a:r>
            <a:endParaRPr lang="ru-RU" sz="3400" dirty="0" smtClean="0"/>
          </a:p>
          <a:p>
            <a:pPr algn="just">
              <a:buClr>
                <a:srgbClr val="40A3E0"/>
              </a:buClr>
              <a:buFont typeface="Wingdings" pitchFamily="2" charset="2"/>
              <a:buChar char="§"/>
            </a:pPr>
            <a:r>
              <a:rPr lang="en-GB" sz="3400" dirty="0" smtClean="0"/>
              <a:t>Express </a:t>
            </a:r>
            <a:r>
              <a:rPr lang="en-GB" sz="3400" dirty="0" smtClean="0"/>
              <a:t>courses in construction specialties, in partnership with </a:t>
            </a:r>
            <a:r>
              <a:rPr lang="en-GB" sz="3400" b="1" dirty="0" smtClean="0"/>
              <a:t>UNHCR</a:t>
            </a:r>
            <a:r>
              <a:rPr lang="en-GB" sz="3400" dirty="0" smtClean="0"/>
              <a:t>;</a:t>
            </a:r>
            <a:endParaRPr lang="ru-RU" sz="3400" dirty="0" smtClean="0"/>
          </a:p>
          <a:p>
            <a:pPr algn="just">
              <a:buClr>
                <a:srgbClr val="40A3E0"/>
              </a:buClr>
              <a:buFont typeface="Wingdings" pitchFamily="2" charset="2"/>
              <a:buChar char="§"/>
            </a:pPr>
            <a:r>
              <a:rPr lang="en-GB" sz="3400" dirty="0" smtClean="0"/>
              <a:t>Provision </a:t>
            </a:r>
            <a:r>
              <a:rPr lang="en-GB" sz="3400" dirty="0" smtClean="0"/>
              <a:t>of basic necessities to IDPs affected by the military conflict in eastern Ukraine, in partnership with the </a:t>
            </a:r>
            <a:r>
              <a:rPr lang="en-GB" sz="3400" b="1" dirty="0" smtClean="0"/>
              <a:t>UNHCR</a:t>
            </a:r>
            <a:r>
              <a:rPr lang="en-GB" sz="3400" dirty="0" smtClean="0"/>
              <a:t>;</a:t>
            </a:r>
            <a:endParaRPr lang="ru-RU" sz="3400" dirty="0" smtClean="0"/>
          </a:p>
          <a:p>
            <a:pPr algn="just">
              <a:buClr>
                <a:srgbClr val="40A3E0"/>
              </a:buClr>
              <a:buFont typeface="Wingdings" pitchFamily="2" charset="2"/>
              <a:buChar char="§"/>
            </a:pPr>
            <a:r>
              <a:rPr lang="en-GB" sz="3400" dirty="0" smtClean="0"/>
              <a:t>Issuance </a:t>
            </a:r>
            <a:r>
              <a:rPr lang="en-GB" sz="3400" dirty="0" smtClean="0"/>
              <a:t>of humanitarian aid in the form of non-food products and solid fuels, in partnership with </a:t>
            </a:r>
            <a:r>
              <a:rPr lang="en-GB" sz="3400" b="1" dirty="0" smtClean="0"/>
              <a:t>IMC</a:t>
            </a:r>
            <a:r>
              <a:rPr lang="en-GB" sz="3400" dirty="0" smtClean="0"/>
              <a:t>;</a:t>
            </a:r>
            <a:endParaRPr lang="ru-RU" sz="3400" dirty="0" smtClean="0"/>
          </a:p>
          <a:p>
            <a:pPr algn="just">
              <a:buClr>
                <a:srgbClr val="40A3E0"/>
              </a:buClr>
              <a:buFont typeface="Wingdings" pitchFamily="2" charset="2"/>
              <a:buChar char="§"/>
            </a:pPr>
            <a:r>
              <a:rPr lang="en-GB" sz="3400" dirty="0" smtClean="0"/>
              <a:t>Multi-</a:t>
            </a:r>
            <a:r>
              <a:rPr lang="en-GB" sz="3400" dirty="0" err="1" smtClean="0"/>
              <a:t>sectoral</a:t>
            </a:r>
            <a:r>
              <a:rPr lang="en-GB" sz="3400" dirty="0" smtClean="0"/>
              <a:t> </a:t>
            </a:r>
            <a:r>
              <a:rPr lang="en-GB" sz="3400" dirty="0" smtClean="0"/>
              <a:t>needs assessment, in partnership with </a:t>
            </a:r>
            <a:r>
              <a:rPr lang="en-GB" sz="3400" b="1" dirty="0" smtClean="0"/>
              <a:t>REACH INITIATIVE</a:t>
            </a:r>
            <a:r>
              <a:rPr lang="en-GB" sz="3400" dirty="0" smtClean="0"/>
              <a:t>;</a:t>
            </a:r>
            <a:endParaRPr lang="ru-RU" sz="3400" dirty="0" smtClean="0"/>
          </a:p>
          <a:p>
            <a:pPr algn="just">
              <a:buClr>
                <a:srgbClr val="40A3E0"/>
              </a:buClr>
              <a:buFont typeface="Wingdings" pitchFamily="2" charset="2"/>
              <a:buChar char="§"/>
            </a:pPr>
            <a:r>
              <a:rPr lang="en-GB" sz="3400" dirty="0" smtClean="0"/>
              <a:t>Assistance </a:t>
            </a:r>
            <a:r>
              <a:rPr lang="en-GB" sz="3400" dirty="0" smtClean="0"/>
              <a:t>in the field of sanitation and hygiene to communities affected by the conflict, in partnership with the </a:t>
            </a:r>
            <a:r>
              <a:rPr lang="en-GB" sz="3400" b="1" dirty="0" smtClean="0"/>
              <a:t>IOM</a:t>
            </a:r>
            <a:r>
              <a:rPr lang="en-GB" sz="3400" dirty="0" smtClean="0"/>
              <a:t>;</a:t>
            </a:r>
            <a:endParaRPr lang="ru-RU" sz="3400" dirty="0" smtClean="0"/>
          </a:p>
          <a:p>
            <a:pPr algn="just">
              <a:buClr>
                <a:srgbClr val="40A3E0"/>
              </a:buClr>
              <a:buFont typeface="Wingdings" pitchFamily="2" charset="2"/>
              <a:buChar char="§"/>
            </a:pPr>
            <a:r>
              <a:rPr lang="en-GB" sz="3400" dirty="0" smtClean="0"/>
              <a:t>Assistance </a:t>
            </a:r>
            <a:r>
              <a:rPr lang="en-GB" sz="3400" dirty="0" smtClean="0"/>
              <a:t>to the population affected by the armed conflict in the eastern regions of Ukraine, in partnership with the </a:t>
            </a:r>
            <a:r>
              <a:rPr lang="en-GB" sz="3400" b="1" dirty="0" smtClean="0"/>
              <a:t>IOM</a:t>
            </a:r>
            <a:r>
              <a:rPr lang="en-GB" sz="3400" dirty="0" smtClean="0"/>
              <a:t> and so on.</a:t>
            </a:r>
            <a:endParaRPr lang="ru-RU" sz="3400" dirty="0" smtClean="0"/>
          </a:p>
          <a:p>
            <a:pPr marL="0" indent="0">
              <a:buNone/>
            </a:pPr>
            <a:endParaRPr lang="ru-RU" dirty="0"/>
          </a:p>
        </p:txBody>
      </p:sp>
      <p:pic>
        <p:nvPicPr>
          <p:cNvPr id="4" name="Picture 3" descr="E:\HADC\unnamed.png"/>
          <p:cNvPicPr>
            <a:picLocks noChangeAspect="1" noChangeArrowheads="1"/>
          </p:cNvPicPr>
          <p:nvPr/>
        </p:nvPicPr>
        <p:blipFill>
          <a:blip r:embed="rId2"/>
          <a:srcRect b="15843"/>
          <a:stretch>
            <a:fillRect/>
          </a:stretch>
        </p:blipFill>
        <p:spPr bwMode="auto">
          <a:xfrm>
            <a:off x="5286380" y="0"/>
            <a:ext cx="3857620" cy="150017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5043510"/>
          </a:xfrm>
        </p:spPr>
        <p:txBody>
          <a:bodyPr>
            <a:normAutofit lnSpcReduction="10000"/>
          </a:bodyPr>
          <a:lstStyle/>
          <a:p>
            <a:pPr marL="0" indent="0" algn="just">
              <a:buNone/>
            </a:pPr>
            <a:r>
              <a:rPr lang="en-US" sz="2000" dirty="0" smtClean="0"/>
              <a:t>In 2021, HADC registered a branch office in Sudan</a:t>
            </a:r>
            <a:r>
              <a:rPr lang="en-US" sz="2000" dirty="0" smtClean="0"/>
              <a:t>.</a:t>
            </a:r>
          </a:p>
          <a:p>
            <a:pPr marL="0" indent="0" algn="just">
              <a:buNone/>
            </a:pPr>
            <a:endParaRPr lang="en-US" sz="2000" dirty="0" smtClean="0"/>
          </a:p>
          <a:p>
            <a:pPr marL="0" indent="0" algn="just">
              <a:buNone/>
            </a:pPr>
            <a:r>
              <a:rPr lang="en-US" sz="2000" b="1" dirty="0" smtClean="0">
                <a:solidFill>
                  <a:srgbClr val="40A3E0"/>
                </a:solidFill>
              </a:rPr>
              <a:t>In </a:t>
            </a:r>
            <a:r>
              <a:rPr lang="en-US" sz="2000" b="1" dirty="0" smtClean="0">
                <a:solidFill>
                  <a:srgbClr val="40A3E0"/>
                </a:solidFill>
              </a:rPr>
              <a:t>Sudan</a:t>
            </a:r>
            <a:r>
              <a:rPr lang="en-US" sz="2000" dirty="0" smtClean="0"/>
              <a:t>, we are members of the </a:t>
            </a:r>
            <a:r>
              <a:rPr lang="en-US" sz="2000" b="1" i="1" u="sng" dirty="0" smtClean="0"/>
              <a:t>FSL </a:t>
            </a:r>
            <a:r>
              <a:rPr lang="en-US" sz="2000" i="1" u="sng" dirty="0" smtClean="0"/>
              <a:t>Cluster</a:t>
            </a:r>
            <a:r>
              <a:rPr lang="en-US" sz="2000" b="1" i="1" u="sng" dirty="0" smtClean="0"/>
              <a:t>, </a:t>
            </a:r>
            <a:r>
              <a:rPr lang="en-US" sz="2000" i="1" u="sng" dirty="0" smtClean="0"/>
              <a:t>Protection </a:t>
            </a:r>
            <a:r>
              <a:rPr lang="en-US" sz="2000" dirty="0" smtClean="0"/>
              <a:t>(</a:t>
            </a:r>
            <a:r>
              <a:rPr lang="en-US" sz="2000" dirty="0" smtClean="0"/>
              <a:t>incl. GBV subsector), </a:t>
            </a:r>
            <a:r>
              <a:rPr lang="en-US" sz="2000" i="1" u="sng" dirty="0" smtClean="0"/>
              <a:t>WASH</a:t>
            </a:r>
            <a:r>
              <a:rPr lang="en-US" sz="2000" i="1" u="sng" dirty="0" smtClean="0"/>
              <a:t>, </a:t>
            </a:r>
            <a:r>
              <a:rPr lang="en-US" sz="2000" i="1" u="sng" dirty="0" err="1" smtClean="0"/>
              <a:t>Shelter&amp;NFI</a:t>
            </a:r>
            <a:r>
              <a:rPr lang="en-US" sz="2000" i="1" u="sng" dirty="0" smtClean="0"/>
              <a:t>, Nutrition</a:t>
            </a:r>
            <a:r>
              <a:rPr lang="en-US" sz="2000" dirty="0" smtClean="0"/>
              <a:t>, as well as </a:t>
            </a:r>
            <a:r>
              <a:rPr lang="en-US" sz="2000" i="1" u="sng" dirty="0" smtClean="0"/>
              <a:t>RCF</a:t>
            </a:r>
            <a:r>
              <a:rPr lang="en-US" sz="2000" dirty="0" smtClean="0"/>
              <a:t> and </a:t>
            </a:r>
            <a:r>
              <a:rPr lang="en-US" sz="2000" i="1" u="sng" dirty="0" smtClean="0"/>
              <a:t>INGO Forum</a:t>
            </a:r>
            <a:r>
              <a:rPr lang="en-US" sz="2000" dirty="0" smtClean="0"/>
              <a:t>, regularly participate in meetings and provide all the requested </a:t>
            </a:r>
            <a:r>
              <a:rPr lang="en-US" sz="2000" dirty="0" smtClean="0"/>
              <a:t>information.</a:t>
            </a:r>
          </a:p>
          <a:p>
            <a:pPr marL="0" indent="0" algn="just">
              <a:buNone/>
            </a:pPr>
            <a:endParaRPr lang="en-US" sz="2000" dirty="0" smtClean="0"/>
          </a:p>
          <a:p>
            <a:pPr marL="0" indent="0" algn="just">
              <a:buNone/>
            </a:pPr>
            <a:r>
              <a:rPr lang="en-US" sz="2000" b="1" dirty="0" smtClean="0"/>
              <a:t>We have </a:t>
            </a:r>
            <a:r>
              <a:rPr lang="en-US" sz="2000" b="1" dirty="0" smtClean="0">
                <a:solidFill>
                  <a:srgbClr val="40A3E0"/>
                </a:solidFill>
              </a:rPr>
              <a:t>7 </a:t>
            </a:r>
            <a:r>
              <a:rPr lang="en-US" sz="2000" b="1" dirty="0" err="1" smtClean="0">
                <a:solidFill>
                  <a:srgbClr val="40A3E0"/>
                </a:solidFill>
              </a:rPr>
              <a:t>multisectoral</a:t>
            </a:r>
            <a:r>
              <a:rPr lang="en-US" sz="2000" b="1" dirty="0" smtClean="0">
                <a:solidFill>
                  <a:srgbClr val="40A3E0"/>
                </a:solidFill>
              </a:rPr>
              <a:t> projects </a:t>
            </a:r>
            <a:r>
              <a:rPr lang="en-US" sz="2000" b="1" dirty="0" smtClean="0"/>
              <a:t>included in the 2022 Humanitarian Response </a:t>
            </a:r>
            <a:r>
              <a:rPr lang="en-US" sz="2000" b="1" dirty="0" smtClean="0"/>
              <a:t>Plan:</a:t>
            </a:r>
          </a:p>
          <a:p>
            <a:pPr lvl="0">
              <a:buClr>
                <a:srgbClr val="40A3E0"/>
              </a:buClr>
              <a:buFont typeface="Wingdings" pitchFamily="2" charset="2"/>
              <a:buChar char="§"/>
            </a:pPr>
            <a:r>
              <a:rPr lang="en-GB" sz="2000" dirty="0" smtClean="0"/>
              <a:t>Protection (5)</a:t>
            </a:r>
            <a:endParaRPr lang="ru-RU" sz="2000" dirty="0" smtClean="0"/>
          </a:p>
          <a:p>
            <a:pPr lvl="0">
              <a:buClr>
                <a:srgbClr val="40A3E0"/>
              </a:buClr>
              <a:buFont typeface="Wingdings" pitchFamily="2" charset="2"/>
              <a:buChar char="§"/>
            </a:pPr>
            <a:r>
              <a:rPr lang="en-GB" sz="2000" dirty="0" smtClean="0"/>
              <a:t> FSL (1)</a:t>
            </a:r>
            <a:endParaRPr lang="ru-RU" sz="2000" dirty="0" smtClean="0"/>
          </a:p>
          <a:p>
            <a:pPr lvl="0">
              <a:buClr>
                <a:srgbClr val="40A3E0"/>
              </a:buClr>
              <a:buFont typeface="Wingdings" pitchFamily="2" charset="2"/>
              <a:buChar char="§"/>
            </a:pPr>
            <a:r>
              <a:rPr lang="en-GB" sz="2000" dirty="0" smtClean="0"/>
              <a:t>WASH (2)</a:t>
            </a:r>
            <a:endParaRPr lang="ru-RU" sz="2000" dirty="0" smtClean="0"/>
          </a:p>
          <a:p>
            <a:pPr lvl="0">
              <a:buClr>
                <a:srgbClr val="40A3E0"/>
              </a:buClr>
              <a:buFont typeface="Wingdings" pitchFamily="2" charset="2"/>
              <a:buChar char="§"/>
            </a:pPr>
            <a:r>
              <a:rPr lang="en-GB" sz="2000" dirty="0" err="1" smtClean="0"/>
              <a:t>Shelter&amp;NFI</a:t>
            </a:r>
            <a:r>
              <a:rPr lang="en-GB" sz="2000" dirty="0" smtClean="0"/>
              <a:t> (3)</a:t>
            </a:r>
            <a:endParaRPr lang="ru-RU" sz="2000" dirty="0" smtClean="0"/>
          </a:p>
          <a:p>
            <a:pPr marL="0" indent="0" algn="just">
              <a:buNone/>
            </a:pPr>
            <a:endParaRPr lang="en-US" sz="2000" b="1" dirty="0" smtClean="0"/>
          </a:p>
          <a:p>
            <a:pPr marL="0" indent="0" algn="just">
              <a:buNone/>
            </a:pPr>
            <a:r>
              <a:rPr lang="en-US" sz="2000" dirty="0" smtClean="0"/>
              <a:t>We have now completed the audit process from SHF and are awaiting the outcome.</a:t>
            </a:r>
            <a:endParaRPr lang="ru-RU" sz="2000" dirty="0"/>
          </a:p>
        </p:txBody>
      </p:sp>
      <p:pic>
        <p:nvPicPr>
          <p:cNvPr id="5" name="Picture 3" descr="E:\HADC\unnamed.png"/>
          <p:cNvPicPr>
            <a:picLocks noChangeAspect="1" noChangeArrowheads="1"/>
          </p:cNvPicPr>
          <p:nvPr/>
        </p:nvPicPr>
        <p:blipFill>
          <a:blip r:embed="rId2"/>
          <a:srcRect b="15843"/>
          <a:stretch>
            <a:fillRect/>
          </a:stretch>
        </p:blipFill>
        <p:spPr bwMode="auto">
          <a:xfrm>
            <a:off x="5286380" y="0"/>
            <a:ext cx="3857620" cy="15001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180975" indent="-180975" algn="just">
              <a:buClr>
                <a:srgbClr val="40A3E0"/>
              </a:buClr>
              <a:buFont typeface="Wingdings" pitchFamily="2" charset="2"/>
              <a:buChar char="§"/>
            </a:pPr>
            <a:r>
              <a:rPr lang="en-US" sz="2400" dirty="0" smtClean="0"/>
              <a:t>Our organization has established contacts with representatives of local authorities, as well as with leaders of local communities. Moreover, we maintain close contacts with representatives of several tribes, which, in turn, allows us to quickly receive and collect information about humanitarian needs on the ground</a:t>
            </a:r>
            <a:r>
              <a:rPr lang="en-US" sz="2400" dirty="0" smtClean="0"/>
              <a:t>.</a:t>
            </a:r>
          </a:p>
          <a:p>
            <a:pPr marL="180975" indent="-180975" algn="just">
              <a:buClr>
                <a:srgbClr val="40A3E0"/>
              </a:buClr>
              <a:buFont typeface="Wingdings" pitchFamily="2" charset="2"/>
              <a:buChar char="§"/>
            </a:pPr>
            <a:r>
              <a:rPr lang="en-US" sz="2400" b="1" dirty="0" smtClean="0"/>
              <a:t>The main office is located in Khartoum</a:t>
            </a:r>
            <a:r>
              <a:rPr lang="en-US" sz="2400" dirty="0" smtClean="0"/>
              <a:t>, however, we have full access to </a:t>
            </a:r>
            <a:r>
              <a:rPr lang="en-US" sz="2400" u="sng" dirty="0" smtClean="0"/>
              <a:t>all states of Darfur, the Red Sea, </a:t>
            </a:r>
            <a:r>
              <a:rPr lang="en-US" sz="2400" u="sng" dirty="0" err="1" smtClean="0"/>
              <a:t>Kordofan</a:t>
            </a:r>
            <a:r>
              <a:rPr lang="en-US" sz="2400" u="sng" dirty="0" smtClean="0"/>
              <a:t>, </a:t>
            </a:r>
            <a:r>
              <a:rPr lang="en-US" sz="2400" u="sng" dirty="0" err="1" smtClean="0"/>
              <a:t>Gedaref</a:t>
            </a:r>
            <a:r>
              <a:rPr lang="en-US" sz="2400" u="sng" dirty="0" smtClean="0"/>
              <a:t> </a:t>
            </a:r>
            <a:r>
              <a:rPr lang="en-US" sz="2400" dirty="0" smtClean="0"/>
              <a:t>and are ready to start humanitarian intervention in these locations </a:t>
            </a:r>
            <a:r>
              <a:rPr lang="en-US" sz="2400" u="sng" dirty="0" smtClean="0"/>
              <a:t>in the short term</a:t>
            </a:r>
            <a:r>
              <a:rPr lang="en-US" sz="2400" dirty="0" smtClean="0"/>
              <a:t>.</a:t>
            </a:r>
            <a:endParaRPr lang="ru-RU" sz="2400" dirty="0"/>
          </a:p>
        </p:txBody>
      </p:sp>
      <p:pic>
        <p:nvPicPr>
          <p:cNvPr id="4" name="Picture 3" descr="E:\HADC\unnamed.png"/>
          <p:cNvPicPr>
            <a:picLocks noChangeAspect="1" noChangeArrowheads="1"/>
          </p:cNvPicPr>
          <p:nvPr/>
        </p:nvPicPr>
        <p:blipFill>
          <a:blip r:embed="rId2"/>
          <a:srcRect b="15843"/>
          <a:stretch>
            <a:fillRect/>
          </a:stretch>
        </p:blipFill>
        <p:spPr bwMode="auto">
          <a:xfrm>
            <a:off x="5286380" y="0"/>
            <a:ext cx="3857620" cy="150017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rb\Downloads\Telegram Desktop\руки_eng.tif"/>
          <p:cNvPicPr>
            <a:picLocks noChangeAspect="1" noChangeArrowheads="1"/>
          </p:cNvPicPr>
          <p:nvPr/>
        </p:nvPicPr>
        <p:blipFill>
          <a:blip r:embed="rId2" cstate="print"/>
          <a:srcRect/>
          <a:stretch>
            <a:fillRect/>
          </a:stretch>
        </p:blipFill>
        <p:spPr bwMode="auto">
          <a:xfrm>
            <a:off x="0" y="0"/>
            <a:ext cx="5928149" cy="6858000"/>
          </a:xfrm>
          <a:prstGeom prst="rect">
            <a:avLst/>
          </a:prstGeom>
          <a:noFill/>
        </p:spPr>
      </p:pic>
      <p:sp>
        <p:nvSpPr>
          <p:cNvPr id="5" name="Прямоугольник 4"/>
          <p:cNvSpPr/>
          <p:nvPr/>
        </p:nvSpPr>
        <p:spPr>
          <a:xfrm>
            <a:off x="6000760" y="928670"/>
            <a:ext cx="2714644" cy="2308324"/>
          </a:xfrm>
          <a:prstGeom prst="rect">
            <a:avLst/>
          </a:prstGeom>
        </p:spPr>
        <p:txBody>
          <a:bodyPr wrap="square">
            <a:spAutoFit/>
          </a:bodyPr>
          <a:lstStyle/>
          <a:p>
            <a:r>
              <a:rPr lang="en-GB" dirty="0" smtClean="0">
                <a:hlinkClick r:id="rId3"/>
              </a:rPr>
              <a:t>hadc.sudan@gmail.com</a:t>
            </a:r>
            <a:endParaRPr lang="en-GB" dirty="0" smtClean="0"/>
          </a:p>
          <a:p>
            <a:endParaRPr lang="en-GB" dirty="0" smtClean="0"/>
          </a:p>
          <a:p>
            <a:r>
              <a:rPr lang="en-GB" dirty="0" smtClean="0"/>
              <a:t>+79381271738 (</a:t>
            </a:r>
            <a:r>
              <a:rPr lang="en-GB" dirty="0" err="1" smtClean="0"/>
              <a:t>WhatsApp</a:t>
            </a:r>
            <a:r>
              <a:rPr lang="en-GB" dirty="0" smtClean="0"/>
              <a:t>)</a:t>
            </a:r>
          </a:p>
          <a:p>
            <a:endParaRPr lang="en-GB" dirty="0" smtClean="0"/>
          </a:p>
          <a:p>
            <a:r>
              <a:rPr lang="en-GB" dirty="0" smtClean="0"/>
              <a:t>092 796 8470</a:t>
            </a:r>
          </a:p>
          <a:p>
            <a:endParaRPr lang="en-GB" dirty="0" smtClean="0"/>
          </a:p>
          <a:p>
            <a:r>
              <a:rPr lang="en-GB" dirty="0" smtClean="0"/>
              <a:t>011 691 4018</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831</Words>
  <PresentationFormat>Экран (4:3)</PresentationFormat>
  <Paragraphs>52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We are a multisectoral Charitable Organization   «Charitable Foundation «Humanitarian Aid and Development Center»  (HADC)</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Техпрезентация</dc:title>
  <dc:creator>Анна Щербакова</dc:creator>
  <cp:lastModifiedBy>sherbakovaanna1@outlook.com</cp:lastModifiedBy>
  <cp:revision>1</cp:revision>
  <dcterms:created xsi:type="dcterms:W3CDTF">2022-03-17T11:55:41Z</dcterms:created>
  <dcterms:modified xsi:type="dcterms:W3CDTF">2022-03-17T13:03:24Z</dcterms:modified>
</cp:coreProperties>
</file>