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340" r:id="rId3"/>
    <p:sldId id="8578" r:id="rId4"/>
    <p:sldId id="85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B593-955A-4A1C-94F3-59AD5311A952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E1698-E39D-4960-AC61-608582BA5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6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2662-9FD4-4D7D-B20F-1C7A8B869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2662-9FD4-4D7D-B20F-1C7A8B869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2662-9FD4-4D7D-B20F-1C7A8B869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6D67-D35F-6334-69DB-281D9843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58789-60AA-9366-9487-7777A6364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4076-4C2E-81E1-7DDE-750D631D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2C001-1B22-1ADD-4AD2-2DAA5EC6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04EE-5D70-ECC7-643B-18C5CC64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9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8682-0933-E9E5-AAB4-ECA20155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7120C-7C66-6737-664E-8875030E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28E6-2579-2495-CAD1-F64C0CDA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D7A1-AEA8-7FC1-6A47-68AD80A5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C18A-546D-D459-2A02-4DE37F37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2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965A-F8AF-B4D9-5776-8DD96C02A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D6168-4C19-6824-84CD-F0DD9C96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94C60-4E19-D749-E6AE-2921DCD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976F-A4E6-58F5-7635-530F7FFD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5D98-394B-8E9E-E456-15F441EA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2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2B74-7E0C-F34D-5F80-8EF220E0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9777-64C7-69E5-8676-FF4D7ACC7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A94B-C472-946B-B803-13981E2A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983A-2380-BC65-1854-A31BF558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2AA9-F3E6-99DA-0344-900411B5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1FCF-CA6D-F070-B436-7D8E4DC8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A5E0A-3C76-232F-2CB1-FFDCDB34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27C38-A717-DB5D-0EF5-A30B98F5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CE0E-447B-6DF2-53C4-E4AFFCE2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69F0-A635-6696-A15E-4A110BB2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DDEE-E44D-C2B8-D0F8-2B7C9400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2339-A110-98AC-F31C-EAB970A62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74D85-65DF-1093-F459-C5F51A403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29F06-C472-F9DD-9A48-60223978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71B1B-A08A-F376-19E1-701702AC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1546F-CABF-CB2A-3EE9-BA280683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0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7CA-5500-0270-14A2-E0C6B301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665A-C956-E0DD-E1E1-CE5626830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BF70B-2DA5-47AA-6BB1-12ADE06DF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1BE10-AEC3-31CE-8BFC-800973F4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03C94-11F1-8976-A228-DF3901581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447E-23B2-BF16-7B21-AD0E6460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DA042-4DCD-D34F-A026-96C63721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726F2-537D-2964-1DD6-75E471A0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CA89-2487-8282-9CB3-463873EF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1592A-D575-0219-2F97-F03D351D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710F5-16E4-BF61-D427-6E5E8A80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A7071-C63B-42B2-E1FF-93FFAA9D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5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15785-5A58-5C4D-5F1C-656E5F3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7CB80-99AA-2972-92F4-67DB255A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6E68E-91E5-2335-C6CA-F0948994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4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3DC1-B4D3-6ECC-2315-89223CD3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EA13-2F66-C0B3-83F0-84C60589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8F471-9B5E-B3CD-48F0-FB67502A2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CD48D-DDB4-6D5B-1E4F-3483D41A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BECC-4374-9289-1468-A415377C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CFF5B-B18F-553C-462A-383A4C5F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3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47D9-0132-5B7E-3652-B52EC469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2F6D9-D9C9-2E3B-992B-A545A3FCB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9752F-4D12-8B9E-4115-D0012013E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6E52A-0490-0157-A987-5E550B1E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01E9-D935-FDC1-0715-E10F402C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6ACE1-EC0D-7F2D-F9D3-A0AB4388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11E40-0F24-023F-B706-0795C05F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CBE95-8BF7-B292-A3AB-E3D0306F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492F-6357-C0F0-3A33-215FBE25A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1224-504A-41A3-8B2E-F96F6AC6389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6C9BC-2E6D-B891-F730-15C00347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C410-9B04-A848-76E6-7F85994C9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1457-26F0-4889-A0FA-3776CAB6B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F3069F-4F12-F408-D7B6-7943C77E3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0" r="13824"/>
          <a:stretch/>
        </p:blipFill>
        <p:spPr>
          <a:xfrm>
            <a:off x="-19742" y="1162679"/>
            <a:ext cx="12192000" cy="580742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B6C73CA8-7E34-8B54-C0C5-8C8042BA0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5941"/>
            <a:ext cx="5747657" cy="736734"/>
          </a:xfrm>
          <a:solidFill>
            <a:srgbClr val="1C93B3">
              <a:alpha val="6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Sudan Crisis Response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192D2271-1279-F795-F9E4-5EF9F68B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85715" y="6097031"/>
            <a:ext cx="1186543" cy="39598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654109-BCA1-4E69-510B-23B29D6E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37" y="238145"/>
            <a:ext cx="1408703" cy="618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EF32B-2046-4279-DC1B-8999657AE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511" y="173676"/>
            <a:ext cx="1762659" cy="559360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05BC3FED-71F7-237E-A293-B69207AA4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07102-D755-CB11-549C-2720DD4B44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4310742" cy="1065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75545-6AD4-1C2A-2C88-091E1BB59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38145"/>
            <a:ext cx="2060990" cy="7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5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480" y="729068"/>
            <a:ext cx="6177862" cy="46115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GB" sz="3200" b="1">
                <a:solidFill>
                  <a:srgbClr val="1C93B3"/>
                </a:solidFill>
              </a:rPr>
              <a:t>Anecdotal reporting of Child Mortality  </a:t>
            </a:r>
            <a:endParaRPr sz="3200" b="1">
              <a:solidFill>
                <a:srgbClr val="1C93B3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7407" y="1131823"/>
            <a:ext cx="9786620" cy="0"/>
          </a:xfrm>
          <a:custGeom>
            <a:avLst/>
            <a:gdLst/>
            <a:ahLst/>
            <a:cxnLst/>
            <a:rect l="l" t="t" r="r" b="b"/>
            <a:pathLst>
              <a:path w="7339965">
                <a:moveTo>
                  <a:pt x="733971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0079" y="0"/>
            <a:ext cx="1391917" cy="1306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6292C-B876-CC1A-24A3-632252D120AE}"/>
              </a:ext>
            </a:extLst>
          </p:cNvPr>
          <p:cNvSpPr txBox="1"/>
          <p:nvPr/>
        </p:nvSpPr>
        <p:spPr>
          <a:xfrm>
            <a:off x="209006" y="1185190"/>
            <a:ext cx="11695611" cy="57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have been reports from affected communities and humanitarian partners of </a:t>
            </a: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mortality on humanitarian facilitated boat movements 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Malakal, and between Malakal and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onward locations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factors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population displacing from Sudan is already highly vulnerable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has become more vulnerable as the conflict has gone on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Delays in onward transportation have caused </a:t>
            </a: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returnees to remain in ‘transit’ locations for up to a month before being moved on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assistance provided at transit centres does often not cover the duration of transit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resulting in substantial gaps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Preventative nutrition care has been substantially disrupted 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transit centres, particularly Malakal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access to food and nutrition services have been compounded by </a:t>
            </a: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multisectoral service provision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including WASH, shelter, NFI, and healthcare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of foods during boat transit is also a significant gap</a:t>
            </a:r>
            <a:r>
              <a:rPr lang="en-GB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combination of these contribution factors </a:t>
            </a:r>
            <a:r>
              <a:rPr lang="en-GB" sz="20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 towards an increased risk of child mortality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5A350-9127-5076-8FA6-8337ECF5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368" y="189258"/>
            <a:ext cx="2357711" cy="842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BE52B-51B5-4BFB-3DA0-826AD79CCF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8"/>
            <a:ext cx="2812867" cy="627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685" y="390336"/>
            <a:ext cx="3860631" cy="51655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GB" sz="3600" b="1">
                <a:solidFill>
                  <a:srgbClr val="1C93B3"/>
                </a:solidFill>
              </a:rPr>
              <a:t>Recommendations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97407" y="1131823"/>
            <a:ext cx="9786620" cy="0"/>
          </a:xfrm>
          <a:custGeom>
            <a:avLst/>
            <a:gdLst/>
            <a:ahLst/>
            <a:cxnLst/>
            <a:rect l="l" t="t" r="r" b="b"/>
            <a:pathLst>
              <a:path w="7339965">
                <a:moveTo>
                  <a:pt x="733971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0079" y="0"/>
            <a:ext cx="1391917" cy="1306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B4564F-F6C3-0E48-438B-2A67E59E1C9B}"/>
              </a:ext>
            </a:extLst>
          </p:cNvPr>
          <p:cNvSpPr txBox="1"/>
          <p:nvPr/>
        </p:nvSpPr>
        <p:spPr>
          <a:xfrm>
            <a:off x="617729" y="1403858"/>
            <a:ext cx="10428514" cy="547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U5s and PLWs who are admitted for 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treatment of acute malnutrition </a:t>
            </a:r>
            <a:r>
              <a:rPr lang="en-US" sz="2000" b="1" u="sng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(in-patient care)</a:t>
            </a:r>
            <a:r>
              <a:rPr lang="en-US" sz="2000" u="sng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transit </a:t>
            </a:r>
            <a:r>
              <a:rPr lang="en-U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centres</a:t>
            </a:r>
            <a:r>
              <a:rPr lang="en-US" sz="2000" b="1" u="sng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transportation is to be delayed to a later date until 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patient 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fully 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recovered, referred to outpatient care, and can travel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limit premature exit/discharge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from the health and nutrition </a:t>
            </a:r>
            <a:r>
              <a:rPr lang="en-U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children and PLWs screened and enrolled in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the nutrition </a:t>
            </a:r>
            <a:r>
              <a:rPr lang="en-U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(outpatient care) must be 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provided with nutrition and food supplies to cover the journey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the final destination. 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 information sharing 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regarding 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onward transportation and enrollment to the health and nutrition </a:t>
            </a:r>
            <a:r>
              <a:rPr lang="en-US" sz="20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necessary in transit </a:t>
            </a:r>
            <a:r>
              <a:rPr lang="en-U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centres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locations of final settlements </a:t>
            </a: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ensure strong referral pathways and continuity of service provision </a:t>
            </a: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vulnerable returnees.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A2C9-03F6-53A6-A913-F9EE05681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16" y="172126"/>
            <a:ext cx="2357711" cy="842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98BCD-19F7-37C1-151B-6F4C72CFB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9" y="172126"/>
            <a:ext cx="2812867" cy="6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137" y="390336"/>
            <a:ext cx="4534179" cy="51655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GB" sz="3600" b="1">
                <a:solidFill>
                  <a:srgbClr val="1C93B3"/>
                </a:solidFill>
              </a:rPr>
              <a:t>FSL Recommendations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97407" y="1093014"/>
            <a:ext cx="9786620" cy="0"/>
          </a:xfrm>
          <a:custGeom>
            <a:avLst/>
            <a:gdLst/>
            <a:ahLst/>
            <a:cxnLst/>
            <a:rect l="l" t="t" r="r" b="b"/>
            <a:pathLst>
              <a:path w="7339965">
                <a:moveTo>
                  <a:pt x="733971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0079" y="0"/>
            <a:ext cx="1391917" cy="1306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B4564F-F6C3-0E48-438B-2A67E59E1C9B}"/>
              </a:ext>
            </a:extLst>
          </p:cNvPr>
          <p:cNvSpPr txBox="1"/>
          <p:nvPr/>
        </p:nvSpPr>
        <p:spPr>
          <a:xfrm>
            <a:off x="374469" y="1296933"/>
            <a:ext cx="11591108" cy="573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transit centres, food assistance is provided to returnees for a period of one week. </a:t>
            </a:r>
            <a:r>
              <a:rPr lang="en-GB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Assistance should be made available for the duration of the transit,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access to alternative sources of food and livelihoods is extremely low.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food response while on facilitated movements needs to be strengthened provide a pack of HEB per person, per day, for the duration of the journey.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Congestion at transit cen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tres will 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competition over limited resources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host community and returnees, 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could exacerbate tensions along ethnic and regional lines and between communities and humanitarian actors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equal support is provided to returnees facilitated by both boats and planes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if onward movement resumes. 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Upon arrival at final destination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returnees should be supported with a combination of food assistance and seasonally relevant livelihoods support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increase productivity and to alleviate pressure on limited host community resources.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C4653-BDD4-01B6-69BC-2F570AA03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16" y="172126"/>
            <a:ext cx="2357711" cy="842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D9EA6-A6D8-023B-4380-A7EB62744C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352"/>
            <a:ext cx="2812867" cy="6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Widescreen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 Theme</vt:lpstr>
      <vt:lpstr>Sudan Crisis Response</vt:lpstr>
      <vt:lpstr>Anecdotal reporting of Child Mortality  </vt:lpstr>
      <vt:lpstr>Recommendations</vt:lpstr>
      <vt:lpstr>FSL Recommendations</vt:lpstr>
    </vt:vector>
  </TitlesOfParts>
  <Company>World Food Programme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Sudan Crisis Response</dc:title>
  <dc:creator>Yoal BUM</dc:creator>
  <cp:lastModifiedBy>Yoal BUM</cp:lastModifiedBy>
  <cp:revision>1</cp:revision>
  <dcterms:created xsi:type="dcterms:W3CDTF">2023-09-07T06:22:17Z</dcterms:created>
  <dcterms:modified xsi:type="dcterms:W3CDTF">2023-09-07T06:22:48Z</dcterms:modified>
</cp:coreProperties>
</file>