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4660"/>
  </p:normalViewPr>
  <p:slideViewPr>
    <p:cSldViewPr snapToGrid="0">
      <p:cViewPr varScale="1">
        <p:scale>
          <a:sx n="67" d="100"/>
          <a:sy n="67" d="100"/>
        </p:scale>
        <p:origin x="7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3BB75A-44AB-42C9-A365-108DEA08A38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395B-0FCE-45F4-9204-3B36896BB572}" type="slidenum">
              <a:rPr lang="en-US" smtClean="0"/>
              <a:t>‹#›</a:t>
            </a:fld>
            <a:endParaRPr lang="en-US"/>
          </a:p>
        </p:txBody>
      </p:sp>
    </p:spTree>
    <p:extLst>
      <p:ext uri="{BB962C8B-B14F-4D97-AF65-F5344CB8AC3E}">
        <p14:creationId xmlns:p14="http://schemas.microsoft.com/office/powerpoint/2010/main" val="384773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3BB75A-44AB-42C9-A365-108DEA08A38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395B-0FCE-45F4-9204-3B36896BB572}" type="slidenum">
              <a:rPr lang="en-US" smtClean="0"/>
              <a:t>‹#›</a:t>
            </a:fld>
            <a:endParaRPr lang="en-US"/>
          </a:p>
        </p:txBody>
      </p:sp>
    </p:spTree>
    <p:extLst>
      <p:ext uri="{BB962C8B-B14F-4D97-AF65-F5344CB8AC3E}">
        <p14:creationId xmlns:p14="http://schemas.microsoft.com/office/powerpoint/2010/main" val="329236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3BB75A-44AB-42C9-A365-108DEA08A38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395B-0FCE-45F4-9204-3B36896BB572}" type="slidenum">
              <a:rPr lang="en-US" smtClean="0"/>
              <a:t>‹#›</a:t>
            </a:fld>
            <a:endParaRPr lang="en-US"/>
          </a:p>
        </p:txBody>
      </p:sp>
    </p:spTree>
    <p:extLst>
      <p:ext uri="{BB962C8B-B14F-4D97-AF65-F5344CB8AC3E}">
        <p14:creationId xmlns:p14="http://schemas.microsoft.com/office/powerpoint/2010/main" val="290895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3BB75A-44AB-42C9-A365-108DEA08A38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395B-0FCE-45F4-9204-3B36896BB572}" type="slidenum">
              <a:rPr lang="en-US" smtClean="0"/>
              <a:t>‹#›</a:t>
            </a:fld>
            <a:endParaRPr lang="en-US"/>
          </a:p>
        </p:txBody>
      </p:sp>
    </p:spTree>
    <p:extLst>
      <p:ext uri="{BB962C8B-B14F-4D97-AF65-F5344CB8AC3E}">
        <p14:creationId xmlns:p14="http://schemas.microsoft.com/office/powerpoint/2010/main" val="295821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BB75A-44AB-42C9-A365-108DEA08A38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395B-0FCE-45F4-9204-3B36896BB572}" type="slidenum">
              <a:rPr lang="en-US" smtClean="0"/>
              <a:t>‹#›</a:t>
            </a:fld>
            <a:endParaRPr lang="en-US"/>
          </a:p>
        </p:txBody>
      </p:sp>
    </p:spTree>
    <p:extLst>
      <p:ext uri="{BB962C8B-B14F-4D97-AF65-F5344CB8AC3E}">
        <p14:creationId xmlns:p14="http://schemas.microsoft.com/office/powerpoint/2010/main" val="383249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3BB75A-44AB-42C9-A365-108DEA08A38D}"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395B-0FCE-45F4-9204-3B36896BB572}" type="slidenum">
              <a:rPr lang="en-US" smtClean="0"/>
              <a:t>‹#›</a:t>
            </a:fld>
            <a:endParaRPr lang="en-US"/>
          </a:p>
        </p:txBody>
      </p:sp>
    </p:spTree>
    <p:extLst>
      <p:ext uri="{BB962C8B-B14F-4D97-AF65-F5344CB8AC3E}">
        <p14:creationId xmlns:p14="http://schemas.microsoft.com/office/powerpoint/2010/main" val="329407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3BB75A-44AB-42C9-A365-108DEA08A38D}" type="datetimeFigureOut">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4395B-0FCE-45F4-9204-3B36896BB572}" type="slidenum">
              <a:rPr lang="en-US" smtClean="0"/>
              <a:t>‹#›</a:t>
            </a:fld>
            <a:endParaRPr lang="en-US"/>
          </a:p>
        </p:txBody>
      </p:sp>
    </p:spTree>
    <p:extLst>
      <p:ext uri="{BB962C8B-B14F-4D97-AF65-F5344CB8AC3E}">
        <p14:creationId xmlns:p14="http://schemas.microsoft.com/office/powerpoint/2010/main" val="372136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3BB75A-44AB-42C9-A365-108DEA08A38D}" type="datetimeFigureOut">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4395B-0FCE-45F4-9204-3B36896BB572}" type="slidenum">
              <a:rPr lang="en-US" smtClean="0"/>
              <a:t>‹#›</a:t>
            </a:fld>
            <a:endParaRPr lang="en-US"/>
          </a:p>
        </p:txBody>
      </p:sp>
    </p:spTree>
    <p:extLst>
      <p:ext uri="{BB962C8B-B14F-4D97-AF65-F5344CB8AC3E}">
        <p14:creationId xmlns:p14="http://schemas.microsoft.com/office/powerpoint/2010/main" val="136803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BB75A-44AB-42C9-A365-108DEA08A38D}" type="datetimeFigureOut">
              <a:rPr lang="en-US" smtClean="0"/>
              <a:t>6/30/2022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4395B-0FCE-45F4-9204-3B36896BB572}" type="slidenum">
              <a:rPr lang="en-US" smtClean="0"/>
              <a:t>‹#›</a:t>
            </a:fld>
            <a:endParaRPr lang="en-US"/>
          </a:p>
        </p:txBody>
      </p:sp>
    </p:spTree>
    <p:extLst>
      <p:ext uri="{BB962C8B-B14F-4D97-AF65-F5344CB8AC3E}">
        <p14:creationId xmlns:p14="http://schemas.microsoft.com/office/powerpoint/2010/main" val="52606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3BB75A-44AB-42C9-A365-108DEA08A38D}"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395B-0FCE-45F4-9204-3B36896BB572}" type="slidenum">
              <a:rPr lang="en-US" smtClean="0"/>
              <a:t>‹#›</a:t>
            </a:fld>
            <a:endParaRPr lang="en-US"/>
          </a:p>
        </p:txBody>
      </p:sp>
    </p:spTree>
    <p:extLst>
      <p:ext uri="{BB962C8B-B14F-4D97-AF65-F5344CB8AC3E}">
        <p14:creationId xmlns:p14="http://schemas.microsoft.com/office/powerpoint/2010/main" val="3378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3BB75A-44AB-42C9-A365-108DEA08A38D}"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395B-0FCE-45F4-9204-3B36896BB572}" type="slidenum">
              <a:rPr lang="en-US" smtClean="0"/>
              <a:t>‹#›</a:t>
            </a:fld>
            <a:endParaRPr lang="en-US"/>
          </a:p>
        </p:txBody>
      </p:sp>
    </p:spTree>
    <p:extLst>
      <p:ext uri="{BB962C8B-B14F-4D97-AF65-F5344CB8AC3E}">
        <p14:creationId xmlns:p14="http://schemas.microsoft.com/office/powerpoint/2010/main" val="1436769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BB75A-44AB-42C9-A365-108DEA08A38D}" type="datetimeFigureOut">
              <a:rPr lang="en-US" smtClean="0"/>
              <a:t>6/30/2022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4395B-0FCE-45F4-9204-3B36896BB572}" type="slidenum">
              <a:rPr lang="en-US" smtClean="0"/>
              <a:t>‹#›</a:t>
            </a:fld>
            <a:endParaRPr lang="en-US"/>
          </a:p>
        </p:txBody>
      </p:sp>
    </p:spTree>
    <p:extLst>
      <p:ext uri="{BB962C8B-B14F-4D97-AF65-F5344CB8AC3E}">
        <p14:creationId xmlns:p14="http://schemas.microsoft.com/office/powerpoint/2010/main" val="2601368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ecoursesonline.iasri.res.in/mod/page/view.php?id=16333#6" TargetMode="External"/><Relationship Id="rId13" Type="http://schemas.openxmlformats.org/officeDocument/2006/relationships/hyperlink" Target="http://ecoursesonline.iasri.res.in/mod/page/view.php?id=16333#11" TargetMode="External"/><Relationship Id="rId3" Type="http://schemas.openxmlformats.org/officeDocument/2006/relationships/hyperlink" Target="http://ecoursesonline.iasri.res.in/mod/page/view.php?id=16333#1" TargetMode="External"/><Relationship Id="rId7" Type="http://schemas.openxmlformats.org/officeDocument/2006/relationships/hyperlink" Target="http://ecoursesonline.iasri.res.in/mod/page/view.php?id=16333#5" TargetMode="External"/><Relationship Id="rId12" Type="http://schemas.openxmlformats.org/officeDocument/2006/relationships/hyperlink" Target="http://ecoursesonline.iasri.res.in/mod/page/view.php?id=16333#10%20new" TargetMode="External"/><Relationship Id="rId2" Type="http://schemas.openxmlformats.org/officeDocument/2006/relationships/hyperlink" Target="http://ecoursesonline.iasri.res.in/mod/page/view.php?id=16335" TargetMode="External"/><Relationship Id="rId1" Type="http://schemas.openxmlformats.org/officeDocument/2006/relationships/slideLayout" Target="../slideLayouts/slideLayout7.xml"/><Relationship Id="rId6" Type="http://schemas.openxmlformats.org/officeDocument/2006/relationships/hyperlink" Target="http://ecoursesonline.iasri.res.in/mod/page/view.php?id=16333#4" TargetMode="External"/><Relationship Id="rId11" Type="http://schemas.openxmlformats.org/officeDocument/2006/relationships/hyperlink" Target="http://ecoursesonline.iasri.res.in/mod/page/view.php?id=16333#9" TargetMode="External"/><Relationship Id="rId5" Type="http://schemas.openxmlformats.org/officeDocument/2006/relationships/hyperlink" Target="http://ecoursesonline.iasri.res.in/mod/page/view.php?id=16333#3" TargetMode="External"/><Relationship Id="rId10" Type="http://schemas.openxmlformats.org/officeDocument/2006/relationships/hyperlink" Target="http://ecoursesonline.iasri.res.in/mod/page/view.php?id=16333#8" TargetMode="External"/><Relationship Id="rId4" Type="http://schemas.openxmlformats.org/officeDocument/2006/relationships/hyperlink" Target="http://ecoursesonline.iasri.res.in/mod/page/view.php?id=16333#2" TargetMode="External"/><Relationship Id="rId9" Type="http://schemas.openxmlformats.org/officeDocument/2006/relationships/hyperlink" Target="http://ecoursesonline.iasri.res.in/mod/page/view.php?id=16333#7" TargetMode="External"/><Relationship Id="rId14" Type="http://schemas.openxmlformats.org/officeDocument/2006/relationships/hyperlink" Target="http://ecoursesonline.iasri.res.in/mod/page/view.php?id=16333#1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778517"/>
            <a:ext cx="10254018" cy="2634018"/>
          </a:xfrm>
        </p:spPr>
        <p:txBody>
          <a:bodyPr>
            <a:normAutofit/>
          </a:bodyPr>
          <a:lstStyle/>
          <a:p>
            <a:r>
              <a:rPr lang="en-US" sz="4000" b="1" dirty="0">
                <a:solidFill>
                  <a:schemeClr val="accent6"/>
                </a:solidFill>
              </a:rPr>
              <a:t>TEAM FARMER FAMILY </a:t>
            </a:r>
          </a:p>
        </p:txBody>
      </p:sp>
      <p:sp>
        <p:nvSpPr>
          <p:cNvPr id="3" name="Subtitle 2"/>
          <p:cNvSpPr>
            <a:spLocks noGrp="1"/>
          </p:cNvSpPr>
          <p:nvPr>
            <p:ph type="subTitle" idx="1"/>
          </p:nvPr>
        </p:nvSpPr>
        <p:spPr/>
        <p:txBody>
          <a:bodyPr>
            <a:normAutofit fontScale="92500" lnSpcReduction="10000"/>
          </a:bodyPr>
          <a:lstStyle/>
          <a:p>
            <a:r>
              <a:rPr lang="en-US" sz="4000" b="1" dirty="0"/>
              <a:t>Harvest and post harvest handling of horticultural crops</a:t>
            </a:r>
          </a:p>
          <a:p>
            <a:r>
              <a:rPr lang="en-US" sz="4000" b="1" dirty="0"/>
              <a:t>October 2022</a:t>
            </a:r>
          </a:p>
        </p:txBody>
      </p:sp>
      <p:pic>
        <p:nvPicPr>
          <p:cNvPr id="2051" name="Billede 8" descr="rI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2700"/>
            <a:ext cx="965200" cy="30003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rI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2700"/>
            <a:ext cx="965200" cy="30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430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t="27698" r="817"/>
          <a:stretch/>
        </p:blipFill>
        <p:spPr bwMode="auto">
          <a:xfrm>
            <a:off x="1758499" y="192561"/>
            <a:ext cx="6512044" cy="2250388"/>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1719618" y="2538484"/>
            <a:ext cx="7206018" cy="646331"/>
          </a:xfrm>
          <a:prstGeom prst="rect">
            <a:avLst/>
          </a:prstGeom>
          <a:noFill/>
        </p:spPr>
        <p:txBody>
          <a:bodyPr wrap="square" rtlCol="0">
            <a:spAutoFit/>
          </a:bodyPr>
          <a:lstStyle/>
          <a:p>
            <a:pPr fontAlgn="base"/>
            <a:r>
              <a:rPr lang="en-US" i="1" dirty="0"/>
              <a:t>Number 2, 3, 4 and 5 on the photos above are right stages for harvest.  0, 1are pre mature while 6 and 7 are over mature </a:t>
            </a:r>
            <a:endParaRPr lang="en-US" dirty="0"/>
          </a:p>
        </p:txBody>
      </p:sp>
      <p:pic>
        <p:nvPicPr>
          <p:cNvPr id="4" name="Picture 3" descr="G:\Annah\DSC0240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499" y="3280350"/>
            <a:ext cx="4403962" cy="2929380"/>
          </a:xfrm>
          <a:prstGeom prst="rect">
            <a:avLst/>
          </a:prstGeom>
          <a:noFill/>
          <a:ln>
            <a:noFill/>
          </a:ln>
        </p:spPr>
      </p:pic>
      <p:pic>
        <p:nvPicPr>
          <p:cNvPr id="5" name="Picture 4" descr="G:\Annah\DSC0240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2461" y="3280349"/>
            <a:ext cx="4823987" cy="2929381"/>
          </a:xfrm>
          <a:prstGeom prst="rect">
            <a:avLst/>
          </a:prstGeom>
          <a:noFill/>
          <a:ln>
            <a:noFill/>
          </a:ln>
        </p:spPr>
      </p:pic>
      <p:sp>
        <p:nvSpPr>
          <p:cNvPr id="6" name="TextBox 5"/>
          <p:cNvSpPr txBox="1"/>
          <p:nvPr/>
        </p:nvSpPr>
        <p:spPr>
          <a:xfrm>
            <a:off x="1758499" y="3280349"/>
            <a:ext cx="602564" cy="523220"/>
          </a:xfrm>
          <a:prstGeom prst="rect">
            <a:avLst/>
          </a:prstGeom>
          <a:noFill/>
        </p:spPr>
        <p:txBody>
          <a:bodyPr wrap="square" rtlCol="0">
            <a:spAutoFit/>
          </a:bodyPr>
          <a:lstStyle/>
          <a:p>
            <a:r>
              <a:rPr lang="en-US" sz="2800" dirty="0">
                <a:solidFill>
                  <a:schemeClr val="accent4"/>
                </a:solidFill>
              </a:rPr>
              <a:t>(a)</a:t>
            </a:r>
          </a:p>
        </p:txBody>
      </p:sp>
      <p:sp>
        <p:nvSpPr>
          <p:cNvPr id="7" name="TextBox 6"/>
          <p:cNvSpPr txBox="1"/>
          <p:nvPr/>
        </p:nvSpPr>
        <p:spPr>
          <a:xfrm>
            <a:off x="6162461" y="3280349"/>
            <a:ext cx="602564" cy="523220"/>
          </a:xfrm>
          <a:prstGeom prst="rect">
            <a:avLst/>
          </a:prstGeom>
          <a:noFill/>
        </p:spPr>
        <p:txBody>
          <a:bodyPr wrap="square" rtlCol="0">
            <a:spAutoFit/>
          </a:bodyPr>
          <a:lstStyle/>
          <a:p>
            <a:r>
              <a:rPr lang="en-US" sz="2800" dirty="0">
                <a:solidFill>
                  <a:schemeClr val="accent4"/>
                </a:solidFill>
              </a:rPr>
              <a:t>(b)</a:t>
            </a:r>
          </a:p>
        </p:txBody>
      </p:sp>
    </p:spTree>
    <p:extLst>
      <p:ext uri="{BB962C8B-B14F-4D97-AF65-F5344CB8AC3E}">
        <p14:creationId xmlns:p14="http://schemas.microsoft.com/office/powerpoint/2010/main" val="427500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nnah\DSC0241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219" y="159507"/>
            <a:ext cx="4312693" cy="3288614"/>
          </a:xfrm>
          <a:prstGeom prst="rect">
            <a:avLst/>
          </a:prstGeom>
          <a:noFill/>
          <a:ln>
            <a:noFill/>
          </a:ln>
        </p:spPr>
      </p:pic>
      <p:pic>
        <p:nvPicPr>
          <p:cNvPr id="3" name="Picture 2" descr="G:\Annah\DSC024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3912" y="159507"/>
            <a:ext cx="5055998" cy="3288614"/>
          </a:xfrm>
          <a:prstGeom prst="rect">
            <a:avLst/>
          </a:prstGeom>
          <a:noFill/>
          <a:ln>
            <a:noFill/>
          </a:ln>
        </p:spPr>
      </p:pic>
      <p:sp>
        <p:nvSpPr>
          <p:cNvPr id="5" name="TextBox 4"/>
          <p:cNvSpPr txBox="1"/>
          <p:nvPr/>
        </p:nvSpPr>
        <p:spPr>
          <a:xfrm>
            <a:off x="321219" y="159507"/>
            <a:ext cx="579533" cy="523220"/>
          </a:xfrm>
          <a:prstGeom prst="rect">
            <a:avLst/>
          </a:prstGeom>
          <a:noFill/>
        </p:spPr>
        <p:txBody>
          <a:bodyPr wrap="square" rtlCol="0">
            <a:spAutoFit/>
          </a:bodyPr>
          <a:lstStyle/>
          <a:p>
            <a:r>
              <a:rPr lang="en-US" sz="2800" dirty="0">
                <a:solidFill>
                  <a:schemeClr val="accent4"/>
                </a:solidFill>
              </a:rPr>
              <a:t>(c)</a:t>
            </a:r>
          </a:p>
        </p:txBody>
      </p:sp>
      <p:sp>
        <p:nvSpPr>
          <p:cNvPr id="6" name="TextBox 5"/>
          <p:cNvSpPr txBox="1"/>
          <p:nvPr/>
        </p:nvSpPr>
        <p:spPr>
          <a:xfrm>
            <a:off x="4633912" y="236451"/>
            <a:ext cx="634124" cy="523220"/>
          </a:xfrm>
          <a:prstGeom prst="rect">
            <a:avLst/>
          </a:prstGeom>
          <a:noFill/>
        </p:spPr>
        <p:txBody>
          <a:bodyPr wrap="square" rtlCol="0">
            <a:spAutoFit/>
          </a:bodyPr>
          <a:lstStyle/>
          <a:p>
            <a:r>
              <a:rPr lang="en-US" sz="2800" dirty="0">
                <a:solidFill>
                  <a:schemeClr val="accent4"/>
                </a:solidFill>
              </a:rPr>
              <a:t>(d)</a:t>
            </a:r>
          </a:p>
        </p:txBody>
      </p:sp>
      <p:sp>
        <p:nvSpPr>
          <p:cNvPr id="7" name="TextBox 6"/>
          <p:cNvSpPr txBox="1"/>
          <p:nvPr/>
        </p:nvSpPr>
        <p:spPr>
          <a:xfrm>
            <a:off x="321219" y="3548418"/>
            <a:ext cx="9791772" cy="2246769"/>
          </a:xfrm>
          <a:prstGeom prst="rect">
            <a:avLst/>
          </a:prstGeom>
          <a:noFill/>
        </p:spPr>
        <p:txBody>
          <a:bodyPr wrap="square" rtlCol="0">
            <a:spAutoFit/>
          </a:bodyPr>
          <a:lstStyle/>
          <a:p>
            <a:pPr fontAlgn="base"/>
            <a:r>
              <a:rPr lang="en-US" sz="2800" i="1" dirty="0"/>
              <a:t>Plate (c) and (d) shows tomato fruits at different stages of maturity. The right stages for harvest as seen on plate (c) are 3 fruits in between. The first fruit from left is overripe while the last one is pre mature. The difference of the fruit quality are clearly seen on sliced pieces, plate (d)</a:t>
            </a:r>
            <a:endParaRPr lang="en-US" sz="2800" dirty="0"/>
          </a:p>
        </p:txBody>
      </p:sp>
    </p:spTree>
    <p:extLst>
      <p:ext uri="{BB962C8B-B14F-4D97-AF65-F5344CB8AC3E}">
        <p14:creationId xmlns:p14="http://schemas.microsoft.com/office/powerpoint/2010/main" val="401721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20" y="109182"/>
            <a:ext cx="11395881" cy="1815882"/>
          </a:xfrm>
          <a:prstGeom prst="rect">
            <a:avLst/>
          </a:prstGeom>
        </p:spPr>
        <p:txBody>
          <a:bodyPr wrap="square">
            <a:spAutoFit/>
          </a:bodyPr>
          <a:lstStyle/>
          <a:p>
            <a:pPr marL="38100" marR="0" algn="just" fontAlgn="base"/>
            <a:r>
              <a:rPr lang="en-US" sz="2800" b="1" dirty="0">
                <a:effectLst/>
                <a:latin typeface="Times New Roman" panose="02020603050405020304" pitchFamily="18" charset="0"/>
                <a:ea typeface="Times New Roman" panose="02020603050405020304" pitchFamily="18" charset="0"/>
              </a:rPr>
              <a:t>Cucumber:</a:t>
            </a:r>
            <a:r>
              <a:rPr lang="en-US" sz="2800" dirty="0">
                <a:effectLst/>
                <a:latin typeface="Times New Roman" panose="02020603050405020304" pitchFamily="18" charset="0"/>
                <a:ea typeface="Times New Roman" panose="02020603050405020304" pitchFamily="18" charset="0"/>
              </a:rPr>
              <a:t> Should be harvested at medium size, green in color while they are still with edges and rough surface. At this stage, when cut, the fruit is soft and the seeds are also soft and tender and the center is </a:t>
            </a:r>
            <a:r>
              <a:rPr lang="en-US" sz="2800" dirty="0" err="1">
                <a:effectLst/>
                <a:latin typeface="Times New Roman" panose="02020603050405020304" pitchFamily="18" charset="0"/>
                <a:ea typeface="Times New Roman" panose="02020603050405020304" pitchFamily="18" charset="0"/>
              </a:rPr>
              <a:t>interct</a:t>
            </a:r>
            <a:r>
              <a:rPr lang="en-US" sz="2800" dirty="0">
                <a:effectLst/>
                <a:latin typeface="Times New Roman" panose="02020603050405020304" pitchFamily="18" charset="0"/>
                <a:ea typeface="Times New Roman" panose="02020603050405020304" pitchFamily="18" charset="0"/>
              </a:rPr>
              <a:t> and closed with no opening  </a:t>
            </a:r>
          </a:p>
        </p:txBody>
      </p:sp>
      <p:pic>
        <p:nvPicPr>
          <p:cNvPr id="3" name="Picture 2" descr="G:\Annah\DSC0242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952" y="1925063"/>
            <a:ext cx="4515775" cy="2373983"/>
          </a:xfrm>
          <a:prstGeom prst="rect">
            <a:avLst/>
          </a:prstGeom>
          <a:noFill/>
          <a:ln>
            <a:noFill/>
          </a:ln>
        </p:spPr>
      </p:pic>
      <p:pic>
        <p:nvPicPr>
          <p:cNvPr id="4" name="Picture 3" descr="G:\Annah\DSC0242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0742" y="1925064"/>
            <a:ext cx="5153748" cy="2373982"/>
          </a:xfrm>
          <a:prstGeom prst="rect">
            <a:avLst/>
          </a:prstGeom>
          <a:noFill/>
          <a:ln>
            <a:noFill/>
          </a:ln>
        </p:spPr>
      </p:pic>
      <p:sp>
        <p:nvSpPr>
          <p:cNvPr id="5" name="TextBox 4"/>
          <p:cNvSpPr txBox="1"/>
          <p:nvPr/>
        </p:nvSpPr>
        <p:spPr>
          <a:xfrm>
            <a:off x="504967" y="1925063"/>
            <a:ext cx="696036" cy="523220"/>
          </a:xfrm>
          <a:prstGeom prst="rect">
            <a:avLst/>
          </a:prstGeom>
          <a:noFill/>
        </p:spPr>
        <p:txBody>
          <a:bodyPr wrap="square" rtlCol="0">
            <a:spAutoFit/>
          </a:bodyPr>
          <a:lstStyle/>
          <a:p>
            <a:r>
              <a:rPr lang="en-US" sz="2800" b="1" dirty="0">
                <a:solidFill>
                  <a:schemeClr val="accent4"/>
                </a:solidFill>
              </a:rPr>
              <a:t>(e)</a:t>
            </a:r>
          </a:p>
        </p:txBody>
      </p:sp>
      <p:sp>
        <p:nvSpPr>
          <p:cNvPr id="6" name="TextBox 5"/>
          <p:cNvSpPr txBox="1"/>
          <p:nvPr/>
        </p:nvSpPr>
        <p:spPr>
          <a:xfrm>
            <a:off x="5020742" y="1925063"/>
            <a:ext cx="687390" cy="523220"/>
          </a:xfrm>
          <a:prstGeom prst="rect">
            <a:avLst/>
          </a:prstGeom>
          <a:noFill/>
        </p:spPr>
        <p:txBody>
          <a:bodyPr wrap="square" rtlCol="0">
            <a:spAutoFit/>
          </a:bodyPr>
          <a:lstStyle/>
          <a:p>
            <a:r>
              <a:rPr lang="en-US" sz="2800" b="1" dirty="0">
                <a:solidFill>
                  <a:schemeClr val="accent4"/>
                </a:solidFill>
              </a:rPr>
              <a:t>(f)</a:t>
            </a:r>
          </a:p>
        </p:txBody>
      </p:sp>
      <p:sp>
        <p:nvSpPr>
          <p:cNvPr id="7" name="TextBox 6"/>
          <p:cNvSpPr txBox="1"/>
          <p:nvPr/>
        </p:nvSpPr>
        <p:spPr>
          <a:xfrm>
            <a:off x="561191" y="4299046"/>
            <a:ext cx="9850418" cy="2246769"/>
          </a:xfrm>
          <a:prstGeom prst="rect">
            <a:avLst/>
          </a:prstGeom>
          <a:noFill/>
        </p:spPr>
        <p:txBody>
          <a:bodyPr wrap="square" rtlCol="0">
            <a:spAutoFit/>
          </a:bodyPr>
          <a:lstStyle/>
          <a:p>
            <a:pPr fontAlgn="base"/>
            <a:r>
              <a:rPr lang="en-US" sz="2000" i="1" dirty="0"/>
              <a:t>Photos on Plate (e) above shows 2 cucumber fruits at over maturity stage, left (note color changes, size and skin texture). The other 3 fruits are suitable for harvest. The first piece from left on plate (f) was cut from the first fruit from left plate (e). A piece at the center on plate (f) was obtained from the second fruit from left on plate (e) and the first piece from right on plate (f) is from the second fruit from right on plate (e) which also represents what could be seen from the first from right and the fruit at the center on plate (e) Look at the difference and see how quality can be affected with delayed harvest</a:t>
            </a:r>
            <a:endParaRPr lang="en-US" sz="2000" dirty="0"/>
          </a:p>
        </p:txBody>
      </p:sp>
    </p:spTree>
    <p:extLst>
      <p:ext uri="{BB962C8B-B14F-4D97-AF65-F5344CB8AC3E}">
        <p14:creationId xmlns:p14="http://schemas.microsoft.com/office/powerpoint/2010/main" val="53063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505" y="106867"/>
            <a:ext cx="11527808" cy="2677656"/>
          </a:xfrm>
          <a:prstGeom prst="rect">
            <a:avLst/>
          </a:prstGeom>
        </p:spPr>
        <p:txBody>
          <a:bodyPr wrap="square">
            <a:spAutoFit/>
          </a:bodyPr>
          <a:lstStyle/>
          <a:p>
            <a:pPr algn="just" fontAlgn="base"/>
            <a:r>
              <a:rPr lang="en-US" sz="2800" b="1" dirty="0">
                <a:effectLst/>
                <a:latin typeface="Times New Roman" panose="02020603050405020304" pitchFamily="18" charset="0"/>
                <a:ea typeface="Times New Roman" panose="02020603050405020304" pitchFamily="18" charset="0"/>
              </a:rPr>
              <a:t>Sweet paper</a:t>
            </a:r>
            <a:endParaRPr lang="en-US" sz="2800" dirty="0">
              <a:effectLst/>
              <a:latin typeface="Times New Roman" panose="02020603050405020304" pitchFamily="18" charset="0"/>
              <a:ea typeface="Times New Roman" panose="02020603050405020304" pitchFamily="18" charset="0"/>
            </a:endParaRPr>
          </a:p>
          <a:p>
            <a:pPr marL="342900" marR="0" lvl="0" indent="-342900" algn="just" fontAlgn="base">
              <a:buFont typeface="+mj-lt"/>
              <a:buAutoNum type="arabicPeriod"/>
            </a:pPr>
            <a:r>
              <a:rPr lang="en-US" sz="2800" b="1" dirty="0">
                <a:effectLst/>
                <a:latin typeface="Times New Roman" panose="02020603050405020304" pitchFamily="18" charset="0"/>
                <a:ea typeface="Times New Roman" panose="02020603050405020304" pitchFamily="18" charset="0"/>
              </a:rPr>
              <a:t>Harvesting techniques</a:t>
            </a:r>
            <a:endParaRPr lang="en-US" sz="2800" dirty="0">
              <a:effectLst/>
              <a:latin typeface="Times New Roman" panose="02020603050405020304" pitchFamily="18" charset="0"/>
              <a:ea typeface="Times New Roman" panose="02020603050405020304" pitchFamily="18" charset="0"/>
            </a:endParaRPr>
          </a:p>
          <a:p>
            <a:pPr marL="38100" marR="0" algn="just" fontAlgn="base"/>
            <a:r>
              <a:rPr lang="en-US" sz="2800" dirty="0">
                <a:effectLst/>
                <a:latin typeface="Times New Roman" panose="02020603050405020304" pitchFamily="18" charset="0"/>
                <a:ea typeface="Times New Roman" panose="02020603050405020304" pitchFamily="18" charset="0"/>
              </a:rPr>
              <a:t>When harvesting horticultural crops, care must be taken to avoid dropping, injuries, bruise and damages for good quality produces. It is also very important to harvest with a piece of fruit stock of about 3cm remaining on a fruit for longer shelf life</a:t>
            </a:r>
          </a:p>
        </p:txBody>
      </p:sp>
      <p:pic>
        <p:nvPicPr>
          <p:cNvPr id="3" name="Picture 2" descr="C:\Users\John\AppData\Local\Microsoft\Windows\Temporary Internet Files\Content.Word\FB_IMG_1554646367401.jpg"/>
          <p:cNvPicPr/>
          <p:nvPr/>
        </p:nvPicPr>
        <p:blipFill rotWithShape="1">
          <a:blip r:embed="rId2">
            <a:extLst>
              <a:ext uri="{28A0092B-C50C-407E-A947-70E740481C1C}">
                <a14:useLocalDpi xmlns:a14="http://schemas.microsoft.com/office/drawing/2010/main" val="0"/>
              </a:ext>
            </a:extLst>
          </a:blip>
          <a:srcRect l="20192" t="43990" r="641" b="7453"/>
          <a:stretch/>
        </p:blipFill>
        <p:spPr bwMode="auto">
          <a:xfrm>
            <a:off x="577754" y="2784523"/>
            <a:ext cx="5454555" cy="3793698"/>
          </a:xfrm>
          <a:prstGeom prst="rect">
            <a:avLst/>
          </a:prstGeom>
          <a:noFill/>
          <a:ln>
            <a:noFill/>
          </a:ln>
          <a:extLst>
            <a:ext uri="{53640926-AAD7-44D8-BBD7-CCE9431645EC}">
              <a14:shadowObscured xmlns:a14="http://schemas.microsoft.com/office/drawing/2010/main"/>
            </a:ext>
          </a:extLst>
        </p:spPr>
      </p:pic>
      <p:pic>
        <p:nvPicPr>
          <p:cNvPr id="4" name="Picture 3"/>
          <p:cNvPicPr/>
          <p:nvPr/>
        </p:nvPicPr>
        <p:blipFill rotWithShape="1">
          <a:blip r:embed="rId3" cstate="print">
            <a:extLst>
              <a:ext uri="{28A0092B-C50C-407E-A947-70E740481C1C}">
                <a14:useLocalDpi xmlns:a14="http://schemas.microsoft.com/office/drawing/2010/main" val="0"/>
              </a:ext>
            </a:extLst>
          </a:blip>
          <a:srcRect b="14530"/>
          <a:stretch/>
        </p:blipFill>
        <p:spPr bwMode="auto">
          <a:xfrm>
            <a:off x="6032309" y="2811819"/>
            <a:ext cx="5581935" cy="3793698"/>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573206" y="2784523"/>
            <a:ext cx="682388" cy="523220"/>
          </a:xfrm>
          <a:prstGeom prst="rect">
            <a:avLst/>
          </a:prstGeom>
          <a:noFill/>
        </p:spPr>
        <p:txBody>
          <a:bodyPr wrap="square" rtlCol="0">
            <a:spAutoFit/>
          </a:bodyPr>
          <a:lstStyle/>
          <a:p>
            <a:r>
              <a:rPr lang="en-US" sz="2800" b="1" dirty="0">
                <a:solidFill>
                  <a:schemeClr val="accent4"/>
                </a:solidFill>
              </a:rPr>
              <a:t>(a)</a:t>
            </a:r>
          </a:p>
        </p:txBody>
      </p:sp>
      <p:sp>
        <p:nvSpPr>
          <p:cNvPr id="6" name="TextBox 5"/>
          <p:cNvSpPr txBox="1"/>
          <p:nvPr/>
        </p:nvSpPr>
        <p:spPr>
          <a:xfrm>
            <a:off x="6041408" y="2784523"/>
            <a:ext cx="796119" cy="523220"/>
          </a:xfrm>
          <a:prstGeom prst="rect">
            <a:avLst/>
          </a:prstGeom>
          <a:noFill/>
        </p:spPr>
        <p:txBody>
          <a:bodyPr wrap="square" rtlCol="0">
            <a:spAutoFit/>
          </a:bodyPr>
          <a:lstStyle/>
          <a:p>
            <a:r>
              <a:rPr lang="en-US" sz="2800" b="1" dirty="0">
                <a:solidFill>
                  <a:schemeClr val="accent4"/>
                </a:solidFill>
              </a:rPr>
              <a:t>(b)</a:t>
            </a:r>
          </a:p>
        </p:txBody>
      </p:sp>
    </p:spTree>
    <p:extLst>
      <p:ext uri="{BB962C8B-B14F-4D97-AF65-F5344CB8AC3E}">
        <p14:creationId xmlns:p14="http://schemas.microsoft.com/office/powerpoint/2010/main" val="1243948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28" y="117284"/>
            <a:ext cx="5339759" cy="3526667"/>
          </a:xfrm>
          <a:prstGeom prst="rect">
            <a:avLst/>
          </a:prstGeom>
          <a:noFill/>
          <a:ln>
            <a:noFill/>
          </a:ln>
        </p:spPr>
      </p:pic>
      <p:pic>
        <p:nvPicPr>
          <p:cNvPr id="3" name="Picture 2" descr="G:\Annah\DSC023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8287" y="117283"/>
            <a:ext cx="5459104" cy="3526667"/>
          </a:xfrm>
          <a:prstGeom prst="rect">
            <a:avLst/>
          </a:prstGeom>
          <a:noFill/>
          <a:ln>
            <a:noFill/>
          </a:ln>
        </p:spPr>
      </p:pic>
      <p:sp>
        <p:nvSpPr>
          <p:cNvPr id="4" name="TextBox 3"/>
          <p:cNvSpPr txBox="1"/>
          <p:nvPr/>
        </p:nvSpPr>
        <p:spPr>
          <a:xfrm>
            <a:off x="228528" y="3643951"/>
            <a:ext cx="11331126" cy="2246769"/>
          </a:xfrm>
          <a:prstGeom prst="rect">
            <a:avLst/>
          </a:prstGeom>
          <a:noFill/>
        </p:spPr>
        <p:txBody>
          <a:bodyPr wrap="square" rtlCol="0">
            <a:spAutoFit/>
          </a:bodyPr>
          <a:lstStyle/>
          <a:p>
            <a:pPr fontAlgn="base"/>
            <a:r>
              <a:rPr lang="en-US" sz="2800" i="1" dirty="0"/>
              <a:t>Plate (a)-(c) shows the importance of a fruit stock for latex draining to avoid damage cause by it on fruits (sap burn) the fruits are then dipped into saw dust that absorbs the oozing latex</a:t>
            </a:r>
            <a:endParaRPr lang="en-US" sz="2800" dirty="0"/>
          </a:p>
          <a:p>
            <a:pPr fontAlgn="base"/>
            <a:r>
              <a:rPr lang="en-US" sz="2800" i="1" dirty="0"/>
              <a:t>Plate (d) shows the proper way of harvesting fruits like tomatoes for longer shelf life with stock first from right as </a:t>
            </a:r>
            <a:r>
              <a:rPr lang="en-US" sz="2800" i="1" dirty="0" err="1"/>
              <a:t>contrally</a:t>
            </a:r>
            <a:r>
              <a:rPr lang="en-US" sz="2800" i="1" dirty="0"/>
              <a:t> to improper way second </a:t>
            </a:r>
            <a:endParaRPr lang="en-US" sz="2800" dirty="0"/>
          </a:p>
        </p:txBody>
      </p:sp>
      <p:sp>
        <p:nvSpPr>
          <p:cNvPr id="5" name="TextBox 4"/>
          <p:cNvSpPr txBox="1"/>
          <p:nvPr/>
        </p:nvSpPr>
        <p:spPr>
          <a:xfrm>
            <a:off x="228528" y="117283"/>
            <a:ext cx="590338" cy="523220"/>
          </a:xfrm>
          <a:prstGeom prst="rect">
            <a:avLst/>
          </a:prstGeom>
          <a:noFill/>
        </p:spPr>
        <p:txBody>
          <a:bodyPr wrap="square" rtlCol="0">
            <a:spAutoFit/>
          </a:bodyPr>
          <a:lstStyle/>
          <a:p>
            <a:r>
              <a:rPr lang="en-US" sz="2800" b="1" dirty="0">
                <a:solidFill>
                  <a:schemeClr val="accent4"/>
                </a:solidFill>
              </a:rPr>
              <a:t>(c)</a:t>
            </a:r>
          </a:p>
        </p:txBody>
      </p:sp>
      <p:sp>
        <p:nvSpPr>
          <p:cNvPr id="6" name="TextBox 5"/>
          <p:cNvSpPr txBox="1"/>
          <p:nvPr/>
        </p:nvSpPr>
        <p:spPr>
          <a:xfrm>
            <a:off x="5568287" y="117283"/>
            <a:ext cx="750626" cy="523220"/>
          </a:xfrm>
          <a:prstGeom prst="rect">
            <a:avLst/>
          </a:prstGeom>
          <a:noFill/>
        </p:spPr>
        <p:txBody>
          <a:bodyPr wrap="square" rtlCol="0">
            <a:spAutoFit/>
          </a:bodyPr>
          <a:lstStyle/>
          <a:p>
            <a:r>
              <a:rPr lang="en-US" sz="2800" b="1" dirty="0">
                <a:solidFill>
                  <a:schemeClr val="accent4"/>
                </a:solidFill>
              </a:rPr>
              <a:t>(d)</a:t>
            </a:r>
          </a:p>
        </p:txBody>
      </p:sp>
    </p:spTree>
    <p:extLst>
      <p:ext uri="{BB962C8B-B14F-4D97-AF65-F5344CB8AC3E}">
        <p14:creationId xmlns:p14="http://schemas.microsoft.com/office/powerpoint/2010/main" val="3097306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505" y="116470"/>
            <a:ext cx="11568752" cy="3108543"/>
          </a:xfrm>
          <a:prstGeom prst="rect">
            <a:avLst/>
          </a:prstGeom>
        </p:spPr>
        <p:txBody>
          <a:bodyPr wrap="square">
            <a:spAutoFit/>
          </a:bodyPr>
          <a:lstStyle/>
          <a:p>
            <a:pPr algn="just" fontAlgn="base"/>
            <a:r>
              <a:rPr lang="en-US" sz="2800" b="1" dirty="0">
                <a:effectLst/>
                <a:latin typeface="Times New Roman" panose="02020603050405020304" pitchFamily="18" charset="0"/>
                <a:ea typeface="Times New Roman" panose="02020603050405020304" pitchFamily="18" charset="0"/>
              </a:rPr>
              <a:t>Field shelters</a:t>
            </a:r>
            <a:endParaRPr lang="en-US" sz="2800" dirty="0">
              <a:effectLst/>
              <a:latin typeface="Times New Roman" panose="02020603050405020304" pitchFamily="18" charset="0"/>
              <a:ea typeface="Times New Roman" panose="02020603050405020304" pitchFamily="18" charset="0"/>
            </a:endParaRPr>
          </a:p>
          <a:p>
            <a:r>
              <a:rPr lang="en-US" sz="2800" dirty="0">
                <a:effectLst/>
                <a:latin typeface="Arial" panose="020B0604020202020204" pitchFamily="34" charset="0"/>
                <a:ea typeface="Calibri" panose="020F0502020204030204" pitchFamily="34" charset="0"/>
              </a:rPr>
              <a:t>These are important structures in the farm to reduce post-harvest damages through too much sun and rains. Simple shelters can be made in farms where crops will be collected and packed ready for storage or transportation to market. In case of cold condition that can cause chilling injuries, heating systems can be made. In case of high temperature, simple cooling structures such as charcoal coolers can be made </a:t>
            </a:r>
            <a:endParaRPr lang="en-US" sz="28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505" y="3256450"/>
            <a:ext cx="5263486" cy="3403657"/>
          </a:xfrm>
          <a:prstGeom prst="rect">
            <a:avLst/>
          </a:prstGeom>
          <a:noFill/>
        </p:spPr>
      </p:pic>
      <p:pic>
        <p:nvPicPr>
          <p:cNvPr id="4" name="Picture 3" descr="C:\Users\Operation_Taha\Desktop\TAHA\DSC0213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0991" y="3225013"/>
            <a:ext cx="5363570" cy="3435094"/>
          </a:xfrm>
          <a:prstGeom prst="rect">
            <a:avLst/>
          </a:prstGeom>
          <a:noFill/>
          <a:ln>
            <a:noFill/>
          </a:ln>
        </p:spPr>
      </p:pic>
      <p:sp>
        <p:nvSpPr>
          <p:cNvPr id="5" name="TextBox 4"/>
          <p:cNvSpPr txBox="1"/>
          <p:nvPr/>
        </p:nvSpPr>
        <p:spPr>
          <a:xfrm>
            <a:off x="277505" y="3225013"/>
            <a:ext cx="718782" cy="523220"/>
          </a:xfrm>
          <a:prstGeom prst="rect">
            <a:avLst/>
          </a:prstGeom>
          <a:noFill/>
        </p:spPr>
        <p:txBody>
          <a:bodyPr wrap="square" rtlCol="0">
            <a:spAutoFit/>
          </a:bodyPr>
          <a:lstStyle/>
          <a:p>
            <a:r>
              <a:rPr lang="en-US" sz="2800" b="1" dirty="0">
                <a:solidFill>
                  <a:schemeClr val="accent4"/>
                </a:solidFill>
              </a:rPr>
              <a:t>(a)</a:t>
            </a:r>
          </a:p>
        </p:txBody>
      </p:sp>
      <p:sp>
        <p:nvSpPr>
          <p:cNvPr id="6" name="TextBox 5"/>
          <p:cNvSpPr txBox="1"/>
          <p:nvPr/>
        </p:nvSpPr>
        <p:spPr>
          <a:xfrm>
            <a:off x="5540992" y="3225013"/>
            <a:ext cx="718782" cy="523220"/>
          </a:xfrm>
          <a:prstGeom prst="rect">
            <a:avLst/>
          </a:prstGeom>
          <a:noFill/>
        </p:spPr>
        <p:txBody>
          <a:bodyPr wrap="square" rtlCol="0">
            <a:spAutoFit/>
          </a:bodyPr>
          <a:lstStyle/>
          <a:p>
            <a:r>
              <a:rPr lang="en-US" sz="2800" b="1" dirty="0">
                <a:solidFill>
                  <a:schemeClr val="accent4"/>
                </a:solidFill>
              </a:rPr>
              <a:t>(b)</a:t>
            </a:r>
          </a:p>
        </p:txBody>
      </p:sp>
    </p:spTree>
    <p:extLst>
      <p:ext uri="{BB962C8B-B14F-4D97-AF65-F5344CB8AC3E}">
        <p14:creationId xmlns:p14="http://schemas.microsoft.com/office/powerpoint/2010/main" val="656246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IMAGES\IMG_110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718" y="123363"/>
            <a:ext cx="4890021" cy="3237221"/>
          </a:xfrm>
          <a:prstGeom prst="rect">
            <a:avLst/>
          </a:prstGeom>
          <a:noFill/>
          <a:ln>
            <a:noFill/>
          </a:ln>
        </p:spPr>
      </p:pic>
      <p:pic>
        <p:nvPicPr>
          <p:cNvPr id="3" name="Picture 2" descr="J:\IMAGES\DSC_00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0739" y="161071"/>
            <a:ext cx="5145207" cy="3237221"/>
          </a:xfrm>
          <a:prstGeom prst="rect">
            <a:avLst/>
          </a:prstGeom>
          <a:noFill/>
          <a:ln>
            <a:noFill/>
          </a:ln>
        </p:spPr>
      </p:pic>
      <p:sp>
        <p:nvSpPr>
          <p:cNvPr id="4" name="TextBox 3"/>
          <p:cNvSpPr txBox="1"/>
          <p:nvPr/>
        </p:nvSpPr>
        <p:spPr>
          <a:xfrm>
            <a:off x="350718" y="3575713"/>
            <a:ext cx="10553843" cy="1384995"/>
          </a:xfrm>
          <a:prstGeom prst="rect">
            <a:avLst/>
          </a:prstGeom>
          <a:noFill/>
        </p:spPr>
        <p:txBody>
          <a:bodyPr wrap="square" rtlCol="0">
            <a:spAutoFit/>
          </a:bodyPr>
          <a:lstStyle/>
          <a:p>
            <a:pPr fontAlgn="base"/>
            <a:r>
              <a:rPr lang="en-US" sz="2800" i="1" dirty="0"/>
              <a:t>Plate (a) and (b) above shows temporally farm shelters for post-harvest crop handling during harvesting,  While plate (c) shows a modern onion store and (d) shows a charcoal cooler for cool storage of fresh produces</a:t>
            </a:r>
            <a:endParaRPr lang="en-US" sz="2800" dirty="0"/>
          </a:p>
        </p:txBody>
      </p:sp>
      <p:sp>
        <p:nvSpPr>
          <p:cNvPr id="5" name="TextBox 4"/>
          <p:cNvSpPr txBox="1"/>
          <p:nvPr/>
        </p:nvSpPr>
        <p:spPr>
          <a:xfrm>
            <a:off x="5240739" y="161071"/>
            <a:ext cx="641446" cy="523220"/>
          </a:xfrm>
          <a:prstGeom prst="rect">
            <a:avLst/>
          </a:prstGeom>
          <a:noFill/>
        </p:spPr>
        <p:txBody>
          <a:bodyPr wrap="square" rtlCol="0">
            <a:spAutoFit/>
          </a:bodyPr>
          <a:lstStyle/>
          <a:p>
            <a:r>
              <a:rPr lang="en-US" sz="2800" b="1" dirty="0">
                <a:solidFill>
                  <a:schemeClr val="accent4"/>
                </a:solidFill>
              </a:rPr>
              <a:t>(d)</a:t>
            </a:r>
          </a:p>
        </p:txBody>
      </p:sp>
      <p:sp>
        <p:nvSpPr>
          <p:cNvPr id="6" name="TextBox 5"/>
          <p:cNvSpPr txBox="1"/>
          <p:nvPr/>
        </p:nvSpPr>
        <p:spPr>
          <a:xfrm>
            <a:off x="350718" y="161071"/>
            <a:ext cx="700160" cy="523220"/>
          </a:xfrm>
          <a:prstGeom prst="rect">
            <a:avLst/>
          </a:prstGeom>
          <a:noFill/>
        </p:spPr>
        <p:txBody>
          <a:bodyPr wrap="square" rtlCol="0">
            <a:spAutoFit/>
          </a:bodyPr>
          <a:lstStyle/>
          <a:p>
            <a:r>
              <a:rPr lang="en-US" sz="2800" b="1" dirty="0">
                <a:solidFill>
                  <a:schemeClr val="accent4"/>
                </a:solidFill>
              </a:rPr>
              <a:t>(c)</a:t>
            </a:r>
          </a:p>
        </p:txBody>
      </p:sp>
    </p:spTree>
    <p:extLst>
      <p:ext uri="{BB962C8B-B14F-4D97-AF65-F5344CB8AC3E}">
        <p14:creationId xmlns:p14="http://schemas.microsoft.com/office/powerpoint/2010/main" val="2893558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918BC-8892-4049-9D36-950AAD1D0DA4}"/>
              </a:ext>
            </a:extLst>
          </p:cNvPr>
          <p:cNvSpPr>
            <a:spLocks noGrp="1"/>
          </p:cNvSpPr>
          <p:nvPr>
            <p:ph type="ctrTitle"/>
          </p:nvPr>
        </p:nvSpPr>
        <p:spPr>
          <a:xfrm>
            <a:off x="1524000" y="108409"/>
            <a:ext cx="9144000" cy="2201158"/>
          </a:xfrm>
        </p:spPr>
        <p:txBody>
          <a:bodyPr>
            <a:normAutofit fontScale="90000"/>
          </a:bodyPr>
          <a:lstStyle/>
          <a:p>
            <a:pPr marL="0" marR="0">
              <a:lnSpc>
                <a:spcPct val="107000"/>
              </a:lnSpc>
              <a:spcBef>
                <a:spcPts val="0"/>
              </a:spcBef>
              <a:spcAft>
                <a:spcPts val="1200"/>
              </a:spcAft>
            </a:pPr>
            <a:r>
              <a:rPr lang="en-US" sz="7200" dirty="0">
                <a:solidFill>
                  <a:srgbClr val="000000"/>
                </a:solidFill>
                <a:latin typeface="Calibri" panose="020F0502020204030204" pitchFamily="34" charset="0"/>
                <a:ea typeface="Calibri" panose="020F0502020204030204" pitchFamily="34" charset="0"/>
              </a:rPr>
              <a:t> </a:t>
            </a:r>
            <a:br>
              <a:rPr lang="en-US" sz="7200" dirty="0">
                <a:solidFill>
                  <a:srgbClr val="000000"/>
                </a:solidFill>
                <a:latin typeface="Calibri" panose="020F0502020204030204" pitchFamily="34" charset="0"/>
                <a:ea typeface="Calibri" panose="020F0502020204030204" pitchFamily="34" charset="0"/>
              </a:rPr>
            </a:br>
            <a:r>
              <a:rPr lang="en-US" sz="4400" dirty="0">
                <a:solidFill>
                  <a:srgbClr val="000000"/>
                </a:solidFill>
                <a:latin typeface="Calibri" panose="020F0502020204030204" pitchFamily="34" charset="0"/>
                <a:ea typeface="Calibri" panose="020F0502020204030204" pitchFamily="34" charset="0"/>
              </a:rPr>
              <a:t>sorting and grading of produce</a:t>
            </a:r>
            <a:br>
              <a:rPr lang="en-US" sz="7200" dirty="0">
                <a:solidFill>
                  <a:srgbClr val="000000"/>
                </a:solidFill>
                <a:latin typeface="Calibri" panose="020F0502020204030204" pitchFamily="34" charset="0"/>
                <a:ea typeface="Calibri" panose="020F0502020204030204" pitchFamily="34" charset="0"/>
              </a:rPr>
            </a:br>
            <a:r>
              <a:rPr lang="en-US" sz="2200" dirty="0">
                <a:solidFill>
                  <a:srgbClr val="000000"/>
                </a:solidFill>
                <a:latin typeface="Calibri" panose="020F0502020204030204" pitchFamily="34" charset="0"/>
                <a:ea typeface="Calibri" panose="020F0502020204030204" pitchFamily="34" charset="0"/>
              </a:rPr>
              <a:t>sorting and grading of produce is one very important post harvest handling practice .immediately after harvest  produce is separated in to categories depending on size , damages , malformations , maturity level etc. the best ones are grouped as grade 1, followed by 2 3 and rejects. Grade 1 are sold at higher price than 2 and 3 and rejects can be used as animal feeds.</a:t>
            </a:r>
            <a:endParaRPr lang="en-US" sz="2200" dirty="0"/>
          </a:p>
        </p:txBody>
      </p:sp>
      <p:pic>
        <p:nvPicPr>
          <p:cNvPr id="6" name="Picture 5">
            <a:extLst>
              <a:ext uri="{FF2B5EF4-FFF2-40B4-BE49-F238E27FC236}">
                <a16:creationId xmlns:a16="http://schemas.microsoft.com/office/drawing/2014/main" id="{C3BCB572-D1C6-4573-81A6-6E2BBA536EC6}"/>
              </a:ext>
            </a:extLst>
          </p:cNvPr>
          <p:cNvPicPr>
            <a:picLocks noChangeAspect="1"/>
          </p:cNvPicPr>
          <p:nvPr/>
        </p:nvPicPr>
        <p:blipFill>
          <a:blip r:embed="rId2"/>
          <a:stretch>
            <a:fillRect/>
          </a:stretch>
        </p:blipFill>
        <p:spPr>
          <a:xfrm>
            <a:off x="3006535" y="3602038"/>
            <a:ext cx="5971540" cy="2301240"/>
          </a:xfrm>
          <a:prstGeom prst="rect">
            <a:avLst/>
          </a:prstGeom>
        </p:spPr>
      </p:pic>
      <p:sp>
        <p:nvSpPr>
          <p:cNvPr id="3" name="Subtitle 2">
            <a:extLst>
              <a:ext uri="{FF2B5EF4-FFF2-40B4-BE49-F238E27FC236}">
                <a16:creationId xmlns:a16="http://schemas.microsoft.com/office/drawing/2014/main" id="{ECA6BB52-B7A2-4FD5-9E64-76DC4B46B4D0}"/>
              </a:ext>
            </a:extLst>
          </p:cNvPr>
          <p:cNvSpPr>
            <a:spLocks noGrp="1"/>
          </p:cNvSpPr>
          <p:nvPr>
            <p:ph type="subTitle" idx="1"/>
          </p:nvPr>
        </p:nvSpPr>
        <p:spPr>
          <a:xfrm>
            <a:off x="1420305" y="2309567"/>
            <a:ext cx="9144000" cy="4440025"/>
          </a:xfrm>
        </p:spPr>
        <p:txBody>
          <a:bodyPr/>
          <a:lstStyle/>
          <a:p>
            <a:pPr algn="l"/>
            <a:r>
              <a:rPr lang="en-US" sz="2000" dirty="0"/>
              <a:t>plate [a] and [b] shows fruits with different conditions .The first from left fruits of orange and cucumber represent excellent quality fruits for marketing while the rest have different disorder to be categorized in to 2 and 3 categories .The disorders as seen above are damages, malformities, disease and over –and pre-maturity</a:t>
            </a:r>
            <a:r>
              <a:rPr lang="en-US" dirty="0"/>
              <a:t>.</a:t>
            </a:r>
          </a:p>
        </p:txBody>
      </p:sp>
    </p:spTree>
    <p:extLst>
      <p:ext uri="{BB962C8B-B14F-4D97-AF65-F5344CB8AC3E}">
        <p14:creationId xmlns:p14="http://schemas.microsoft.com/office/powerpoint/2010/main" val="1898050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07DA-FFBE-438D-9864-41D82B6D92B0}"/>
              </a:ext>
            </a:extLst>
          </p:cNvPr>
          <p:cNvSpPr>
            <a:spLocks noGrp="1"/>
          </p:cNvSpPr>
          <p:nvPr>
            <p:ph type="ctrTitle"/>
          </p:nvPr>
        </p:nvSpPr>
        <p:spPr>
          <a:xfrm>
            <a:off x="1524000" y="160256"/>
            <a:ext cx="9144000" cy="3648173"/>
          </a:xfrm>
        </p:spPr>
        <p:txBody>
          <a:bodyPr>
            <a:normAutofit/>
          </a:bodyPr>
          <a:lstStyle/>
          <a:p>
            <a:r>
              <a:rPr lang="en-US" sz="2400" dirty="0"/>
              <a:t>Sorting and grading of French Beans for Export</a:t>
            </a:r>
          </a:p>
        </p:txBody>
      </p:sp>
      <p:sp>
        <p:nvSpPr>
          <p:cNvPr id="3" name="Subtitle 2">
            <a:extLst>
              <a:ext uri="{FF2B5EF4-FFF2-40B4-BE49-F238E27FC236}">
                <a16:creationId xmlns:a16="http://schemas.microsoft.com/office/drawing/2014/main" id="{52A70C2B-89CB-4EC6-A04F-5CF2AD046A92}"/>
              </a:ext>
            </a:extLst>
          </p:cNvPr>
          <p:cNvSpPr>
            <a:spLocks noGrp="1"/>
          </p:cNvSpPr>
          <p:nvPr>
            <p:ph type="subTitle" idx="1"/>
          </p:nvPr>
        </p:nvSpPr>
        <p:spPr>
          <a:xfrm>
            <a:off x="1524000" y="3987539"/>
            <a:ext cx="9144000" cy="2630077"/>
          </a:xfrm>
        </p:spPr>
        <p:txBody>
          <a:bodyPr>
            <a:normAutofit/>
          </a:bodyPr>
          <a:lstStyle/>
          <a:p>
            <a:r>
              <a:rPr lang="en-US" dirty="0"/>
              <a:t>After sorting and grading , produce should be packed and stored under cool conditions . Care should be taken when sorting produce in a cool conditions  as different crops have different requirements in terms of temperature limits and duration at these temperatures, to avoid losses due to chilling injuries.</a:t>
            </a:r>
          </a:p>
        </p:txBody>
      </p:sp>
      <p:grpSp>
        <p:nvGrpSpPr>
          <p:cNvPr id="4" name="Group 3">
            <a:extLst>
              <a:ext uri="{FF2B5EF4-FFF2-40B4-BE49-F238E27FC236}">
                <a16:creationId xmlns:a16="http://schemas.microsoft.com/office/drawing/2014/main" id="{1939B4EA-B928-4E44-9247-E6D19830086D}"/>
              </a:ext>
            </a:extLst>
          </p:cNvPr>
          <p:cNvGrpSpPr/>
          <p:nvPr/>
        </p:nvGrpSpPr>
        <p:grpSpPr>
          <a:xfrm>
            <a:off x="2648831" y="499622"/>
            <a:ext cx="5932806" cy="2929377"/>
            <a:chOff x="0" y="0"/>
            <a:chExt cx="5933186" cy="2228215"/>
          </a:xfrm>
        </p:grpSpPr>
        <p:pic>
          <p:nvPicPr>
            <p:cNvPr id="5" name="Picture 4">
              <a:extLst>
                <a:ext uri="{FF2B5EF4-FFF2-40B4-BE49-F238E27FC236}">
                  <a16:creationId xmlns:a16="http://schemas.microsoft.com/office/drawing/2014/main" id="{949CAF58-9B1A-4347-AE69-EC4971651EAB}"/>
                </a:ext>
              </a:extLst>
            </p:cNvPr>
            <p:cNvPicPr/>
            <p:nvPr/>
          </p:nvPicPr>
          <p:blipFill>
            <a:blip r:embed="rId2"/>
            <a:stretch>
              <a:fillRect/>
            </a:stretch>
          </p:blipFill>
          <p:spPr>
            <a:xfrm>
              <a:off x="0" y="0"/>
              <a:ext cx="2933700" cy="2219325"/>
            </a:xfrm>
            <a:prstGeom prst="rect">
              <a:avLst/>
            </a:prstGeom>
          </p:spPr>
        </p:pic>
        <p:pic>
          <p:nvPicPr>
            <p:cNvPr id="6" name="Picture 5">
              <a:extLst>
                <a:ext uri="{FF2B5EF4-FFF2-40B4-BE49-F238E27FC236}">
                  <a16:creationId xmlns:a16="http://schemas.microsoft.com/office/drawing/2014/main" id="{0F3D27C5-6B3D-4709-81D2-01E16F23AD0D}"/>
                </a:ext>
              </a:extLst>
            </p:cNvPr>
            <p:cNvPicPr/>
            <p:nvPr/>
          </p:nvPicPr>
          <p:blipFill>
            <a:blip r:embed="rId3"/>
            <a:stretch>
              <a:fillRect/>
            </a:stretch>
          </p:blipFill>
          <p:spPr>
            <a:xfrm>
              <a:off x="2933700" y="0"/>
              <a:ext cx="2999486" cy="2228215"/>
            </a:xfrm>
            <a:prstGeom prst="rect">
              <a:avLst/>
            </a:prstGeom>
          </p:spPr>
        </p:pic>
      </p:grpSp>
    </p:spTree>
    <p:extLst>
      <p:ext uri="{BB962C8B-B14F-4D97-AF65-F5344CB8AC3E}">
        <p14:creationId xmlns:p14="http://schemas.microsoft.com/office/powerpoint/2010/main" val="4105008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AD2197-5B62-44C9-BD31-994002B6B21C}"/>
              </a:ext>
            </a:extLst>
          </p:cNvPr>
          <p:cNvSpPr>
            <a:spLocks noGrp="1"/>
          </p:cNvSpPr>
          <p:nvPr>
            <p:ph type="subTitle" idx="1"/>
          </p:nvPr>
        </p:nvSpPr>
        <p:spPr>
          <a:xfrm>
            <a:off x="1524000" y="4062953"/>
            <a:ext cx="9144000" cy="2479249"/>
          </a:xfrm>
        </p:spPr>
        <p:txBody>
          <a:bodyPr>
            <a:normAutofit fontScale="92500" lnSpcReduction="20000"/>
          </a:bodyPr>
          <a:lstStyle/>
          <a:p>
            <a:r>
              <a:rPr lang="en-US" b="1" dirty="0"/>
              <a:t>Packing and packaging materials</a:t>
            </a:r>
          </a:p>
          <a:p>
            <a:r>
              <a:rPr lang="en-US" dirty="0"/>
              <a:t>Packing and packaging of produce is another very important post holding process. The use of excellent quality packaging materials helps to safeguards the produce from damages and  injuries during transportation as well as adding  value to produce. There are many types of packaging materials, such as crates, boxes, baskets, nets, bags, pannets etc. one use any of these depending on costs, availability  and consumers, requirements. It is important to ensure that produce is cleaned by piece of cloth from dust and chemical residues before packing </a:t>
            </a:r>
          </a:p>
          <a:p>
            <a:endParaRPr lang="en-US" dirty="0"/>
          </a:p>
        </p:txBody>
      </p:sp>
      <p:graphicFrame>
        <p:nvGraphicFramePr>
          <p:cNvPr id="4" name="Table 3">
            <a:extLst>
              <a:ext uri="{FF2B5EF4-FFF2-40B4-BE49-F238E27FC236}">
                <a16:creationId xmlns:a16="http://schemas.microsoft.com/office/drawing/2014/main" id="{F7E4B79A-0E49-4677-8D0C-CCE96C2A150F}"/>
              </a:ext>
            </a:extLst>
          </p:cNvPr>
          <p:cNvGraphicFramePr>
            <a:graphicFrameLocks noGrp="1"/>
          </p:cNvGraphicFramePr>
          <p:nvPr>
            <p:extLst>
              <p:ext uri="{D42A27DB-BD31-4B8C-83A1-F6EECF244321}">
                <p14:modId xmlns:p14="http://schemas.microsoft.com/office/powerpoint/2010/main" val="1266304696"/>
              </p:ext>
            </p:extLst>
          </p:nvPr>
        </p:nvGraphicFramePr>
        <p:xfrm>
          <a:off x="1941922" y="958202"/>
          <a:ext cx="7074060" cy="2812524"/>
        </p:xfrm>
        <a:graphic>
          <a:graphicData uri="http://schemas.openxmlformats.org/drawingml/2006/table">
            <a:tbl>
              <a:tblPr firstRow="1" firstCol="1" bandRow="1">
                <a:tableStyleId>{5C22544A-7EE6-4342-B048-85BDC9FD1C3A}</a:tableStyleId>
              </a:tblPr>
              <a:tblGrid>
                <a:gridCol w="2061259">
                  <a:extLst>
                    <a:ext uri="{9D8B030D-6E8A-4147-A177-3AD203B41FA5}">
                      <a16:colId xmlns:a16="http://schemas.microsoft.com/office/drawing/2014/main" val="2562839708"/>
                    </a:ext>
                  </a:extLst>
                </a:gridCol>
                <a:gridCol w="1467250">
                  <a:extLst>
                    <a:ext uri="{9D8B030D-6E8A-4147-A177-3AD203B41FA5}">
                      <a16:colId xmlns:a16="http://schemas.microsoft.com/office/drawing/2014/main" val="2047588554"/>
                    </a:ext>
                  </a:extLst>
                </a:gridCol>
                <a:gridCol w="2080973">
                  <a:extLst>
                    <a:ext uri="{9D8B030D-6E8A-4147-A177-3AD203B41FA5}">
                      <a16:colId xmlns:a16="http://schemas.microsoft.com/office/drawing/2014/main" val="3430942863"/>
                    </a:ext>
                  </a:extLst>
                </a:gridCol>
                <a:gridCol w="1464578">
                  <a:extLst>
                    <a:ext uri="{9D8B030D-6E8A-4147-A177-3AD203B41FA5}">
                      <a16:colId xmlns:a16="http://schemas.microsoft.com/office/drawing/2014/main" val="1978597310"/>
                    </a:ext>
                  </a:extLst>
                </a:gridCol>
              </a:tblGrid>
              <a:tr h="216348">
                <a:tc>
                  <a:txBody>
                    <a:bodyPr/>
                    <a:lstStyle/>
                    <a:p>
                      <a:pPr marL="0" marR="14605" algn="ctr">
                        <a:lnSpc>
                          <a:spcPct val="107000"/>
                        </a:lnSpc>
                        <a:spcBef>
                          <a:spcPts val="0"/>
                        </a:spcBef>
                        <a:spcAft>
                          <a:spcPts val="0"/>
                        </a:spcAft>
                      </a:pPr>
                      <a:r>
                        <a:rPr lang="en-US" sz="1000">
                          <a:effectLst/>
                        </a:rPr>
                        <a:t>Crop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0" marR="11430" algn="ctr">
                        <a:lnSpc>
                          <a:spcPct val="107000"/>
                        </a:lnSpc>
                        <a:spcBef>
                          <a:spcPts val="0"/>
                        </a:spcBef>
                        <a:spcAft>
                          <a:spcPts val="0"/>
                        </a:spcAft>
                      </a:pPr>
                      <a:r>
                        <a:rPr lang="en-US" sz="1000">
                          <a:effectLst/>
                        </a:rPr>
                        <a:t>Temperature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25400" marR="0">
                        <a:lnSpc>
                          <a:spcPct val="107000"/>
                        </a:lnSpc>
                        <a:spcBef>
                          <a:spcPts val="0"/>
                        </a:spcBef>
                        <a:spcAft>
                          <a:spcPts val="0"/>
                        </a:spcAft>
                      </a:pPr>
                      <a:r>
                        <a:rPr lang="en-US" sz="1000">
                          <a:effectLst/>
                        </a:rPr>
                        <a:t>Relative Humidity (RH)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0" marR="12065" algn="ctr">
                        <a:lnSpc>
                          <a:spcPct val="107000"/>
                        </a:lnSpc>
                        <a:spcBef>
                          <a:spcPts val="0"/>
                        </a:spcBef>
                        <a:spcAft>
                          <a:spcPts val="0"/>
                        </a:spcAft>
                      </a:pPr>
                      <a:r>
                        <a:rPr lang="en-US" sz="1000">
                          <a:effectLst/>
                        </a:rPr>
                        <a:t>Duration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extLst>
                  <a:ext uri="{0D108BD9-81ED-4DB2-BD59-A6C34878D82A}">
                    <a16:rowId xmlns:a16="http://schemas.microsoft.com/office/drawing/2014/main" val="906054761"/>
                  </a:ext>
                </a:extLst>
              </a:tr>
              <a:tr h="216348">
                <a:tc>
                  <a:txBody>
                    <a:bodyPr/>
                    <a:lstStyle/>
                    <a:p>
                      <a:pPr marL="0" marR="0">
                        <a:lnSpc>
                          <a:spcPct val="107000"/>
                        </a:lnSpc>
                        <a:spcBef>
                          <a:spcPts val="0"/>
                        </a:spcBef>
                        <a:spcAft>
                          <a:spcPts val="0"/>
                        </a:spcAft>
                      </a:pPr>
                      <a:r>
                        <a:rPr lang="en-US" sz="1000" dirty="0">
                          <a:effectLst/>
                        </a:rPr>
                        <a:t>Sweet potato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3-15ºC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85-90%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16-27 weeks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extLst>
                  <a:ext uri="{0D108BD9-81ED-4DB2-BD59-A6C34878D82A}">
                    <a16:rowId xmlns:a16="http://schemas.microsoft.com/office/drawing/2014/main" val="133865860"/>
                  </a:ext>
                </a:extLst>
              </a:tr>
              <a:tr h="216348">
                <a:tc>
                  <a:txBody>
                    <a:bodyPr/>
                    <a:lstStyle/>
                    <a:p>
                      <a:pPr marL="0" marR="0">
                        <a:lnSpc>
                          <a:spcPct val="107000"/>
                        </a:lnSpc>
                        <a:spcBef>
                          <a:spcPts val="0"/>
                        </a:spcBef>
                        <a:spcAft>
                          <a:spcPts val="0"/>
                        </a:spcAft>
                      </a:pPr>
                      <a:r>
                        <a:rPr lang="en-US" sz="1000">
                          <a:effectLst/>
                        </a:rPr>
                        <a:t>Green corn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0ºC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95-98%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 5-8 days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extLst>
                  <a:ext uri="{0D108BD9-81ED-4DB2-BD59-A6C34878D82A}">
                    <a16:rowId xmlns:a16="http://schemas.microsoft.com/office/drawing/2014/main" val="2582581886"/>
                  </a:ext>
                </a:extLst>
              </a:tr>
              <a:tr h="216348">
                <a:tc>
                  <a:txBody>
                    <a:bodyPr/>
                    <a:lstStyle/>
                    <a:p>
                      <a:pPr marL="0" marR="0">
                        <a:lnSpc>
                          <a:spcPct val="107000"/>
                        </a:lnSpc>
                        <a:spcBef>
                          <a:spcPts val="0"/>
                        </a:spcBef>
                        <a:spcAft>
                          <a:spcPts val="0"/>
                        </a:spcAft>
                      </a:pPr>
                      <a:r>
                        <a:rPr lang="en-US" sz="1000">
                          <a:effectLst/>
                        </a:rPr>
                        <a:t>Green pepper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7-13ºC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90-95%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 2-3 weeks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extLst>
                  <a:ext uri="{0D108BD9-81ED-4DB2-BD59-A6C34878D82A}">
                    <a16:rowId xmlns:a16="http://schemas.microsoft.com/office/drawing/2014/main" val="3781469559"/>
                  </a:ext>
                </a:extLst>
              </a:tr>
              <a:tr h="216348">
                <a:tc>
                  <a:txBody>
                    <a:bodyPr/>
                    <a:lstStyle/>
                    <a:p>
                      <a:pPr marL="0" marR="0">
                        <a:lnSpc>
                          <a:spcPct val="107000"/>
                        </a:lnSpc>
                        <a:spcBef>
                          <a:spcPts val="0"/>
                        </a:spcBef>
                        <a:spcAft>
                          <a:spcPts val="0"/>
                        </a:spcAft>
                      </a:pPr>
                      <a:r>
                        <a:rPr lang="en-US" sz="1000">
                          <a:effectLst/>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extLst>
                  <a:ext uri="{0D108BD9-81ED-4DB2-BD59-A6C34878D82A}">
                    <a16:rowId xmlns:a16="http://schemas.microsoft.com/office/drawing/2014/main" val="514450583"/>
                  </a:ext>
                </a:extLst>
              </a:tr>
              <a:tr h="216348">
                <a:tc>
                  <a:txBody>
                    <a:bodyPr/>
                    <a:lstStyle/>
                    <a:p>
                      <a:pPr marL="0" marR="0">
                        <a:lnSpc>
                          <a:spcPct val="107000"/>
                        </a:lnSpc>
                        <a:spcBef>
                          <a:spcPts val="0"/>
                        </a:spcBef>
                        <a:spcAft>
                          <a:spcPts val="0"/>
                        </a:spcAft>
                      </a:pPr>
                      <a:r>
                        <a:rPr lang="en-US" sz="1000">
                          <a:effectLst/>
                        </a:rPr>
                        <a:t>Ripe tomato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13-15ºC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90-95%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 4-7 days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extLst>
                  <a:ext uri="{0D108BD9-81ED-4DB2-BD59-A6C34878D82A}">
                    <a16:rowId xmlns:a16="http://schemas.microsoft.com/office/drawing/2014/main" val="4233043406"/>
                  </a:ext>
                </a:extLst>
              </a:tr>
              <a:tr h="216348">
                <a:tc>
                  <a:txBody>
                    <a:bodyPr/>
                    <a:lstStyle/>
                    <a:p>
                      <a:pPr marL="0" marR="0">
                        <a:lnSpc>
                          <a:spcPct val="107000"/>
                        </a:lnSpc>
                        <a:spcBef>
                          <a:spcPts val="0"/>
                        </a:spcBef>
                        <a:spcAft>
                          <a:spcPts val="0"/>
                        </a:spcAft>
                      </a:pPr>
                      <a:r>
                        <a:rPr lang="en-US" sz="1000">
                          <a:effectLst/>
                        </a:rPr>
                        <a:t>Tomato (unripe)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18-22ºC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90-95%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 1-3 weeks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extLst>
                  <a:ext uri="{0D108BD9-81ED-4DB2-BD59-A6C34878D82A}">
                    <a16:rowId xmlns:a16="http://schemas.microsoft.com/office/drawing/2014/main" val="265894070"/>
                  </a:ext>
                </a:extLst>
              </a:tr>
              <a:tr h="216348">
                <a:tc>
                  <a:txBody>
                    <a:bodyPr/>
                    <a:lstStyle/>
                    <a:p>
                      <a:pPr marL="0" marR="0">
                        <a:lnSpc>
                          <a:spcPct val="107000"/>
                        </a:lnSpc>
                        <a:spcBef>
                          <a:spcPts val="0"/>
                        </a:spcBef>
                        <a:spcAft>
                          <a:spcPts val="0"/>
                        </a:spcAft>
                      </a:pPr>
                      <a:r>
                        <a:rPr lang="en-US" sz="1000">
                          <a:effectLst/>
                        </a:rPr>
                        <a:t>Cucumber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10-13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95%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 10-14 days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extLst>
                  <a:ext uri="{0D108BD9-81ED-4DB2-BD59-A6C34878D82A}">
                    <a16:rowId xmlns:a16="http://schemas.microsoft.com/office/drawing/2014/main" val="1835407032"/>
                  </a:ext>
                </a:extLst>
              </a:tr>
              <a:tr h="216348">
                <a:tc>
                  <a:txBody>
                    <a:bodyPr/>
                    <a:lstStyle/>
                    <a:p>
                      <a:pPr marL="0" marR="0">
                        <a:lnSpc>
                          <a:spcPct val="107000"/>
                        </a:lnSpc>
                        <a:spcBef>
                          <a:spcPts val="0"/>
                        </a:spcBef>
                        <a:spcAft>
                          <a:spcPts val="0"/>
                        </a:spcAft>
                      </a:pPr>
                      <a:r>
                        <a:rPr lang="en-US" sz="1000">
                          <a:effectLst/>
                        </a:rPr>
                        <a:t>Hot chili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7-13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90-95%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  2-3 days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extLst>
                  <a:ext uri="{0D108BD9-81ED-4DB2-BD59-A6C34878D82A}">
                    <a16:rowId xmlns:a16="http://schemas.microsoft.com/office/drawing/2014/main" val="229708108"/>
                  </a:ext>
                </a:extLst>
              </a:tr>
              <a:tr h="216348">
                <a:tc>
                  <a:txBody>
                    <a:bodyPr/>
                    <a:lstStyle/>
                    <a:p>
                      <a:pPr marL="0" marR="0">
                        <a:lnSpc>
                          <a:spcPct val="107000"/>
                        </a:lnSpc>
                        <a:spcBef>
                          <a:spcPts val="0"/>
                        </a:spcBef>
                        <a:spcAft>
                          <a:spcPts val="0"/>
                        </a:spcAft>
                      </a:pPr>
                      <a:r>
                        <a:rPr lang="en-US" sz="1000">
                          <a:effectLst/>
                        </a:rPr>
                        <a:t>Cabbage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0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98-100%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  3-5 weeks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extLst>
                  <a:ext uri="{0D108BD9-81ED-4DB2-BD59-A6C34878D82A}">
                    <a16:rowId xmlns:a16="http://schemas.microsoft.com/office/drawing/2014/main" val="70932316"/>
                  </a:ext>
                </a:extLst>
              </a:tr>
              <a:tr h="216348">
                <a:tc>
                  <a:txBody>
                    <a:bodyPr/>
                    <a:lstStyle/>
                    <a:p>
                      <a:pPr marL="0" marR="0">
                        <a:lnSpc>
                          <a:spcPct val="107000"/>
                        </a:lnSpc>
                        <a:spcBef>
                          <a:spcPts val="0"/>
                        </a:spcBef>
                        <a:spcAft>
                          <a:spcPts val="0"/>
                        </a:spcAft>
                      </a:pPr>
                      <a:r>
                        <a:rPr lang="en-US" sz="1000">
                          <a:effectLst/>
                        </a:rPr>
                        <a:t>Letuce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0-2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98-100%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  3-5 weeks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extLst>
                  <a:ext uri="{0D108BD9-81ED-4DB2-BD59-A6C34878D82A}">
                    <a16:rowId xmlns:a16="http://schemas.microsoft.com/office/drawing/2014/main" val="1843168991"/>
                  </a:ext>
                </a:extLst>
              </a:tr>
              <a:tr h="216348">
                <a:tc>
                  <a:txBody>
                    <a:bodyPr/>
                    <a:lstStyle/>
                    <a:p>
                      <a:pPr marL="0" marR="0">
                        <a:lnSpc>
                          <a:spcPct val="107000"/>
                        </a:lnSpc>
                        <a:spcBef>
                          <a:spcPts val="0"/>
                        </a:spcBef>
                        <a:spcAft>
                          <a:spcPts val="0"/>
                        </a:spcAft>
                      </a:pPr>
                      <a:r>
                        <a:rPr lang="en-US" sz="1000">
                          <a:effectLst/>
                        </a:rPr>
                        <a:t>Ripe mango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10-13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85%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  2-3 days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extLst>
                  <a:ext uri="{0D108BD9-81ED-4DB2-BD59-A6C34878D82A}">
                    <a16:rowId xmlns:a16="http://schemas.microsoft.com/office/drawing/2014/main" val="1451524204"/>
                  </a:ext>
                </a:extLst>
              </a:tr>
              <a:tr h="216348">
                <a:tc>
                  <a:txBody>
                    <a:bodyPr/>
                    <a:lstStyle/>
                    <a:p>
                      <a:pPr marL="0" marR="0">
                        <a:lnSpc>
                          <a:spcPct val="107000"/>
                        </a:lnSpc>
                        <a:spcBef>
                          <a:spcPts val="0"/>
                        </a:spcBef>
                        <a:spcAft>
                          <a:spcPts val="0"/>
                        </a:spcAft>
                      </a:pPr>
                      <a:r>
                        <a:rPr lang="en-US" sz="1000">
                          <a:effectLst/>
                        </a:rPr>
                        <a:t>Mango (unripe)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dirty="0">
                          <a:effectLst/>
                        </a:rPr>
                        <a:t>18-20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a:effectLst/>
                        </a:rPr>
                        <a:t>85%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tc>
                  <a:txBody>
                    <a:bodyPr/>
                    <a:lstStyle/>
                    <a:p>
                      <a:pPr marL="635" marR="0">
                        <a:lnSpc>
                          <a:spcPct val="107000"/>
                        </a:lnSpc>
                        <a:spcBef>
                          <a:spcPts val="0"/>
                        </a:spcBef>
                        <a:spcAft>
                          <a:spcPts val="0"/>
                        </a:spcAft>
                      </a:pPr>
                      <a:r>
                        <a:rPr lang="en-US" sz="1000" dirty="0">
                          <a:effectLst/>
                        </a:rPr>
                        <a:t>  2-3 days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57785" marT="6985" marB="0"/>
                </a:tc>
                <a:extLst>
                  <a:ext uri="{0D108BD9-81ED-4DB2-BD59-A6C34878D82A}">
                    <a16:rowId xmlns:a16="http://schemas.microsoft.com/office/drawing/2014/main" val="2147013186"/>
                  </a:ext>
                </a:extLst>
              </a:tr>
            </a:tbl>
          </a:graphicData>
        </a:graphic>
      </p:graphicFrame>
      <p:sp>
        <p:nvSpPr>
          <p:cNvPr id="5" name="Rectangle 1">
            <a:extLst>
              <a:ext uri="{FF2B5EF4-FFF2-40B4-BE49-F238E27FC236}">
                <a16:creationId xmlns:a16="http://schemas.microsoft.com/office/drawing/2014/main" id="{E6BD548A-C77E-4BBD-A581-DB32661126FD}"/>
              </a:ext>
            </a:extLst>
          </p:cNvPr>
          <p:cNvSpPr>
            <a:spLocks noGrp="1" noChangeArrowheads="1"/>
          </p:cNvSpPr>
          <p:nvPr>
            <p:ph type="ctrTitle"/>
          </p:nvPr>
        </p:nvSpPr>
        <p:spPr bwMode="auto">
          <a:xfrm>
            <a:off x="1835085" y="662267"/>
            <a:ext cx="857210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Table showing different storage temperature and durations for different crops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377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447" y="183699"/>
            <a:ext cx="11500513" cy="6001643"/>
          </a:xfrm>
          <a:prstGeom prst="rect">
            <a:avLst/>
          </a:prstGeom>
        </p:spPr>
        <p:txBody>
          <a:bodyPr wrap="square">
            <a:spAutoFit/>
          </a:bodyPr>
          <a:lstStyle/>
          <a:p>
            <a:pPr algn="just" fontAlgn="base"/>
            <a:r>
              <a:rPr lang="en-US" sz="2400" b="1" dirty="0">
                <a:effectLst/>
                <a:latin typeface="Times New Roman" panose="02020603050405020304" pitchFamily="18" charset="0"/>
                <a:ea typeface="Times New Roman" panose="02020603050405020304" pitchFamily="18" charset="0"/>
              </a:rPr>
              <a:t>Introduction</a:t>
            </a:r>
            <a:endParaRPr lang="en-US" sz="2400" dirty="0">
              <a:effectLst/>
              <a:latin typeface="Times New Roman" panose="02020603050405020304" pitchFamily="18" charset="0"/>
              <a:ea typeface="Times New Roman" panose="02020603050405020304" pitchFamily="18" charset="0"/>
            </a:endParaRPr>
          </a:p>
          <a:p>
            <a:pPr algn="just" fontAlgn="base"/>
            <a:r>
              <a:rPr lang="en-US" sz="2400" dirty="0">
                <a:effectLst/>
                <a:latin typeface="Times New Roman" panose="02020603050405020304" pitchFamily="18" charset="0"/>
                <a:ea typeface="Times New Roman" panose="02020603050405020304" pitchFamily="18" charset="0"/>
              </a:rPr>
              <a:t>The quality of horticultural produce can only be protected through good harvest and post-harvest handling practices. However adoption of good practices at harvest and post-harvest does not change poor produce into good ones, but preserves the quality of good crops through long shelf life and hence higher income for individuals, community and the economy of nations at large  </a:t>
            </a:r>
          </a:p>
          <a:p>
            <a:pPr algn="just" fontAlgn="base"/>
            <a:r>
              <a:rPr lang="en-US" sz="2400" dirty="0">
                <a:effectLst/>
                <a:latin typeface="Times New Roman" panose="02020603050405020304" pitchFamily="18" charset="0"/>
                <a:ea typeface="Times New Roman" panose="02020603050405020304" pitchFamily="18" charset="0"/>
              </a:rPr>
              <a:t>Farmers spent much time (about 3-6 months) from land preparation to harvesting, but can lose all the benefits of the crop in a few seconds through improper harvesting and postharvest handling</a:t>
            </a:r>
          </a:p>
          <a:p>
            <a:pPr algn="just" fontAlgn="base"/>
            <a:r>
              <a:rPr lang="en-US" sz="2400" dirty="0">
                <a:effectLst/>
                <a:latin typeface="Times New Roman" panose="02020603050405020304" pitchFamily="18" charset="0"/>
                <a:ea typeface="Times New Roman" panose="02020603050405020304" pitchFamily="18" charset="0"/>
              </a:rPr>
              <a:t>Harvesting by dropping fruits like mangoes and oranges to the ground can result into serious damages of fruits leading to significant postharvest losses. Transportation mishandling for produce like bananas in trucks without packaging accounts for serious losses. </a:t>
            </a:r>
          </a:p>
          <a:p>
            <a:pPr algn="just" fontAlgn="base"/>
            <a:r>
              <a:rPr lang="en-US" sz="2400" dirty="0">
                <a:effectLst/>
                <a:latin typeface="Times New Roman" panose="02020603050405020304" pitchFamily="18" charset="0"/>
                <a:ea typeface="Times New Roman" panose="02020603050405020304" pitchFamily="18" charset="0"/>
              </a:rPr>
              <a:t>It is estimated that in many cases post-harvest loss contribute to over 60% of horticultural produces. This is through improper harvesting time i.e. immature or over mature harvesting, lack of use of packing and packaging materials, improper transport means, poor storage at the farm and beyond i.e. no shelter and cold storage facilities etc.</a:t>
            </a:r>
          </a:p>
        </p:txBody>
      </p:sp>
    </p:spTree>
    <p:extLst>
      <p:ext uri="{BB962C8B-B14F-4D97-AF65-F5344CB8AC3E}">
        <p14:creationId xmlns:p14="http://schemas.microsoft.com/office/powerpoint/2010/main" val="714925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79D8-51D3-4D64-B876-A169A83D2884}"/>
              </a:ext>
            </a:extLst>
          </p:cNvPr>
          <p:cNvSpPr>
            <a:spLocks noGrp="1"/>
          </p:cNvSpPr>
          <p:nvPr>
            <p:ph type="ctrTitle"/>
          </p:nvPr>
        </p:nvSpPr>
        <p:spPr>
          <a:xfrm>
            <a:off x="1524000" y="254524"/>
            <a:ext cx="9144000" cy="3874415"/>
          </a:xfrm>
        </p:spPr>
        <p:txBody>
          <a:bodyPr/>
          <a:lstStyle/>
          <a:p>
            <a:endParaRPr lang="en-US" dirty="0"/>
          </a:p>
        </p:txBody>
      </p:sp>
      <p:sp>
        <p:nvSpPr>
          <p:cNvPr id="3" name="Subtitle 2">
            <a:extLst>
              <a:ext uri="{FF2B5EF4-FFF2-40B4-BE49-F238E27FC236}">
                <a16:creationId xmlns:a16="http://schemas.microsoft.com/office/drawing/2014/main" id="{211D24A9-CC52-427C-AD77-EE476C2BD005}"/>
              </a:ext>
            </a:extLst>
          </p:cNvPr>
          <p:cNvSpPr>
            <a:spLocks noGrp="1"/>
          </p:cNvSpPr>
          <p:nvPr>
            <p:ph type="subTitle" idx="1"/>
          </p:nvPr>
        </p:nvSpPr>
        <p:spPr>
          <a:xfrm>
            <a:off x="1524000" y="4234514"/>
            <a:ext cx="9144000" cy="2623486"/>
          </a:xfrm>
        </p:spPr>
        <p:txBody>
          <a:bodyPr/>
          <a:lstStyle/>
          <a:p>
            <a:endParaRPr lang="en-US" dirty="0"/>
          </a:p>
        </p:txBody>
      </p:sp>
      <p:grpSp>
        <p:nvGrpSpPr>
          <p:cNvPr id="4" name="Group 3">
            <a:extLst>
              <a:ext uri="{FF2B5EF4-FFF2-40B4-BE49-F238E27FC236}">
                <a16:creationId xmlns:a16="http://schemas.microsoft.com/office/drawing/2014/main" id="{9A77AFDC-713B-4B43-BE0C-98C0AFEF776B}"/>
              </a:ext>
            </a:extLst>
          </p:cNvPr>
          <p:cNvGrpSpPr/>
          <p:nvPr/>
        </p:nvGrpSpPr>
        <p:grpSpPr>
          <a:xfrm>
            <a:off x="2102177" y="448035"/>
            <a:ext cx="7371761" cy="3435808"/>
            <a:chOff x="0" y="0"/>
            <a:chExt cx="5121275" cy="3454400"/>
          </a:xfrm>
        </p:grpSpPr>
        <p:pic>
          <p:nvPicPr>
            <p:cNvPr id="5" name="Picture 4">
              <a:extLst>
                <a:ext uri="{FF2B5EF4-FFF2-40B4-BE49-F238E27FC236}">
                  <a16:creationId xmlns:a16="http://schemas.microsoft.com/office/drawing/2014/main" id="{CCC93E44-0F1C-463C-B446-8CF9510FF177}"/>
                </a:ext>
              </a:extLst>
            </p:cNvPr>
            <p:cNvPicPr/>
            <p:nvPr/>
          </p:nvPicPr>
          <p:blipFill>
            <a:blip r:embed="rId2"/>
            <a:stretch>
              <a:fillRect/>
            </a:stretch>
          </p:blipFill>
          <p:spPr>
            <a:xfrm>
              <a:off x="0" y="7620"/>
              <a:ext cx="2496820" cy="1615440"/>
            </a:xfrm>
            <a:prstGeom prst="rect">
              <a:avLst/>
            </a:prstGeom>
          </p:spPr>
        </p:pic>
        <p:pic>
          <p:nvPicPr>
            <p:cNvPr id="6" name="Picture 5">
              <a:extLst>
                <a:ext uri="{FF2B5EF4-FFF2-40B4-BE49-F238E27FC236}">
                  <a16:creationId xmlns:a16="http://schemas.microsoft.com/office/drawing/2014/main" id="{90127153-42FB-425B-8AE5-3D86572A151A}"/>
                </a:ext>
              </a:extLst>
            </p:cNvPr>
            <p:cNvPicPr/>
            <p:nvPr/>
          </p:nvPicPr>
          <p:blipFill>
            <a:blip r:embed="rId3"/>
            <a:stretch>
              <a:fillRect/>
            </a:stretch>
          </p:blipFill>
          <p:spPr>
            <a:xfrm>
              <a:off x="2918460" y="0"/>
              <a:ext cx="2202815" cy="1645920"/>
            </a:xfrm>
            <a:prstGeom prst="rect">
              <a:avLst/>
            </a:prstGeom>
          </p:spPr>
        </p:pic>
        <p:pic>
          <p:nvPicPr>
            <p:cNvPr id="7" name="Picture 6">
              <a:extLst>
                <a:ext uri="{FF2B5EF4-FFF2-40B4-BE49-F238E27FC236}">
                  <a16:creationId xmlns:a16="http://schemas.microsoft.com/office/drawing/2014/main" id="{4DB014FF-2667-4372-9B24-47DF3EDEE425}"/>
                </a:ext>
              </a:extLst>
            </p:cNvPr>
            <p:cNvPicPr/>
            <p:nvPr/>
          </p:nvPicPr>
          <p:blipFill>
            <a:blip r:embed="rId4"/>
            <a:stretch>
              <a:fillRect/>
            </a:stretch>
          </p:blipFill>
          <p:spPr>
            <a:xfrm>
              <a:off x="2918460" y="1744980"/>
              <a:ext cx="2172970" cy="1684020"/>
            </a:xfrm>
            <a:prstGeom prst="rect">
              <a:avLst/>
            </a:prstGeom>
          </p:spPr>
        </p:pic>
        <p:pic>
          <p:nvPicPr>
            <p:cNvPr id="8" name="Picture 7">
              <a:extLst>
                <a:ext uri="{FF2B5EF4-FFF2-40B4-BE49-F238E27FC236}">
                  <a16:creationId xmlns:a16="http://schemas.microsoft.com/office/drawing/2014/main" id="{D5D5536C-298D-4FFD-A9BE-0079305527CF}"/>
                </a:ext>
              </a:extLst>
            </p:cNvPr>
            <p:cNvPicPr/>
            <p:nvPr/>
          </p:nvPicPr>
          <p:blipFill>
            <a:blip r:embed="rId5"/>
            <a:stretch>
              <a:fillRect/>
            </a:stretch>
          </p:blipFill>
          <p:spPr>
            <a:xfrm>
              <a:off x="22860" y="1737360"/>
              <a:ext cx="2477135" cy="1717040"/>
            </a:xfrm>
            <a:prstGeom prst="rect">
              <a:avLst/>
            </a:prstGeom>
          </p:spPr>
        </p:pic>
      </p:grpSp>
      <p:grpSp>
        <p:nvGrpSpPr>
          <p:cNvPr id="9" name="Group 8">
            <a:extLst>
              <a:ext uri="{FF2B5EF4-FFF2-40B4-BE49-F238E27FC236}">
                <a16:creationId xmlns:a16="http://schemas.microsoft.com/office/drawing/2014/main" id="{9AAF58F4-671D-4FEC-BAA9-FF4701261FA3}"/>
              </a:ext>
            </a:extLst>
          </p:cNvPr>
          <p:cNvGrpSpPr/>
          <p:nvPr/>
        </p:nvGrpSpPr>
        <p:grpSpPr>
          <a:xfrm>
            <a:off x="2135083" y="4442609"/>
            <a:ext cx="7404843" cy="2306981"/>
            <a:chOff x="0" y="0"/>
            <a:chExt cx="5104765" cy="1516380"/>
          </a:xfrm>
        </p:grpSpPr>
        <p:pic>
          <p:nvPicPr>
            <p:cNvPr id="10" name="Picture 9">
              <a:extLst>
                <a:ext uri="{FF2B5EF4-FFF2-40B4-BE49-F238E27FC236}">
                  <a16:creationId xmlns:a16="http://schemas.microsoft.com/office/drawing/2014/main" id="{02DDDBD9-B3E5-4D41-8611-1739D7A2592D}"/>
                </a:ext>
              </a:extLst>
            </p:cNvPr>
            <p:cNvPicPr/>
            <p:nvPr/>
          </p:nvPicPr>
          <p:blipFill>
            <a:blip r:embed="rId6"/>
            <a:stretch>
              <a:fillRect/>
            </a:stretch>
          </p:blipFill>
          <p:spPr>
            <a:xfrm>
              <a:off x="0" y="7620"/>
              <a:ext cx="2492375" cy="1493520"/>
            </a:xfrm>
            <a:prstGeom prst="rect">
              <a:avLst/>
            </a:prstGeom>
          </p:spPr>
        </p:pic>
        <p:pic>
          <p:nvPicPr>
            <p:cNvPr id="11" name="Picture 10">
              <a:extLst>
                <a:ext uri="{FF2B5EF4-FFF2-40B4-BE49-F238E27FC236}">
                  <a16:creationId xmlns:a16="http://schemas.microsoft.com/office/drawing/2014/main" id="{32C03F52-66BE-4D96-895B-6F839A7BC610}"/>
                </a:ext>
              </a:extLst>
            </p:cNvPr>
            <p:cNvPicPr/>
            <p:nvPr/>
          </p:nvPicPr>
          <p:blipFill>
            <a:blip r:embed="rId7"/>
            <a:stretch>
              <a:fillRect/>
            </a:stretch>
          </p:blipFill>
          <p:spPr>
            <a:xfrm>
              <a:off x="2912110" y="0"/>
              <a:ext cx="2192655" cy="1516380"/>
            </a:xfrm>
            <a:prstGeom prst="rect">
              <a:avLst/>
            </a:prstGeom>
          </p:spPr>
        </p:pic>
      </p:grpSp>
    </p:spTree>
    <p:extLst>
      <p:ext uri="{BB962C8B-B14F-4D97-AF65-F5344CB8AC3E}">
        <p14:creationId xmlns:p14="http://schemas.microsoft.com/office/powerpoint/2010/main" val="762696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7173-AB58-409A-8AF7-0626A5D936BE}"/>
              </a:ext>
            </a:extLst>
          </p:cNvPr>
          <p:cNvSpPr>
            <a:spLocks noGrp="1"/>
          </p:cNvSpPr>
          <p:nvPr>
            <p:ph type="ctrTitle"/>
          </p:nvPr>
        </p:nvSpPr>
        <p:spPr>
          <a:xfrm>
            <a:off x="1524000" y="179109"/>
            <a:ext cx="9144000" cy="1655761"/>
          </a:xfrm>
        </p:spPr>
        <p:txBody>
          <a:bodyPr>
            <a:normAutofit fontScale="90000"/>
          </a:bodyPr>
          <a:lstStyle/>
          <a:p>
            <a:r>
              <a:rPr lang="en-US" sz="2000" b="1" dirty="0"/>
              <a:t>Transportation</a:t>
            </a:r>
            <a:br>
              <a:rPr lang="en-US" sz="2000" dirty="0"/>
            </a:br>
            <a:r>
              <a:rPr lang="en-US" sz="2200" dirty="0"/>
              <a:t>use of special trucks is essential when transporting horticultural produce. The trucks need to be covered and only loaded with produce and not anything else[not even passengers are allowed to sit on top!]since most horticultural crops are fresh and highly perishable, use of refrigerated trucks is highly recommended especially when the travel distances are far. </a:t>
            </a:r>
          </a:p>
        </p:txBody>
      </p:sp>
      <p:sp>
        <p:nvSpPr>
          <p:cNvPr id="3" name="Subtitle 2">
            <a:extLst>
              <a:ext uri="{FF2B5EF4-FFF2-40B4-BE49-F238E27FC236}">
                <a16:creationId xmlns:a16="http://schemas.microsoft.com/office/drawing/2014/main" id="{768A2EBE-CA8B-47AE-BD08-EC84C0AB138C}"/>
              </a:ext>
            </a:extLst>
          </p:cNvPr>
          <p:cNvSpPr>
            <a:spLocks noGrp="1"/>
          </p:cNvSpPr>
          <p:nvPr>
            <p:ph type="subTitle" idx="1"/>
          </p:nvPr>
        </p:nvSpPr>
        <p:spPr>
          <a:xfrm>
            <a:off x="1524000" y="2092751"/>
            <a:ext cx="9144000" cy="4270342"/>
          </a:xfrm>
        </p:spPr>
        <p:txBody>
          <a:bodyPr>
            <a:normAutofit/>
          </a:bodyPr>
          <a:lstStyle/>
          <a:p>
            <a:r>
              <a:rPr lang="en-US" sz="2000" dirty="0"/>
              <a:t>Top, left is a proper truck for horticultural produce transportation while the photo on the right shows an improper way of transporting horticultural crops to the market</a:t>
            </a:r>
          </a:p>
        </p:txBody>
      </p:sp>
      <p:grpSp>
        <p:nvGrpSpPr>
          <p:cNvPr id="4" name="Group 3">
            <a:extLst>
              <a:ext uri="{FF2B5EF4-FFF2-40B4-BE49-F238E27FC236}">
                <a16:creationId xmlns:a16="http://schemas.microsoft.com/office/drawing/2014/main" id="{DDD5ED6F-2221-4329-90D2-91B9214919EF}"/>
              </a:ext>
            </a:extLst>
          </p:cNvPr>
          <p:cNvGrpSpPr/>
          <p:nvPr/>
        </p:nvGrpSpPr>
        <p:grpSpPr>
          <a:xfrm>
            <a:off x="1640264" y="2724346"/>
            <a:ext cx="8550111" cy="3817856"/>
            <a:chOff x="0" y="0"/>
            <a:chExt cx="6028690" cy="2950308"/>
          </a:xfrm>
        </p:grpSpPr>
        <p:sp>
          <p:nvSpPr>
            <p:cNvPr id="5" name="Rectangle 4">
              <a:extLst>
                <a:ext uri="{FF2B5EF4-FFF2-40B4-BE49-F238E27FC236}">
                  <a16:creationId xmlns:a16="http://schemas.microsoft.com/office/drawing/2014/main" id="{ABBC8DA7-3434-4D0D-916F-3CC2F14FB473}"/>
                </a:ext>
              </a:extLst>
            </p:cNvPr>
            <p:cNvSpPr/>
            <p:nvPr/>
          </p:nvSpPr>
          <p:spPr>
            <a:xfrm>
              <a:off x="7925" y="2743878"/>
              <a:ext cx="46619" cy="20643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BB1482FA-C333-4139-94AE-8704C377DA02}"/>
                </a:ext>
              </a:extLst>
            </p:cNvPr>
            <p:cNvPicPr/>
            <p:nvPr/>
          </p:nvPicPr>
          <p:blipFill>
            <a:blip r:embed="rId2"/>
            <a:stretch>
              <a:fillRect/>
            </a:stretch>
          </p:blipFill>
          <p:spPr>
            <a:xfrm>
              <a:off x="0" y="635"/>
              <a:ext cx="3188970" cy="2749550"/>
            </a:xfrm>
            <a:prstGeom prst="rect">
              <a:avLst/>
            </a:prstGeom>
          </p:spPr>
        </p:pic>
        <p:pic>
          <p:nvPicPr>
            <p:cNvPr id="7" name="Picture 6">
              <a:extLst>
                <a:ext uri="{FF2B5EF4-FFF2-40B4-BE49-F238E27FC236}">
                  <a16:creationId xmlns:a16="http://schemas.microsoft.com/office/drawing/2014/main" id="{112350A1-7334-4BE7-A3B4-2C9E82DA5887}"/>
                </a:ext>
              </a:extLst>
            </p:cNvPr>
            <p:cNvPicPr/>
            <p:nvPr/>
          </p:nvPicPr>
          <p:blipFill>
            <a:blip r:embed="rId3"/>
            <a:stretch>
              <a:fillRect/>
            </a:stretch>
          </p:blipFill>
          <p:spPr>
            <a:xfrm>
              <a:off x="3285490" y="0"/>
              <a:ext cx="2743200" cy="2733675"/>
            </a:xfrm>
            <a:prstGeom prst="rect">
              <a:avLst/>
            </a:prstGeom>
          </p:spPr>
        </p:pic>
        <p:sp>
          <p:nvSpPr>
            <p:cNvPr id="8" name="Shape 1706">
              <a:extLst>
                <a:ext uri="{FF2B5EF4-FFF2-40B4-BE49-F238E27FC236}">
                  <a16:creationId xmlns:a16="http://schemas.microsoft.com/office/drawing/2014/main" id="{B519E044-7646-4660-AAF1-28864EC77E0A}"/>
                </a:ext>
              </a:extLst>
            </p:cNvPr>
            <p:cNvSpPr/>
            <p:nvPr/>
          </p:nvSpPr>
          <p:spPr>
            <a:xfrm>
              <a:off x="4044950" y="1096010"/>
              <a:ext cx="525936" cy="962660"/>
            </a:xfrm>
            <a:custGeom>
              <a:avLst/>
              <a:gdLst/>
              <a:ahLst/>
              <a:cxnLst/>
              <a:rect l="0" t="0" r="0" b="0"/>
              <a:pathLst>
                <a:path w="525936" h="962660">
                  <a:moveTo>
                    <a:pt x="525936" y="0"/>
                  </a:moveTo>
                  <a:lnTo>
                    <a:pt x="525936" y="43862"/>
                  </a:lnTo>
                  <a:lnTo>
                    <a:pt x="522503" y="44085"/>
                  </a:lnTo>
                  <a:cubicBezTo>
                    <a:pt x="422406" y="57936"/>
                    <a:pt x="326073" y="93631"/>
                    <a:pt x="245491" y="151257"/>
                  </a:cubicBezTo>
                  <a:lnTo>
                    <a:pt x="525936" y="378284"/>
                  </a:lnTo>
                  <a:lnTo>
                    <a:pt x="525936" y="434527"/>
                  </a:lnTo>
                  <a:lnTo>
                    <a:pt x="210058" y="178816"/>
                  </a:lnTo>
                  <a:cubicBezTo>
                    <a:pt x="0" y="358267"/>
                    <a:pt x="12573" y="639064"/>
                    <a:pt x="238125" y="806197"/>
                  </a:cubicBezTo>
                  <a:cubicBezTo>
                    <a:pt x="317468" y="864918"/>
                    <a:pt x="413028" y="901940"/>
                    <a:pt x="512816" y="917177"/>
                  </a:cubicBezTo>
                  <a:lnTo>
                    <a:pt x="525936" y="918215"/>
                  </a:lnTo>
                  <a:lnTo>
                    <a:pt x="525936" y="962660"/>
                  </a:lnTo>
                  <a:lnTo>
                    <a:pt x="497164" y="959103"/>
                  </a:lnTo>
                  <a:cubicBezTo>
                    <a:pt x="222841" y="913634"/>
                    <a:pt x="16510" y="717026"/>
                    <a:pt x="16510" y="481330"/>
                  </a:cubicBezTo>
                  <a:cubicBezTo>
                    <a:pt x="16510" y="245634"/>
                    <a:pt x="222841" y="49026"/>
                    <a:pt x="497164" y="3557"/>
                  </a:cubicBezTo>
                  <a:lnTo>
                    <a:pt x="525936" y="0"/>
                  </a:lnTo>
                  <a:close/>
                </a:path>
              </a:pathLst>
            </a:custGeom>
            <a:solidFill>
              <a:srgbClr val="FF0000"/>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Shape 1707">
              <a:extLst>
                <a:ext uri="{FF2B5EF4-FFF2-40B4-BE49-F238E27FC236}">
                  <a16:creationId xmlns:a16="http://schemas.microsoft.com/office/drawing/2014/main" id="{3116493A-6E0B-494C-9111-3881C297EC0A}"/>
                </a:ext>
              </a:extLst>
            </p:cNvPr>
            <p:cNvSpPr/>
            <p:nvPr/>
          </p:nvSpPr>
          <p:spPr>
            <a:xfrm>
              <a:off x="4570886" y="1089660"/>
              <a:ext cx="711044" cy="975360"/>
            </a:xfrm>
            <a:custGeom>
              <a:avLst/>
              <a:gdLst/>
              <a:ahLst/>
              <a:cxnLst/>
              <a:rect l="0" t="0" r="0" b="0"/>
              <a:pathLst>
                <a:path w="711044" h="975360">
                  <a:moveTo>
                    <a:pt x="92554" y="0"/>
                  </a:moveTo>
                  <a:cubicBezTo>
                    <a:pt x="425040" y="0"/>
                    <a:pt x="694534" y="218313"/>
                    <a:pt x="694534" y="487680"/>
                  </a:cubicBezTo>
                  <a:cubicBezTo>
                    <a:pt x="694534" y="757047"/>
                    <a:pt x="425040" y="975360"/>
                    <a:pt x="92554" y="975360"/>
                  </a:cubicBezTo>
                  <a:cubicBezTo>
                    <a:pt x="71774" y="975360"/>
                    <a:pt x="51240" y="974507"/>
                    <a:pt x="31002" y="972842"/>
                  </a:cubicBezTo>
                  <a:lnTo>
                    <a:pt x="0" y="969010"/>
                  </a:lnTo>
                  <a:lnTo>
                    <a:pt x="0" y="924565"/>
                  </a:lnTo>
                  <a:lnTo>
                    <a:pt x="87633" y="931497"/>
                  </a:lnTo>
                  <a:cubicBezTo>
                    <a:pt x="222666" y="932434"/>
                    <a:pt x="358111" y="894588"/>
                    <a:pt x="465553" y="817753"/>
                  </a:cubicBezTo>
                  <a:lnTo>
                    <a:pt x="0" y="440877"/>
                  </a:lnTo>
                  <a:lnTo>
                    <a:pt x="0" y="384634"/>
                  </a:lnTo>
                  <a:lnTo>
                    <a:pt x="500986" y="790194"/>
                  </a:lnTo>
                  <a:cubicBezTo>
                    <a:pt x="711044" y="610743"/>
                    <a:pt x="698471" y="329947"/>
                    <a:pt x="472919" y="162814"/>
                  </a:cubicBezTo>
                  <a:cubicBezTo>
                    <a:pt x="367128" y="84518"/>
                    <a:pt x="232508" y="44799"/>
                    <a:pt x="97475" y="43863"/>
                  </a:cubicBezTo>
                  <a:lnTo>
                    <a:pt x="0" y="50212"/>
                  </a:lnTo>
                  <a:lnTo>
                    <a:pt x="0" y="6350"/>
                  </a:lnTo>
                  <a:lnTo>
                    <a:pt x="31002" y="2517"/>
                  </a:lnTo>
                  <a:cubicBezTo>
                    <a:pt x="51240" y="853"/>
                    <a:pt x="71774" y="0"/>
                    <a:pt x="92554" y="0"/>
                  </a:cubicBezTo>
                  <a:close/>
                </a:path>
              </a:pathLst>
            </a:custGeom>
            <a:solidFill>
              <a:srgbClr val="FF0000"/>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036168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BEA7-EDA5-48EE-A564-3165CAE088DA}"/>
              </a:ext>
            </a:extLst>
          </p:cNvPr>
          <p:cNvSpPr>
            <a:spLocks noGrp="1"/>
          </p:cNvSpPr>
          <p:nvPr>
            <p:ph type="ctrTitle"/>
          </p:nvPr>
        </p:nvSpPr>
        <p:spPr>
          <a:xfrm>
            <a:off x="1524000" y="499621"/>
            <a:ext cx="9144000" cy="2026763"/>
          </a:xfrm>
        </p:spPr>
        <p:txBody>
          <a:bodyPr>
            <a:normAutofit fontScale="90000"/>
          </a:bodyPr>
          <a:lstStyle/>
          <a:p>
            <a:pPr marL="0" marR="0">
              <a:lnSpc>
                <a:spcPct val="107000"/>
              </a:lnSpc>
              <a:spcBef>
                <a:spcPts val="0"/>
              </a:spcBef>
              <a:spcAft>
                <a:spcPts val="0"/>
              </a:spcAft>
            </a:pPr>
            <a:r>
              <a:rPr lang="en-US" sz="3100" b="1" dirty="0">
                <a:solidFill>
                  <a:srgbClr val="000000"/>
                </a:solidFill>
                <a:latin typeface="Arial" panose="020B0604020202020204" pitchFamily="34" charset="0"/>
                <a:ea typeface="Arial" panose="020B0604020202020204" pitchFamily="34" charset="0"/>
              </a:rPr>
              <a:t>Factors affecting quality of horticultural produces </a:t>
            </a:r>
            <a:br>
              <a:rPr lang="en-US" dirty="0">
                <a:solidFill>
                  <a:srgbClr val="000000"/>
                </a:solidFill>
                <a:latin typeface="Calibri" panose="020F0502020204030204" pitchFamily="34" charset="0"/>
                <a:ea typeface="Calibri" panose="020F0502020204030204" pitchFamily="34" charset="0"/>
              </a:rPr>
            </a:br>
            <a:endParaRPr lang="en-US" dirty="0"/>
          </a:p>
        </p:txBody>
      </p:sp>
      <p:sp>
        <p:nvSpPr>
          <p:cNvPr id="3" name="Subtitle 2">
            <a:extLst>
              <a:ext uri="{FF2B5EF4-FFF2-40B4-BE49-F238E27FC236}">
                <a16:creationId xmlns:a16="http://schemas.microsoft.com/office/drawing/2014/main" id="{CCCAA2B0-4D87-484D-93BE-2F5FCB63D83E}"/>
              </a:ext>
            </a:extLst>
          </p:cNvPr>
          <p:cNvSpPr>
            <a:spLocks noGrp="1"/>
          </p:cNvSpPr>
          <p:nvPr>
            <p:ph type="subTitle" idx="1"/>
          </p:nvPr>
        </p:nvSpPr>
        <p:spPr>
          <a:xfrm>
            <a:off x="1524000" y="2234153"/>
            <a:ext cx="9144000" cy="4279769"/>
          </a:xfrm>
        </p:spPr>
        <p:txBody>
          <a:bodyPr/>
          <a:lstStyle/>
          <a:p>
            <a:endParaRPr lang="en-US" dirty="0"/>
          </a:p>
        </p:txBody>
      </p:sp>
      <p:graphicFrame>
        <p:nvGraphicFramePr>
          <p:cNvPr id="4" name="Table 3">
            <a:extLst>
              <a:ext uri="{FF2B5EF4-FFF2-40B4-BE49-F238E27FC236}">
                <a16:creationId xmlns:a16="http://schemas.microsoft.com/office/drawing/2014/main" id="{88EEE485-1344-48FB-92F8-76098E4783F2}"/>
              </a:ext>
            </a:extLst>
          </p:cNvPr>
          <p:cNvGraphicFramePr>
            <a:graphicFrameLocks noGrp="1"/>
          </p:cNvGraphicFramePr>
          <p:nvPr>
            <p:extLst>
              <p:ext uri="{D42A27DB-BD31-4B8C-83A1-F6EECF244321}">
                <p14:modId xmlns:p14="http://schemas.microsoft.com/office/powerpoint/2010/main" val="2941482571"/>
              </p:ext>
            </p:extLst>
          </p:nvPr>
        </p:nvGraphicFramePr>
        <p:xfrm>
          <a:off x="1809945" y="2422690"/>
          <a:ext cx="8512406" cy="3855562"/>
        </p:xfrm>
        <a:graphic>
          <a:graphicData uri="http://schemas.openxmlformats.org/drawingml/2006/table">
            <a:tbl>
              <a:tblPr firstRow="1" firstCol="1" bandRow="1"/>
              <a:tblGrid>
                <a:gridCol w="2837165">
                  <a:extLst>
                    <a:ext uri="{9D8B030D-6E8A-4147-A177-3AD203B41FA5}">
                      <a16:colId xmlns:a16="http://schemas.microsoft.com/office/drawing/2014/main" val="4183778819"/>
                    </a:ext>
                  </a:extLst>
                </a:gridCol>
                <a:gridCol w="2835344">
                  <a:extLst>
                    <a:ext uri="{9D8B030D-6E8A-4147-A177-3AD203B41FA5}">
                      <a16:colId xmlns:a16="http://schemas.microsoft.com/office/drawing/2014/main" val="2817354527"/>
                    </a:ext>
                  </a:extLst>
                </a:gridCol>
                <a:gridCol w="2839897">
                  <a:extLst>
                    <a:ext uri="{9D8B030D-6E8A-4147-A177-3AD203B41FA5}">
                      <a16:colId xmlns:a16="http://schemas.microsoft.com/office/drawing/2014/main" val="2132942818"/>
                    </a:ext>
                  </a:extLst>
                </a:gridCol>
              </a:tblGrid>
              <a:tr h="504761">
                <a:tc>
                  <a:txBody>
                    <a:bodyPr/>
                    <a:lstStyle/>
                    <a:p>
                      <a:pPr marL="0" marR="24765" algn="ctr">
                        <a:lnSpc>
                          <a:spcPct val="107000"/>
                        </a:lnSpc>
                        <a:spcBef>
                          <a:spcPts val="0"/>
                        </a:spcBef>
                        <a:spcAft>
                          <a:spcPts val="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Challenge</a:t>
                      </a:r>
                      <a:r>
                        <a:rPr lang="en-US"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45085"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marL="0" marR="23495" algn="ctr">
                        <a:lnSpc>
                          <a:spcPct val="107000"/>
                        </a:lnSpc>
                        <a:spcBef>
                          <a:spcPts val="0"/>
                        </a:spcBef>
                        <a:spcAft>
                          <a:spcPts val="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Mitigation</a:t>
                      </a:r>
                      <a:r>
                        <a:rPr lang="en-US"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45085"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marL="0" marR="22225" algn="ctr">
                        <a:lnSpc>
                          <a:spcPct val="107000"/>
                        </a:lnSpc>
                        <a:spcBef>
                          <a:spcPts val="0"/>
                        </a:spcBef>
                        <a:spcAft>
                          <a:spcPts val="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Example</a:t>
                      </a:r>
                      <a:r>
                        <a:rPr lang="en-US"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45085"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extLst>
                  <a:ext uri="{0D108BD9-81ED-4DB2-BD59-A6C34878D82A}">
                    <a16:rowId xmlns:a16="http://schemas.microsoft.com/office/drawing/2014/main" val="2323557167"/>
                  </a:ext>
                </a:extLst>
              </a:tr>
              <a:tr h="923296">
                <a:tc>
                  <a:txBody>
                    <a:bodyPr/>
                    <a:lstStyle/>
                    <a:p>
                      <a:pPr marL="0" marR="0">
                        <a:lnSpc>
                          <a:spcPct val="107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Wilting due to hot temperature and solar radiation</a:t>
                      </a: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45085"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Keep under shade and cool condition all the time after harvest</a:t>
                      </a: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45085"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nSpc>
                          <a:spcPct val="107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Build shelters and charcoal coolers</a:t>
                      </a: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45085" marT="304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0109817"/>
                  </a:ext>
                </a:extLst>
              </a:tr>
              <a:tr h="961372">
                <a:tc>
                  <a:txBody>
                    <a:bodyPr/>
                    <a:lstStyle/>
                    <a:p>
                      <a:pPr marL="0" marR="0">
                        <a:lnSpc>
                          <a:spcPct val="107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Damage from injuries</a:t>
                      </a: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45085" marT="304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good packaging materials and proper transport</a:t>
                      </a: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45085"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nSpc>
                          <a:spcPct val="107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of plastic crates</a:t>
                      </a: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35" marR="0">
                        <a:lnSpc>
                          <a:spcPct val="107000"/>
                        </a:lnSpc>
                        <a:spcBef>
                          <a:spcPts val="0"/>
                        </a:spcBef>
                        <a:spcAft>
                          <a:spcPts val="0"/>
                        </a:spcAft>
                      </a:pP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45085"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839294"/>
                  </a:ext>
                </a:extLst>
              </a:tr>
              <a:tr h="961372">
                <a:tc>
                  <a:txBody>
                    <a:bodyPr/>
                    <a:lstStyle/>
                    <a:p>
                      <a:pPr marL="0" marR="0">
                        <a:lnSpc>
                          <a:spcPct val="107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Price fluctuation</a:t>
                      </a: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45085"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Proper storage for sale during fair prices</a:t>
                      </a: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45085"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nSpc>
                          <a:spcPct val="107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of refregerators or underground storage</a:t>
                      </a: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45085"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921132"/>
                  </a:ext>
                </a:extLst>
              </a:tr>
              <a:tr h="504761">
                <a:tc>
                  <a:txBody>
                    <a:bodyPr/>
                    <a:lstStyle/>
                    <a:p>
                      <a:pPr marL="0" marR="0">
                        <a:lnSpc>
                          <a:spcPct val="107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Supply higher than demand</a:t>
                      </a: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45085"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Processing, off season production</a:t>
                      </a: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45085"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nSpc>
                          <a:spcPct val="107000"/>
                        </a:lnSpc>
                        <a:spcBef>
                          <a:spcPts val="0"/>
                        </a:spcBef>
                        <a:spcAft>
                          <a:spcPts val="0"/>
                        </a:spcAft>
                      </a:pP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Drying, canning</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45085"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776456"/>
                  </a:ext>
                </a:extLst>
              </a:tr>
            </a:tbl>
          </a:graphicData>
        </a:graphic>
      </p:graphicFrame>
    </p:spTree>
    <p:extLst>
      <p:ext uri="{BB962C8B-B14F-4D97-AF65-F5344CB8AC3E}">
        <p14:creationId xmlns:p14="http://schemas.microsoft.com/office/powerpoint/2010/main" val="2496206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3000-8ABC-4E35-B966-ADBE0511DC3A}"/>
              </a:ext>
            </a:extLst>
          </p:cNvPr>
          <p:cNvSpPr>
            <a:spLocks noGrp="1"/>
          </p:cNvSpPr>
          <p:nvPr>
            <p:ph type="ctrTitle"/>
          </p:nvPr>
        </p:nvSpPr>
        <p:spPr/>
        <p:txBody>
          <a:bodyPr/>
          <a:lstStyle/>
          <a:p>
            <a:r>
              <a:rPr lang="en-US" dirty="0">
                <a:solidFill>
                  <a:schemeClr val="accent6"/>
                </a:solidFill>
              </a:rPr>
              <a:t>Thanks</a:t>
            </a:r>
            <a:r>
              <a:rPr lang="en-US" dirty="0"/>
              <a:t> </a:t>
            </a:r>
          </a:p>
        </p:txBody>
      </p:sp>
      <p:sp>
        <p:nvSpPr>
          <p:cNvPr id="3" name="Subtitle 2">
            <a:extLst>
              <a:ext uri="{FF2B5EF4-FFF2-40B4-BE49-F238E27FC236}">
                <a16:creationId xmlns:a16="http://schemas.microsoft.com/office/drawing/2014/main" id="{C8B64CF1-1831-4049-A060-AEBD7172E2FA}"/>
              </a:ext>
            </a:extLst>
          </p:cNvPr>
          <p:cNvSpPr>
            <a:spLocks noGrp="1"/>
          </p:cNvSpPr>
          <p:nvPr>
            <p:ph type="subTitle" idx="1"/>
          </p:nvPr>
        </p:nvSpPr>
        <p:spPr/>
        <p:txBody>
          <a:bodyPr>
            <a:normAutofit/>
          </a:bodyPr>
          <a:lstStyle/>
          <a:p>
            <a:r>
              <a:rPr lang="en-US" sz="6000" dirty="0">
                <a:solidFill>
                  <a:srgbClr val="00B0F0"/>
                </a:solidFill>
              </a:rPr>
              <a:t>majora</a:t>
            </a:r>
          </a:p>
        </p:txBody>
      </p:sp>
    </p:spTree>
    <p:extLst>
      <p:ext uri="{BB962C8B-B14F-4D97-AF65-F5344CB8AC3E}">
        <p14:creationId xmlns:p14="http://schemas.microsoft.com/office/powerpoint/2010/main" val="2278318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6244" y="436152"/>
            <a:ext cx="10831773" cy="6063198"/>
          </a:xfrm>
          <a:prstGeom prst="rect">
            <a:avLst/>
          </a:prstGeom>
        </p:spPr>
        <p:txBody>
          <a:bodyPr wrap="square">
            <a:spAutoFit/>
          </a:bodyPr>
          <a:lstStyle/>
          <a:p>
            <a:pPr algn="just" fontAlgn="base"/>
            <a:r>
              <a:rPr lang="en-US" sz="2800" b="1" dirty="0">
                <a:effectLst/>
                <a:latin typeface="Times New Roman" panose="02020603050405020304" pitchFamily="18" charset="0"/>
                <a:ea typeface="Times New Roman" panose="02020603050405020304" pitchFamily="18" charset="0"/>
              </a:rPr>
              <a:t>Specific Objective</a:t>
            </a:r>
            <a:endParaRPr lang="en-US" sz="2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Apply postharvest physiology principles to control postharvest losses of perishable plant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Properly harvest fresh vegetables enhanced postharvest quality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Explain the importance of packaging and the requirements for packaging of perishable vegetables</a:t>
            </a:r>
          </a:p>
          <a:p>
            <a:pPr fontAlgn="base"/>
            <a:r>
              <a:rPr lang="en-US" sz="2800" b="1" dirty="0"/>
              <a:t>Definition</a:t>
            </a:r>
            <a:endParaRPr lang="en-US" sz="2800" dirty="0"/>
          </a:p>
          <a:p>
            <a:pPr lvl="0" fontAlgn="base"/>
            <a:r>
              <a:rPr lang="en-US" sz="2800" b="1" dirty="0"/>
              <a:t> Harvesting: </a:t>
            </a:r>
            <a:r>
              <a:rPr lang="en-US" sz="2800" dirty="0"/>
              <a:t>Is a deliberate action of separating a product or plant part from its mother plant or origin</a:t>
            </a:r>
          </a:p>
          <a:p>
            <a:pPr lvl="0" fontAlgn="base"/>
            <a:r>
              <a:rPr lang="en-US" sz="2800" b="1" dirty="0"/>
              <a:t>Post-harvest: </a:t>
            </a:r>
            <a:r>
              <a:rPr lang="en-US" sz="2800" dirty="0"/>
              <a:t>The period after the produce has been detached from the mother plant or  origin</a:t>
            </a:r>
          </a:p>
          <a:p>
            <a:pPr lvl="0" fontAlgn="base"/>
            <a:r>
              <a:rPr lang="en-US" sz="2800" b="1" dirty="0"/>
              <a:t>Post-harvest physiology: </a:t>
            </a:r>
            <a:r>
              <a:rPr lang="en-US" sz="2800" dirty="0"/>
              <a:t>Refers to the metabolism of produce after harvest</a:t>
            </a:r>
          </a:p>
          <a:p>
            <a:pPr marR="0" lvl="0" fontAlgn="base">
              <a:spcBef>
                <a:spcPts val="0"/>
              </a:spcBef>
              <a:spcAft>
                <a:spcPts val="0"/>
              </a:spcAft>
              <a:tabLst>
                <a:tab pos="45720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339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9" y="1433582"/>
            <a:ext cx="8784609" cy="5375831"/>
          </a:xfrm>
          <a:prstGeom prst="rect">
            <a:avLst/>
          </a:prstGeom>
        </p:spPr>
        <p:txBody>
          <a:bodyPr wrap="square">
            <a:spAutoFit/>
          </a:bodyPr>
          <a:lstStyle/>
          <a:p>
            <a:pPr marL="304800" marR="152400">
              <a:lnSpc>
                <a:spcPts val="1950"/>
              </a:lnSpc>
              <a:spcBef>
                <a:spcPts val="1200"/>
              </a:spcBef>
              <a:spcAft>
                <a:spcPts val="1200"/>
              </a:spcAft>
            </a:pPr>
            <a:r>
              <a:rPr lang="en-US" b="1" i="1" dirty="0">
                <a:effectLst/>
                <a:latin typeface="Georgia" panose="02040502050405020303" pitchFamily="18" charset="0"/>
                <a:ea typeface="Times New Roman" panose="02020603050405020304" pitchFamily="18" charset="0"/>
                <a:cs typeface="Times New Roman" panose="02020603050405020304" pitchFamily="18" charset="0"/>
              </a:rPr>
              <a:t>I. Pre </a:t>
            </a:r>
            <a:r>
              <a:rPr lang="en-US" b="1" i="1" u="none" strike="noStrike" dirty="0">
                <a:effectLst/>
                <a:latin typeface="Georgia" panose="02040502050405020303" pitchFamily="18" charset="0"/>
                <a:ea typeface="Times New Roman" panose="02020603050405020304" pitchFamily="18" charset="0"/>
                <a:cs typeface="Times New Roman" panose="02020603050405020304" pitchFamily="18" charset="0"/>
                <a:hlinkClick r:id="rId2" tooltip="Harvest factors"/>
              </a:rPr>
              <a:t>Harvest Factors</a:t>
            </a:r>
            <a:br>
              <a:rPr lang="en-US" dirty="0">
                <a:effectLst/>
                <a:latin typeface="Georgia" panose="02040502050405020303" pitchFamily="18" charset="0"/>
                <a:ea typeface="Times New Roman" panose="02020603050405020304" pitchFamily="18" charset="0"/>
                <a:cs typeface="Times New Roman" panose="02020603050405020304" pitchFamily="18"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152400">
              <a:lnSpc>
                <a:spcPts val="1950"/>
              </a:lnSpc>
              <a:spcBef>
                <a:spcPts val="1200"/>
              </a:spcBef>
              <a:spcAft>
                <a:spcPts val="1200"/>
              </a:spcAft>
            </a:pP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1. </a:t>
            </a:r>
            <a:r>
              <a:rPr lang="en-US" u="none" strike="noStrike" dirty="0">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3"/>
              </a:rPr>
              <a:t>Genetic / variety</a:t>
            </a:r>
            <a:br>
              <a:rPr lang="en-US" sz="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2. </a:t>
            </a:r>
            <a:r>
              <a:rPr lang="en-US" u="none" strike="noStrike" dirty="0">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4"/>
              </a:rPr>
              <a:t>Light</a:t>
            </a:r>
            <a:br>
              <a:rPr lang="en-US" sz="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3. </a:t>
            </a:r>
            <a:r>
              <a:rPr lang="en-US" u="none" strike="noStrike" dirty="0">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5"/>
              </a:rPr>
              <a:t>Temperature</a:t>
            </a:r>
            <a:br>
              <a:rPr lang="en-US" sz="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4. </a:t>
            </a:r>
            <a:r>
              <a:rPr lang="en-US" u="none" strike="noStrike" dirty="0">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6"/>
              </a:rPr>
              <a:t>Humidity</a:t>
            </a:r>
            <a:br>
              <a:rPr lang="en-US" sz="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5. </a:t>
            </a:r>
            <a:r>
              <a:rPr lang="en-US" u="none" strike="noStrike" dirty="0">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7"/>
              </a:rPr>
              <a:t>Mineral nutrition</a:t>
            </a:r>
            <a:br>
              <a:rPr lang="en-US" sz="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6. </a:t>
            </a:r>
            <a:r>
              <a:rPr lang="en-US" u="none" strike="noStrike" dirty="0">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8"/>
              </a:rPr>
              <a:t>Water relation/ Irrigation</a:t>
            </a:r>
            <a:br>
              <a:rPr lang="en-US" sz="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7. </a:t>
            </a:r>
            <a:r>
              <a:rPr lang="en-US" u="none" strike="noStrike" dirty="0">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9"/>
              </a:rPr>
              <a:t>Canopy manipulation</a:t>
            </a:r>
            <a:br>
              <a:rPr lang="en-US" sz="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8. </a:t>
            </a:r>
            <a:r>
              <a:rPr lang="en-US" u="none" strike="noStrike" dirty="0">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10"/>
              </a:rPr>
              <a:t>Rainfall</a:t>
            </a:r>
            <a:br>
              <a:rPr lang="en-US" sz="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9. </a:t>
            </a:r>
            <a:r>
              <a:rPr lang="en-US" u="none" strike="noStrike" dirty="0">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11"/>
              </a:rPr>
              <a:t>Seasons / Day and day length</a:t>
            </a:r>
            <a:br>
              <a:rPr lang="en-US" sz="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10. </a:t>
            </a:r>
            <a:r>
              <a:rPr lang="en-US" u="none" strike="noStrike" dirty="0">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12"/>
              </a:rPr>
              <a:t>Carbon dioxide</a:t>
            </a:r>
            <a:br>
              <a:rPr lang="en-US" sz="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11. </a:t>
            </a:r>
            <a:r>
              <a:rPr lang="en-US" u="none" strike="noStrike" dirty="0">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13"/>
              </a:rPr>
              <a:t>Use of agrochemicals</a:t>
            </a:r>
            <a:br>
              <a:rPr lang="en-US" sz="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12. </a:t>
            </a:r>
            <a:r>
              <a:rPr lang="en-US" u="none" strike="noStrike" dirty="0">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14"/>
              </a:rPr>
              <a:t>Pest and diseases</a:t>
            </a:r>
            <a:endParaRPr lang="en-US" u="none" strike="noStrike" dirty="0">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endParaRPr>
          </a:p>
          <a:p>
            <a:pPr marL="685800" marR="152400">
              <a:lnSpc>
                <a:spcPts val="1950"/>
              </a:lnSpc>
              <a:spcBef>
                <a:spcPts val="1200"/>
              </a:spcBef>
              <a:spcAft>
                <a:spcPts val="1200"/>
              </a:spcAft>
            </a:pPr>
            <a:r>
              <a:rPr lang="en-US" sz="2800" b="1" dirty="0"/>
              <a:t>In order to reduce these losses, the following must be observed:-</a:t>
            </a:r>
          </a:p>
          <a:p>
            <a:pPr marL="685800" marR="152400">
              <a:lnSpc>
                <a:spcPts val="1950"/>
              </a:lnSpc>
              <a:spcBef>
                <a:spcPts val="1200"/>
              </a:spcBef>
              <a:spcAft>
                <a:spcPts val="12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2063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811" y="384877"/>
            <a:ext cx="10818126" cy="6124754"/>
          </a:xfrm>
          <a:prstGeom prst="rect">
            <a:avLst/>
          </a:prstGeom>
        </p:spPr>
        <p:txBody>
          <a:bodyPr wrap="square">
            <a:spAutoFit/>
          </a:bodyPr>
          <a:lstStyle/>
          <a:p>
            <a:pPr marL="1257300" lvl="2" indent="-342900" algn="just" fontAlgn="base">
              <a:buFont typeface="+mj-lt"/>
              <a:buAutoNum type="arabicPeriod"/>
            </a:pPr>
            <a:r>
              <a:rPr lang="en-US" sz="2800" b="1" dirty="0">
                <a:effectLst/>
                <a:latin typeface="Times New Roman" panose="02020603050405020304" pitchFamily="18" charset="0"/>
                <a:ea typeface="Times New Roman" panose="02020603050405020304" pitchFamily="18" charset="0"/>
              </a:rPr>
              <a:t>Timely harvesting</a:t>
            </a:r>
            <a:endParaRPr lang="en-US" sz="2800" dirty="0">
              <a:effectLst/>
              <a:latin typeface="Times New Roman" panose="02020603050405020304" pitchFamily="18" charset="0"/>
              <a:ea typeface="Times New Roman" panose="02020603050405020304" pitchFamily="18" charset="0"/>
            </a:endParaRPr>
          </a:p>
          <a:p>
            <a:pPr marL="38100" marR="0" algn="just" fontAlgn="base"/>
            <a:r>
              <a:rPr lang="en-US" sz="2800" dirty="0">
                <a:effectLst/>
                <a:latin typeface="Times New Roman" panose="02020603050405020304" pitchFamily="18" charset="0"/>
                <a:ea typeface="Times New Roman" panose="02020603050405020304" pitchFamily="18" charset="0"/>
              </a:rPr>
              <a:t>This varies depending on; crop type and market/consumer preferences</a:t>
            </a:r>
          </a:p>
          <a:p>
            <a:pPr marL="38100" marR="0" algn="just" fontAlgn="base"/>
            <a:r>
              <a:rPr lang="en-US" sz="2800" dirty="0">
                <a:effectLst/>
                <a:latin typeface="Times New Roman" panose="02020603050405020304" pitchFamily="18" charset="0"/>
                <a:ea typeface="Times New Roman" panose="02020603050405020304" pitchFamily="18" charset="0"/>
              </a:rPr>
              <a:t>Different crops have different maturity indicators such as size, color, shape, texture etc. In this case it is important for farmers and other stakeholders to know the time for harvesting of a certain crop. For example tomatoes mature when the color starts changing from green to yellow but this is not the case for green pepper, cucumber, eggplants, okra, amaranth, watermelon etc.</a:t>
            </a:r>
          </a:p>
          <a:p>
            <a:pPr marL="38100" marR="0" algn="just" fontAlgn="base"/>
            <a:r>
              <a:rPr lang="en-US" sz="2800" dirty="0">
                <a:effectLst/>
                <a:latin typeface="Times New Roman" panose="02020603050405020304" pitchFamily="18" charset="0"/>
                <a:ea typeface="Times New Roman" panose="02020603050405020304" pitchFamily="18" charset="0"/>
              </a:rPr>
              <a:t>Both over maturity and pre mature harvesting can have negative effects on both quality and shelf life of produce. These effects can result in poor taste and color of produces and quick deteriorations after harvest as well as high transportation and storage losses. </a:t>
            </a:r>
          </a:p>
          <a:p>
            <a:pPr marL="38100" marR="0" algn="just" fontAlgn="base"/>
            <a:r>
              <a:rPr lang="en-US" sz="2800" dirty="0">
                <a:effectLst/>
                <a:latin typeface="Times New Roman" panose="02020603050405020304" pitchFamily="18" charset="0"/>
                <a:ea typeface="Times New Roman" panose="02020603050405020304" pitchFamily="18" charset="0"/>
              </a:rPr>
              <a:t>When immature, fruits tend to have high acid content than sugar content but with maturity, the sugar content increases with decreased acid content. </a:t>
            </a:r>
          </a:p>
        </p:txBody>
      </p:sp>
    </p:spTree>
    <p:extLst>
      <p:ext uri="{BB962C8B-B14F-4D97-AF65-F5344CB8AC3E}">
        <p14:creationId xmlns:p14="http://schemas.microsoft.com/office/powerpoint/2010/main" val="319262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617" y="250926"/>
            <a:ext cx="11541458" cy="3970318"/>
          </a:xfrm>
          <a:prstGeom prst="rect">
            <a:avLst/>
          </a:prstGeom>
        </p:spPr>
        <p:txBody>
          <a:bodyPr wrap="square">
            <a:spAutoFit/>
          </a:bodyPr>
          <a:lstStyle/>
          <a:p>
            <a:pPr marL="38100" marR="0" algn="just" fontAlgn="base"/>
            <a:r>
              <a:rPr lang="en-US" sz="2800" b="1" dirty="0">
                <a:effectLst/>
                <a:latin typeface="Times New Roman" panose="02020603050405020304" pitchFamily="18" charset="0"/>
                <a:ea typeface="Times New Roman" panose="02020603050405020304" pitchFamily="18" charset="0"/>
              </a:rPr>
              <a:t>Maturity signs/indicators for different crops</a:t>
            </a:r>
            <a:endParaRPr lang="en-US" sz="2800" dirty="0">
              <a:effectLst/>
              <a:latin typeface="Times New Roman" panose="02020603050405020304" pitchFamily="18" charset="0"/>
              <a:ea typeface="Times New Roman" panose="02020603050405020304" pitchFamily="18" charset="0"/>
            </a:endParaRPr>
          </a:p>
          <a:p>
            <a:pPr marL="495300" marR="0" indent="-457200" algn="just" fontAlgn="base">
              <a:buFont typeface="Wingdings" panose="05000000000000000000" pitchFamily="2" charset="2"/>
              <a:buChar char="Ø"/>
            </a:pPr>
            <a:r>
              <a:rPr lang="en-US" sz="2800" b="1" dirty="0">
                <a:effectLst/>
                <a:latin typeface="Times New Roman" panose="02020603050405020304" pitchFamily="18" charset="0"/>
                <a:ea typeface="Times New Roman" panose="02020603050405020304" pitchFamily="18" charset="0"/>
              </a:rPr>
              <a:t>Leafy vegetables: </a:t>
            </a:r>
            <a:r>
              <a:rPr lang="en-US" sz="2800" dirty="0">
                <a:effectLst/>
                <a:latin typeface="Times New Roman" panose="02020603050405020304" pitchFamily="18" charset="0"/>
                <a:ea typeface="Times New Roman" panose="02020603050405020304" pitchFamily="18" charset="0"/>
              </a:rPr>
              <a:t>Crops like Amaranth, collards, spinach and cabbages; this depend on size and/or time (days) from planting</a:t>
            </a:r>
          </a:p>
          <a:p>
            <a:pPr marL="495300" marR="0" indent="-457200" fontAlgn="base">
              <a:buFont typeface="Wingdings" panose="05000000000000000000" pitchFamily="2" charset="2"/>
              <a:buChar char="Ø"/>
            </a:pPr>
            <a:r>
              <a:rPr lang="en-US" sz="2800" b="1" dirty="0">
                <a:effectLst/>
                <a:latin typeface="Times New Roman" panose="02020603050405020304" pitchFamily="18" charset="0"/>
                <a:ea typeface="Times New Roman" panose="02020603050405020304" pitchFamily="18" charset="0"/>
              </a:rPr>
              <a:t>Melons: </a:t>
            </a:r>
            <a:r>
              <a:rPr lang="en-US" sz="2800" dirty="0">
                <a:effectLst/>
                <a:latin typeface="Times New Roman" panose="02020603050405020304" pitchFamily="18" charset="0"/>
                <a:ea typeface="Times New Roman" panose="02020603050405020304" pitchFamily="18" charset="0"/>
              </a:rPr>
              <a:t>Knocking gently by finger for striking sound instead of dull sound that is heard when the fruits are young. This can also be useful for crops like cabbages. Another sign for these crops is tight and bright looking fruits when mature. When melons mature, the tendrils near the fruit stocks change color from green to brown. However these methods need a bit of experience to master. </a:t>
            </a:r>
          </a:p>
        </p:txBody>
      </p:sp>
    </p:spTree>
    <p:extLst>
      <p:ext uri="{BB962C8B-B14F-4D97-AF65-F5344CB8AC3E}">
        <p14:creationId xmlns:p14="http://schemas.microsoft.com/office/powerpoint/2010/main" val="3089289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nnah\DSC0229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808" y="294065"/>
            <a:ext cx="5049956" cy="3609194"/>
          </a:xfrm>
          <a:prstGeom prst="rect">
            <a:avLst/>
          </a:prstGeom>
          <a:noFill/>
          <a:ln>
            <a:noFill/>
          </a:ln>
        </p:spPr>
      </p:pic>
      <p:pic>
        <p:nvPicPr>
          <p:cNvPr id="3" name="Picture 2" descr="G:\Annah\DSC0239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4764" y="294066"/>
            <a:ext cx="5568287" cy="3609193"/>
          </a:xfrm>
          <a:prstGeom prst="rect">
            <a:avLst/>
          </a:prstGeom>
          <a:noFill/>
          <a:ln>
            <a:noFill/>
          </a:ln>
        </p:spPr>
      </p:pic>
      <p:sp>
        <p:nvSpPr>
          <p:cNvPr id="5" name="TextBox 4"/>
          <p:cNvSpPr txBox="1"/>
          <p:nvPr/>
        </p:nvSpPr>
        <p:spPr>
          <a:xfrm>
            <a:off x="654808" y="4449170"/>
            <a:ext cx="10618243" cy="1815882"/>
          </a:xfrm>
          <a:prstGeom prst="rect">
            <a:avLst/>
          </a:prstGeom>
          <a:noFill/>
        </p:spPr>
        <p:txBody>
          <a:bodyPr wrap="square" rtlCol="0">
            <a:spAutoFit/>
          </a:bodyPr>
          <a:lstStyle/>
          <a:p>
            <a:pPr fontAlgn="base"/>
            <a:r>
              <a:rPr lang="en-US" sz="2800" i="1" dirty="0"/>
              <a:t>Looking at the two watermelon pieces, the differences in color indicate that on top is a piece from mature fruit and below is from pre mature fruit, Plate (a). Plate (b) shows two mature melons but looking at the seeds, even these, their level of maturity differs</a:t>
            </a:r>
            <a:r>
              <a:rPr lang="en-US" sz="2800" dirty="0"/>
              <a:t>                                                                        </a:t>
            </a:r>
          </a:p>
        </p:txBody>
      </p:sp>
      <p:sp>
        <p:nvSpPr>
          <p:cNvPr id="6" name="TextBox 5"/>
          <p:cNvSpPr txBox="1"/>
          <p:nvPr/>
        </p:nvSpPr>
        <p:spPr>
          <a:xfrm>
            <a:off x="5813946" y="294066"/>
            <a:ext cx="504967" cy="523220"/>
          </a:xfrm>
          <a:prstGeom prst="rect">
            <a:avLst/>
          </a:prstGeom>
          <a:noFill/>
        </p:spPr>
        <p:txBody>
          <a:bodyPr wrap="square" rtlCol="0">
            <a:spAutoFit/>
          </a:bodyPr>
          <a:lstStyle/>
          <a:p>
            <a:r>
              <a:rPr lang="en-US" sz="2800" dirty="0">
                <a:solidFill>
                  <a:schemeClr val="accent4"/>
                </a:solidFill>
              </a:rPr>
              <a:t>B</a:t>
            </a:r>
          </a:p>
        </p:txBody>
      </p:sp>
      <p:sp>
        <p:nvSpPr>
          <p:cNvPr id="7" name="TextBox 6"/>
          <p:cNvSpPr txBox="1"/>
          <p:nvPr/>
        </p:nvSpPr>
        <p:spPr>
          <a:xfrm>
            <a:off x="654808" y="294066"/>
            <a:ext cx="559843" cy="523220"/>
          </a:xfrm>
          <a:prstGeom prst="rect">
            <a:avLst/>
          </a:prstGeom>
          <a:noFill/>
        </p:spPr>
        <p:txBody>
          <a:bodyPr wrap="square" rtlCol="0">
            <a:spAutoFit/>
          </a:bodyPr>
          <a:lstStyle/>
          <a:p>
            <a:r>
              <a:rPr lang="en-US" sz="2800" dirty="0">
                <a:solidFill>
                  <a:schemeClr val="accent4"/>
                </a:solidFill>
              </a:rPr>
              <a:t>A</a:t>
            </a:r>
          </a:p>
        </p:txBody>
      </p:sp>
    </p:spTree>
    <p:extLst>
      <p:ext uri="{BB962C8B-B14F-4D97-AF65-F5344CB8AC3E}">
        <p14:creationId xmlns:p14="http://schemas.microsoft.com/office/powerpoint/2010/main" val="317459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322" y="0"/>
            <a:ext cx="11514162" cy="4401205"/>
          </a:xfrm>
          <a:prstGeom prst="rect">
            <a:avLst/>
          </a:prstGeom>
        </p:spPr>
        <p:txBody>
          <a:bodyPr wrap="square">
            <a:spAutoFit/>
          </a:bodyPr>
          <a:lstStyle/>
          <a:p>
            <a:pPr marL="38100" marR="0" algn="just" fontAlgn="base"/>
            <a:r>
              <a:rPr lang="en-US" sz="2800" b="1" dirty="0">
                <a:effectLst/>
                <a:latin typeface="Times New Roman" panose="02020603050405020304" pitchFamily="18" charset="0"/>
                <a:ea typeface="Times New Roman" panose="02020603050405020304" pitchFamily="18" charset="0"/>
              </a:rPr>
              <a:t>Banana:</a:t>
            </a:r>
            <a:r>
              <a:rPr lang="en-US" sz="2800" dirty="0">
                <a:effectLst/>
                <a:latin typeface="Times New Roman" panose="02020603050405020304" pitchFamily="18" charset="0"/>
                <a:ea typeface="Times New Roman" panose="02020603050405020304" pitchFamily="18" charset="0"/>
              </a:rPr>
              <a:t> This crop takes about 75 days from the on-set of a bunch to maturity. But the best way of judging about maturity of bananas is to look at the edges of banana fingers. At maturity the finger edges are slightly seen. At this stage, the fingers are not smoothly rounded</a:t>
            </a:r>
          </a:p>
          <a:p>
            <a:pPr marL="38100" marR="0" fontAlgn="base"/>
            <a:r>
              <a:rPr lang="en-US" sz="2800" b="1" dirty="0">
                <a:effectLst/>
                <a:latin typeface="Times New Roman" panose="02020603050405020304" pitchFamily="18" charset="0"/>
                <a:ea typeface="Times New Roman" panose="02020603050405020304" pitchFamily="18" charset="0"/>
              </a:rPr>
              <a:t>Onions: </a:t>
            </a:r>
            <a:r>
              <a:rPr lang="en-US" sz="2800" dirty="0">
                <a:effectLst/>
                <a:latin typeface="Times New Roman" panose="02020603050405020304" pitchFamily="18" charset="0"/>
                <a:ea typeface="Times New Roman" panose="02020603050405020304" pitchFamily="18" charset="0"/>
              </a:rPr>
              <a:t>At maturity, the necks of onion plants collapse and fall. The right time for harvest is when 60% or more of the plants have fallen down. At this stage irrigation should be minimum. Harvesting is done by uprooting, and using the foliage, the bulbs are </a:t>
            </a:r>
            <a:r>
              <a:rPr lang="en-US" sz="2800" dirty="0" err="1">
                <a:effectLst/>
                <a:latin typeface="Times New Roman" panose="02020603050405020304" pitchFamily="18" charset="0"/>
                <a:ea typeface="Times New Roman" panose="02020603050405020304" pitchFamily="18" charset="0"/>
              </a:rPr>
              <a:t>covere</a:t>
            </a:r>
            <a:r>
              <a:rPr lang="en-US" sz="2800" dirty="0">
                <a:effectLst/>
                <a:latin typeface="Times New Roman" panose="02020603050405020304" pitchFamily="18" charset="0"/>
                <a:ea typeface="Times New Roman" panose="02020603050405020304" pitchFamily="18" charset="0"/>
              </a:rPr>
              <a:t> to protect from strong radiation. The crop is left for 3 to 5 days then the </a:t>
            </a:r>
            <a:r>
              <a:rPr lang="en-US" sz="2800" dirty="0" err="1">
                <a:effectLst/>
                <a:latin typeface="Times New Roman" panose="02020603050405020304" pitchFamily="18" charset="0"/>
                <a:ea typeface="Times New Roman" panose="02020603050405020304" pitchFamily="18" charset="0"/>
              </a:rPr>
              <a:t>foliages</a:t>
            </a:r>
            <a:r>
              <a:rPr lang="en-US" sz="2800" dirty="0">
                <a:effectLst/>
                <a:latin typeface="Times New Roman" panose="02020603050405020304" pitchFamily="18" charset="0"/>
                <a:ea typeface="Times New Roman" panose="02020603050405020304" pitchFamily="18" charset="0"/>
              </a:rPr>
              <a:t> are chopped off at the necks with at least 5cms of stocks. </a:t>
            </a:r>
          </a:p>
        </p:txBody>
      </p:sp>
      <p:pic>
        <p:nvPicPr>
          <p:cNvPr id="4" name="Picture 3" descr="G:\TAPP PHOTOS\TANZANIA, ARUSHA, NANE NANE SHOW\DSC04925.JPG"/>
          <p:cNvPicPr/>
          <p:nvPr/>
        </p:nvPicPr>
        <p:blipFill rotWithShape="1">
          <a:blip r:embed="rId2" cstate="print">
            <a:extLst>
              <a:ext uri="{28A0092B-C50C-407E-A947-70E740481C1C}">
                <a14:useLocalDpi xmlns:a14="http://schemas.microsoft.com/office/drawing/2010/main" val="0"/>
              </a:ext>
            </a:extLst>
          </a:blip>
          <a:srcRect l="30980"/>
          <a:stretch/>
        </p:blipFill>
        <p:spPr bwMode="auto">
          <a:xfrm>
            <a:off x="548469" y="4401205"/>
            <a:ext cx="2933700" cy="1990725"/>
          </a:xfrm>
          <a:prstGeom prst="rect">
            <a:avLst/>
          </a:prstGeom>
          <a:noFill/>
          <a:ln>
            <a:noFill/>
          </a:ln>
          <a:extLst>
            <a:ext uri="{53640926-AAD7-44D8-BBD7-CCE9431645EC}">
              <a14:shadowObscured xmlns:a14="http://schemas.microsoft.com/office/drawing/2010/main"/>
            </a:ext>
          </a:extLst>
        </p:spPr>
      </p:pic>
      <p:pic>
        <p:nvPicPr>
          <p:cNvPr id="5" name="Picture 4" descr="G:\TAPP PHOTOS\TANZANIA, ARUSHA, NANE NANE SHOW\DSC05124.JPG"/>
          <p:cNvPicPr/>
          <p:nvPr/>
        </p:nvPicPr>
        <p:blipFill rotWithShape="1">
          <a:blip r:embed="rId3" cstate="print">
            <a:extLst>
              <a:ext uri="{28A0092B-C50C-407E-A947-70E740481C1C}">
                <a14:useLocalDpi xmlns:a14="http://schemas.microsoft.com/office/drawing/2010/main" val="0"/>
              </a:ext>
            </a:extLst>
          </a:blip>
          <a:srcRect l="7853"/>
          <a:stretch/>
        </p:blipFill>
        <p:spPr bwMode="auto">
          <a:xfrm>
            <a:off x="3919182" y="4401204"/>
            <a:ext cx="2914650" cy="1990725"/>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548469" y="6391929"/>
            <a:ext cx="2767937" cy="369332"/>
          </a:xfrm>
          <a:prstGeom prst="rect">
            <a:avLst/>
          </a:prstGeom>
          <a:noFill/>
        </p:spPr>
        <p:txBody>
          <a:bodyPr wrap="square" rtlCol="0">
            <a:spAutoFit/>
          </a:bodyPr>
          <a:lstStyle/>
          <a:p>
            <a:r>
              <a:rPr lang="en-US" i="1" dirty="0"/>
              <a:t>(a) Onions before maturity </a:t>
            </a:r>
            <a:endParaRPr lang="en-US" dirty="0"/>
          </a:p>
        </p:txBody>
      </p:sp>
      <p:sp>
        <p:nvSpPr>
          <p:cNvPr id="7" name="TextBox 6"/>
          <p:cNvSpPr txBox="1"/>
          <p:nvPr/>
        </p:nvSpPr>
        <p:spPr>
          <a:xfrm>
            <a:off x="3919182" y="6391929"/>
            <a:ext cx="2914650" cy="369332"/>
          </a:xfrm>
          <a:prstGeom prst="rect">
            <a:avLst/>
          </a:prstGeom>
          <a:noFill/>
        </p:spPr>
        <p:txBody>
          <a:bodyPr wrap="square" rtlCol="0">
            <a:spAutoFit/>
          </a:bodyPr>
          <a:lstStyle/>
          <a:p>
            <a:r>
              <a:rPr lang="en-US" i="1" dirty="0"/>
              <a:t>(b) Onions ready for harvest</a:t>
            </a:r>
            <a:endParaRPr lang="en-US" dirty="0"/>
          </a:p>
        </p:txBody>
      </p:sp>
    </p:spTree>
    <p:extLst>
      <p:ext uri="{BB962C8B-B14F-4D97-AF65-F5344CB8AC3E}">
        <p14:creationId xmlns:p14="http://schemas.microsoft.com/office/powerpoint/2010/main" val="3471809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78" y="132644"/>
            <a:ext cx="11730422" cy="677108"/>
          </a:xfrm>
          <a:prstGeom prst="rect">
            <a:avLst/>
          </a:prstGeom>
        </p:spPr>
        <p:txBody>
          <a:bodyPr wrap="square">
            <a:spAutoFit/>
          </a:bodyPr>
          <a:lstStyle/>
          <a:p>
            <a:pPr marL="38100" marR="0" algn="just" fontAlgn="base"/>
            <a:r>
              <a:rPr lang="en-US" b="1" dirty="0">
                <a:effectLst/>
                <a:latin typeface="Times New Roman" panose="02020603050405020304" pitchFamily="18" charset="0"/>
                <a:ea typeface="Times New Roman" panose="02020603050405020304" pitchFamily="18" charset="0"/>
              </a:rPr>
              <a:t>Carrot:</a:t>
            </a:r>
            <a:r>
              <a:rPr lang="en-US" dirty="0">
                <a:effectLst/>
                <a:latin typeface="Times New Roman" panose="02020603050405020304" pitchFamily="18" charset="0"/>
                <a:ea typeface="Times New Roman" panose="02020603050405020304" pitchFamily="18" charset="0"/>
              </a:rPr>
              <a:t> Maturity depends on days from sowing and size</a:t>
            </a:r>
          </a:p>
          <a:p>
            <a:pPr marL="38100" marR="0" algn="just" fontAlgn="base"/>
            <a:endParaRPr lang="en-US" sz="2000" dirty="0">
              <a:effectLst/>
              <a:latin typeface="Times New Roman" panose="02020603050405020304" pitchFamily="18" charset="0"/>
              <a:ea typeface="Times New Roman" panose="02020603050405020304" pitchFamily="18" charset="0"/>
            </a:endParaRPr>
          </a:p>
        </p:txBody>
      </p:sp>
      <p:pic>
        <p:nvPicPr>
          <p:cNvPr id="3" name="Picture 2" descr="C:\Users\User\Documents\SNAP SHOTS\MBEYA\DSC_0661.JPG"/>
          <p:cNvPicPr/>
          <p:nvPr/>
        </p:nvPicPr>
        <p:blipFill>
          <a:blip r:embed="rId2" cstate="print"/>
          <a:srcRect/>
          <a:stretch>
            <a:fillRect/>
          </a:stretch>
        </p:blipFill>
        <p:spPr bwMode="auto">
          <a:xfrm>
            <a:off x="792493" y="809752"/>
            <a:ext cx="4571077" cy="2970678"/>
          </a:xfrm>
          <a:prstGeom prst="rect">
            <a:avLst/>
          </a:prstGeom>
          <a:noFill/>
          <a:ln w="9525">
            <a:noFill/>
            <a:miter lim="800000"/>
            <a:headEnd/>
            <a:tailEnd/>
          </a:ln>
        </p:spPr>
      </p:pic>
      <p:sp>
        <p:nvSpPr>
          <p:cNvPr id="4" name="TextBox 3"/>
          <p:cNvSpPr txBox="1"/>
          <p:nvPr/>
        </p:nvSpPr>
        <p:spPr>
          <a:xfrm>
            <a:off x="792493" y="3916907"/>
            <a:ext cx="4543782" cy="369332"/>
          </a:xfrm>
          <a:prstGeom prst="rect">
            <a:avLst/>
          </a:prstGeom>
          <a:noFill/>
        </p:spPr>
        <p:txBody>
          <a:bodyPr wrap="square" rtlCol="0">
            <a:spAutoFit/>
          </a:bodyPr>
          <a:lstStyle/>
          <a:p>
            <a:pPr fontAlgn="base"/>
            <a:r>
              <a:rPr lang="en-US"/>
              <a:t>Mature carrots </a:t>
            </a:r>
          </a:p>
        </p:txBody>
      </p:sp>
      <p:sp>
        <p:nvSpPr>
          <p:cNvPr id="5" name="TextBox 4"/>
          <p:cNvSpPr txBox="1"/>
          <p:nvPr/>
        </p:nvSpPr>
        <p:spPr>
          <a:xfrm>
            <a:off x="792493" y="4286239"/>
            <a:ext cx="9839113" cy="1384995"/>
          </a:xfrm>
          <a:prstGeom prst="rect">
            <a:avLst/>
          </a:prstGeom>
          <a:noFill/>
        </p:spPr>
        <p:txBody>
          <a:bodyPr wrap="square" rtlCol="0">
            <a:spAutoFit/>
          </a:bodyPr>
          <a:lstStyle/>
          <a:p>
            <a:pPr fontAlgn="base"/>
            <a:r>
              <a:rPr lang="en-US" sz="2800" b="1" dirty="0"/>
              <a:t>Papaya, Oranges, Mango, Pineapple and tomato: </a:t>
            </a:r>
            <a:r>
              <a:rPr lang="en-US" sz="2800" dirty="0"/>
              <a:t>Maturity is decided by </a:t>
            </a:r>
            <a:r>
              <a:rPr lang="en-US" sz="2800" dirty="0" err="1"/>
              <a:t>colour</a:t>
            </a:r>
            <a:r>
              <a:rPr lang="en-US" sz="2800" dirty="0"/>
              <a:t> and texture. At maturity fruits change color to yellow, orange or red and softens</a:t>
            </a:r>
          </a:p>
        </p:txBody>
      </p:sp>
    </p:spTree>
    <p:extLst>
      <p:ext uri="{BB962C8B-B14F-4D97-AF65-F5344CB8AC3E}">
        <p14:creationId xmlns:p14="http://schemas.microsoft.com/office/powerpoint/2010/main" val="772169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2051</Words>
  <Application>Microsoft Office PowerPoint</Application>
  <PresentationFormat>Widescreen</PresentationFormat>
  <Paragraphs>145</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Georgia</vt:lpstr>
      <vt:lpstr>Times New Roman</vt:lpstr>
      <vt:lpstr>Wingdings</vt:lpstr>
      <vt:lpstr>Office Theme</vt:lpstr>
      <vt:lpstr>TEAM FARMER FAMILY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sorting and grading of produce sorting and grading of produce is one very important post harvest handling practice .immediately after harvest  produce is separated in to categories depending on size , damages , malformations , maturity level etc. the best ones are grouped as grade 1, followed by 2 3 and rejects. Grade 1 are sold at higher price than 2 and 3 and rejects can be used as animal feeds.</vt:lpstr>
      <vt:lpstr>Sorting and grading of French Beans for Export</vt:lpstr>
      <vt:lpstr>Table showing different storage temperature and durations for different crops </vt:lpstr>
      <vt:lpstr>PowerPoint Presentation</vt:lpstr>
      <vt:lpstr>Transportation use of special trucks is essential when transporting horticultural produce. The trucks need to be covered and only loaded with produce and not anything else[not even passengers are allowed to sit on top!]since most horticultural crops are fresh and highly perishable, use of refrigerated trucks is highly recommended especially when the travel distances are far. </vt:lpstr>
      <vt:lpstr>Factors affecting quality of horticultural produces  </vt:lpstr>
      <vt:lpstr>Thanks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Monika SHRESTHA</cp:lastModifiedBy>
  <cp:revision>37</cp:revision>
  <dcterms:created xsi:type="dcterms:W3CDTF">2019-10-17T08:04:41Z</dcterms:created>
  <dcterms:modified xsi:type="dcterms:W3CDTF">2022-06-30T08:49:41Z</dcterms:modified>
</cp:coreProperties>
</file>