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0"/>
  </p:notesMasterIdLst>
  <p:sldIdLst>
    <p:sldId id="256" r:id="rId2"/>
    <p:sldId id="497" r:id="rId3"/>
    <p:sldId id="320" r:id="rId4"/>
    <p:sldId id="321" r:id="rId5"/>
    <p:sldId id="495" r:id="rId6"/>
    <p:sldId id="317" r:id="rId7"/>
    <p:sldId id="257" r:id="rId8"/>
    <p:sldId id="260" r:id="rId9"/>
    <p:sldId id="258" r:id="rId10"/>
    <p:sldId id="292" r:id="rId11"/>
    <p:sldId id="325" r:id="rId12"/>
    <p:sldId id="322" r:id="rId13"/>
    <p:sldId id="367" r:id="rId14"/>
    <p:sldId id="263" r:id="rId15"/>
    <p:sldId id="319" r:id="rId16"/>
    <p:sldId id="323" r:id="rId17"/>
    <p:sldId id="496" r:id="rId18"/>
    <p:sldId id="413" r:id="rId19"/>
  </p:sldIdLst>
  <p:sldSz cx="9144000" cy="6858000" type="screen4x3"/>
  <p:notesSz cx="6858000" cy="9144000"/>
  <p:embeddedFontLst>
    <p:embeddedFont>
      <p:font typeface="Agency FB" panose="020B0503020202020204" pitchFamily="34" charset="0"/>
      <p:regular r:id="rId21"/>
      <p:bold r:id="rId22"/>
    </p:embeddedFont>
    <p:embeddedFont>
      <p:font typeface="Arial Black" panose="020B0A04020102020204" pitchFamily="34" charset="0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88">
          <p15:clr>
            <a:srgbClr val="A4A3A4"/>
          </p15:clr>
        </p15:guide>
        <p15:guide id="4" orient="horz" pos="444">
          <p15:clr>
            <a:srgbClr val="9AA0A6"/>
          </p15:clr>
        </p15:guide>
        <p15:guide id="5" orient="horz" pos="377">
          <p15:clr>
            <a:srgbClr val="9AA0A6"/>
          </p15:clr>
        </p15:guide>
        <p15:guide id="6" orient="horz" pos="540">
          <p15:clr>
            <a:srgbClr val="9AA0A6"/>
          </p15:clr>
        </p15:guide>
        <p15:guide id="7" orient="horz" pos="636">
          <p15:clr>
            <a:srgbClr val="9AA0A6"/>
          </p15:clr>
        </p15:guide>
        <p15:guide id="8" orient="horz" pos="732">
          <p15:clr>
            <a:srgbClr val="9AA0A6"/>
          </p15:clr>
        </p15:guide>
        <p15:guide id="9" orient="horz" pos="432">
          <p15:clr>
            <a:srgbClr val="9AA0A6"/>
          </p15:clr>
        </p15:guide>
        <p15:guide id="10" pos="864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Chege" initials="FC" lastIdx="3" clrIdx="0"/>
  <p:cmAuthor id="2" name="George" initials="g" lastIdx="3" clrIdx="1"/>
  <p:cmAuthor id="3" name="E-Otim" initials="E" lastIdx="5" clrIdx="2">
    <p:extLst>
      <p:ext uri="{19B8F6BF-5375-455C-9EA6-DF929625EA0E}">
        <p15:presenceInfo xmlns:p15="http://schemas.microsoft.com/office/powerpoint/2012/main" userId="E-Ot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1" autoAdjust="0"/>
    <p:restoredTop sz="93186" autoAdjust="0"/>
  </p:normalViewPr>
  <p:slideViewPr>
    <p:cSldViewPr snapToGrid="0">
      <p:cViewPr varScale="1">
        <p:scale>
          <a:sx n="64" d="100"/>
          <a:sy n="64" d="100"/>
        </p:scale>
        <p:origin x="1668" y="66"/>
      </p:cViewPr>
      <p:guideLst>
        <p:guide orient="horz" pos="4319"/>
        <p:guide pos="2880"/>
        <p:guide pos="2888"/>
        <p:guide orient="horz" pos="444"/>
        <p:guide orient="horz" pos="377"/>
        <p:guide orient="horz" pos="540"/>
        <p:guide orient="horz" pos="636"/>
        <p:guide orient="horz" pos="732"/>
        <p:guide orient="horz" pos="432"/>
        <p:guide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6B97F-ACC7-4CEB-A36C-3E86A44DD21A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BBF6DAF6-C8C2-4D63-ABD2-A7BCDEC2BA1A}">
      <dgm:prSet phldrT="[Text]"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>
            <a:buClr>
              <a:schemeClr val="dk1"/>
            </a:buClr>
            <a:buSzPts val="1800"/>
          </a:pPr>
          <a:r>
            <a:rPr lang="en-US" sz="2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Swedish International Development Cooperation Agency (SIDA)</a:t>
          </a:r>
          <a:endParaRPr lang="en-US" sz="2200" dirty="0"/>
        </a:p>
      </dgm:t>
    </dgm:pt>
    <dgm:pt modelId="{B71DCF5C-67D5-4564-8E51-E7C366F999B2}" type="parTrans" cxnId="{ABFD9FBE-9A61-48A6-9CF2-BC987B1128D3}">
      <dgm:prSet/>
      <dgm:spPr/>
      <dgm:t>
        <a:bodyPr/>
        <a:lstStyle/>
        <a:p>
          <a:endParaRPr lang="en-US"/>
        </a:p>
      </dgm:t>
    </dgm:pt>
    <dgm:pt modelId="{67E4EA80-E46A-484E-BCFD-4891B4402668}" type="sibTrans" cxnId="{ABFD9FBE-9A61-48A6-9CF2-BC987B1128D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DC85E322-CA22-4C88-8D08-398ACE83B4EA}">
      <dgm:prSet phldrT="[Text]"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2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30,000 SHFs (180,000 individuals)</a:t>
          </a:r>
          <a:endParaRPr lang="en-US" sz="2200" dirty="0"/>
        </a:p>
      </dgm:t>
    </dgm:pt>
    <dgm:pt modelId="{F7FB066E-75CF-46C9-A4F7-40F4D0788AEE}" type="parTrans" cxnId="{7682F259-CC5F-4D7B-A87C-184A83C3482A}">
      <dgm:prSet/>
      <dgm:spPr/>
      <dgm:t>
        <a:bodyPr/>
        <a:lstStyle/>
        <a:p>
          <a:endParaRPr lang="en-US"/>
        </a:p>
      </dgm:t>
    </dgm:pt>
    <dgm:pt modelId="{FDBC2D53-D8A3-4306-BFBE-F800A0C3B4FE}" type="sibTrans" cxnId="{7682F259-CC5F-4D7B-A87C-184A83C3482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8692BD07-0F46-49B8-A9CE-9EA7BBA5A96D}">
      <dgm:prSet phldrT="[Text]"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18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Seed companies, Produce buyers/ contract farming Co, Banks, MFIs, Telecoms &amp; VAS</a:t>
          </a:r>
          <a:endParaRPr lang="en-US" sz="1800" dirty="0"/>
        </a:p>
      </dgm:t>
    </dgm:pt>
    <dgm:pt modelId="{C9EB5786-EC47-49A5-AAA0-50592F4CB632}" type="parTrans" cxnId="{A4B374FC-0D0A-43E8-ADD1-DC8A1AF69C7A}">
      <dgm:prSet/>
      <dgm:spPr/>
      <dgm:t>
        <a:bodyPr/>
        <a:lstStyle/>
        <a:p>
          <a:endParaRPr lang="en-US"/>
        </a:p>
      </dgm:t>
    </dgm:pt>
    <dgm:pt modelId="{6F0DB66C-2D7A-467F-BE0C-3DEF68E0249D}" type="sibTrans" cxnId="{A4B374FC-0D0A-43E8-ADD1-DC8A1AF69C7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1B86A94-A7E6-4047-8D34-EF9E88CE47FC}">
      <dgm:prSet phldrT="[Text]"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2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USD 13 million</a:t>
          </a:r>
          <a:endParaRPr lang="en-US" sz="2200" dirty="0"/>
        </a:p>
      </dgm:t>
    </dgm:pt>
    <dgm:pt modelId="{D6BBAAF0-8856-4BBE-BC94-19E9AA445ED8}" type="parTrans" cxnId="{D2DEDA7F-8C63-4E6D-B3D9-3907A639084B}">
      <dgm:prSet/>
      <dgm:spPr/>
      <dgm:t>
        <a:bodyPr/>
        <a:lstStyle/>
        <a:p>
          <a:endParaRPr lang="en-US"/>
        </a:p>
      </dgm:t>
    </dgm:pt>
    <dgm:pt modelId="{C7C492E0-0F0E-4B0C-BCAA-58B055D01F2E}" type="sibTrans" cxnId="{D2DEDA7F-8C63-4E6D-B3D9-3907A639084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A784E77-4C6F-476F-ACAC-28460571DB84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July 2019- Dec 2022</a:t>
          </a:r>
          <a:endParaRPr lang="en-US" sz="2200" dirty="0"/>
        </a:p>
      </dgm:t>
    </dgm:pt>
    <dgm:pt modelId="{28E8B437-0E96-4910-B7EF-097E21908C68}" type="parTrans" cxnId="{08144126-A44B-461D-AFF9-678DFD7F3A28}">
      <dgm:prSet/>
      <dgm:spPr/>
      <dgm:t>
        <a:bodyPr/>
        <a:lstStyle/>
        <a:p>
          <a:endParaRPr lang="en-US"/>
        </a:p>
      </dgm:t>
    </dgm:pt>
    <dgm:pt modelId="{725ECDE3-8CAB-43E2-B000-A5BD1A68259A}" type="sibTrans" cxnId="{08144126-A44B-461D-AFF9-678DFD7F3A2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087ADDF-1E1C-42D7-B3D2-B309518F46F8}">
      <dgm:prSet phldrT="[Text]"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2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South Kordofan &amp; Blue Nile</a:t>
          </a:r>
          <a:endParaRPr lang="en-US" sz="2200" dirty="0"/>
        </a:p>
      </dgm:t>
    </dgm:pt>
    <dgm:pt modelId="{F359B8BB-BAEA-410C-94F3-9778AEA1010A}" type="parTrans" cxnId="{BF823C6E-9E13-4351-85B1-C1B55F3D6113}">
      <dgm:prSet/>
      <dgm:spPr/>
      <dgm:t>
        <a:bodyPr/>
        <a:lstStyle/>
        <a:p>
          <a:endParaRPr lang="en-US"/>
        </a:p>
      </dgm:t>
    </dgm:pt>
    <dgm:pt modelId="{0C85B64D-3D65-43B0-A6AC-28C2E30229E1}" type="sibTrans" cxnId="{BF823C6E-9E13-4351-85B1-C1B55F3D611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E9A02D9-39F1-4C61-A73D-94D95016FC39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dirty="0"/>
            <a:t>States</a:t>
          </a:r>
        </a:p>
      </dgm:t>
    </dgm:pt>
    <dgm:pt modelId="{8C730F7E-E06A-4FE0-AC54-6D94FCFE2CAA}" type="parTrans" cxnId="{5DDDC53B-0976-4B18-9692-120123255EF6}">
      <dgm:prSet/>
      <dgm:spPr/>
      <dgm:t>
        <a:bodyPr/>
        <a:lstStyle/>
        <a:p>
          <a:endParaRPr lang="en-US"/>
        </a:p>
      </dgm:t>
    </dgm:pt>
    <dgm:pt modelId="{1BC3CECE-813E-4672-8C23-AEFCF29BC49F}" type="sibTrans" cxnId="{5DDDC53B-0976-4B18-9692-120123255EF6}">
      <dgm:prSet/>
      <dgm:spPr/>
      <dgm:t>
        <a:bodyPr/>
        <a:lstStyle/>
        <a:p>
          <a:endParaRPr lang="en-US"/>
        </a:p>
      </dgm:t>
    </dgm:pt>
    <dgm:pt modelId="{80F2A92B-5DB7-4CD7-9FF9-282F3E75312C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Donor</a:t>
          </a:r>
        </a:p>
      </dgm:t>
    </dgm:pt>
    <dgm:pt modelId="{53F41B47-D1C0-48BD-87A9-88E75CA21006}" type="parTrans" cxnId="{05004411-0890-4E6D-A33B-7AA0FB8A2EB1}">
      <dgm:prSet/>
      <dgm:spPr/>
      <dgm:t>
        <a:bodyPr/>
        <a:lstStyle/>
        <a:p>
          <a:endParaRPr lang="en-US"/>
        </a:p>
      </dgm:t>
    </dgm:pt>
    <dgm:pt modelId="{D336C6EF-A4AA-4BD9-A653-9B71FF6EEC49}" type="sibTrans" cxnId="{05004411-0890-4E6D-A33B-7AA0FB8A2EB1}">
      <dgm:prSet/>
      <dgm:spPr/>
      <dgm:t>
        <a:bodyPr/>
        <a:lstStyle/>
        <a:p>
          <a:endParaRPr lang="en-US"/>
        </a:p>
      </dgm:t>
    </dgm:pt>
    <dgm:pt modelId="{56E98D64-E9DB-4621-8A7D-722271321D70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Target</a:t>
          </a:r>
        </a:p>
      </dgm:t>
    </dgm:pt>
    <dgm:pt modelId="{EFAEE92E-C687-4F07-AD73-35F9E67961A6}" type="parTrans" cxnId="{EEAE2ABC-1968-450E-88F1-B497918FCE94}">
      <dgm:prSet/>
      <dgm:spPr/>
      <dgm:t>
        <a:bodyPr/>
        <a:lstStyle/>
        <a:p>
          <a:endParaRPr lang="en-US"/>
        </a:p>
      </dgm:t>
    </dgm:pt>
    <dgm:pt modelId="{80D2609A-23BA-4260-B5BD-DE5CEF335743}" type="sibTrans" cxnId="{EEAE2ABC-1968-450E-88F1-B497918FCE94}">
      <dgm:prSet/>
      <dgm:spPr/>
      <dgm:t>
        <a:bodyPr/>
        <a:lstStyle/>
        <a:p>
          <a:endParaRPr lang="en-US"/>
        </a:p>
      </dgm:t>
    </dgm:pt>
    <dgm:pt modelId="{3EF86C29-32AD-4055-9959-4FA712C5F2D9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Budget</a:t>
          </a:r>
        </a:p>
      </dgm:t>
    </dgm:pt>
    <dgm:pt modelId="{25EB8AFF-70DE-492C-B60F-677D55916CB1}" type="parTrans" cxnId="{8564D92D-6F9C-4AB0-83A2-A911791EBF33}">
      <dgm:prSet/>
      <dgm:spPr/>
      <dgm:t>
        <a:bodyPr/>
        <a:lstStyle/>
        <a:p>
          <a:endParaRPr lang="en-US"/>
        </a:p>
      </dgm:t>
    </dgm:pt>
    <dgm:pt modelId="{14A25B76-984B-421B-945A-3758941F4B65}" type="sibTrans" cxnId="{8564D92D-6F9C-4AB0-83A2-A911791EBF33}">
      <dgm:prSet/>
      <dgm:spPr/>
      <dgm:t>
        <a:bodyPr/>
        <a:lstStyle/>
        <a:p>
          <a:endParaRPr lang="en-US"/>
        </a:p>
      </dgm:t>
    </dgm:pt>
    <dgm:pt modelId="{114F0EF6-6748-4115-A355-95A32AB845DE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Clr>
              <a:schemeClr val="dk1"/>
            </a:buClr>
            <a:buSzPts val="1800"/>
          </a:pPr>
          <a:r>
            <a:rPr lang="en-US" sz="2300" b="1" dirty="0"/>
            <a:t>Duration</a:t>
          </a:r>
        </a:p>
      </dgm:t>
    </dgm:pt>
    <dgm:pt modelId="{B74AD44B-EE4E-4762-8FA9-A23C5E8F1DEB}" type="parTrans" cxnId="{36EAB91B-3698-4219-B310-9F2D4F8F8B32}">
      <dgm:prSet/>
      <dgm:spPr/>
      <dgm:t>
        <a:bodyPr/>
        <a:lstStyle/>
        <a:p>
          <a:endParaRPr lang="en-US"/>
        </a:p>
      </dgm:t>
    </dgm:pt>
    <dgm:pt modelId="{86512A93-BE6B-46FF-840B-3F9C5E36DCB5}" type="sibTrans" cxnId="{36EAB91B-3698-4219-B310-9F2D4F8F8B32}">
      <dgm:prSet/>
      <dgm:spPr/>
      <dgm:t>
        <a:bodyPr/>
        <a:lstStyle/>
        <a:p>
          <a:endParaRPr lang="en-US"/>
        </a:p>
      </dgm:t>
    </dgm:pt>
    <dgm:pt modelId="{6B4BF49B-BC50-46E6-A04F-F892724966FB}">
      <dgm:prSet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2200" b="0" dirty="0">
              <a:latin typeface="Agency FB" panose="020B0503020202020204" pitchFamily="34" charset="0"/>
            </a:rPr>
            <a:t>Mercy Corps &amp; ADRA</a:t>
          </a:r>
        </a:p>
      </dgm:t>
    </dgm:pt>
    <dgm:pt modelId="{EC542829-6A51-4987-A54B-90958C78E70F}" type="parTrans" cxnId="{1CA00047-3C42-400B-891D-2BF349908113}">
      <dgm:prSet/>
      <dgm:spPr/>
      <dgm:t>
        <a:bodyPr/>
        <a:lstStyle/>
        <a:p>
          <a:endParaRPr lang="en-US"/>
        </a:p>
      </dgm:t>
    </dgm:pt>
    <dgm:pt modelId="{553215AB-474C-4314-8C7C-BBFCFB97A925}" type="sibTrans" cxnId="{1CA00047-3C42-400B-891D-2BF34990811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81230C30-865F-4055-B350-DF7C65570D99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dirty="0"/>
            <a:t>Consortium</a:t>
          </a:r>
        </a:p>
      </dgm:t>
    </dgm:pt>
    <dgm:pt modelId="{47777FB9-4E2A-44C5-8E98-C5EC81604161}" type="parTrans" cxnId="{DE55636E-B8A3-4D65-B88B-E79C6D255AC7}">
      <dgm:prSet/>
      <dgm:spPr/>
      <dgm:t>
        <a:bodyPr/>
        <a:lstStyle/>
        <a:p>
          <a:endParaRPr lang="en-US"/>
        </a:p>
      </dgm:t>
    </dgm:pt>
    <dgm:pt modelId="{ACB5AA70-C355-409E-90D7-A3A918AD87E8}" type="sibTrans" cxnId="{DE55636E-B8A3-4D65-B88B-E79C6D255AC7}">
      <dgm:prSet/>
      <dgm:spPr/>
      <dgm:t>
        <a:bodyPr/>
        <a:lstStyle/>
        <a:p>
          <a:endParaRPr lang="en-US"/>
        </a:p>
      </dgm:t>
    </dgm:pt>
    <dgm:pt modelId="{C8261DDA-9594-4E5C-B142-F69931F8920C}">
      <dgm:prSet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2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JASMAR &amp; </a:t>
          </a:r>
        </a:p>
        <a:p>
          <a:pPr algn="ctr"/>
          <a:r>
            <a:rPr lang="en-US" sz="2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 Vet Care </a:t>
          </a:r>
          <a:endParaRPr lang="en-US" sz="2200" dirty="0"/>
        </a:p>
      </dgm:t>
    </dgm:pt>
    <dgm:pt modelId="{D550034C-90BC-40A2-A74D-B7AA25564C0B}" type="parTrans" cxnId="{A196E509-1FD0-4C30-96B2-110205CBE52E}">
      <dgm:prSet/>
      <dgm:spPr/>
      <dgm:t>
        <a:bodyPr/>
        <a:lstStyle/>
        <a:p>
          <a:endParaRPr lang="en-US"/>
        </a:p>
      </dgm:t>
    </dgm:pt>
    <dgm:pt modelId="{A6A0B457-D0D8-4869-95B6-6C1159E3C277}" type="sibTrans" cxnId="{A196E509-1FD0-4C30-96B2-110205CBE52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01B7095-0157-4E3A-AE67-16B8061F07A5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dirty="0"/>
            <a:t>NNGOs</a:t>
          </a:r>
        </a:p>
      </dgm:t>
    </dgm:pt>
    <dgm:pt modelId="{A1C14165-D45C-4EC4-82A6-6EFB2C571210}" type="parTrans" cxnId="{1F562750-E90F-4017-A330-5E6CA51A6A67}">
      <dgm:prSet/>
      <dgm:spPr/>
      <dgm:t>
        <a:bodyPr/>
        <a:lstStyle/>
        <a:p>
          <a:endParaRPr lang="en-US"/>
        </a:p>
      </dgm:t>
    </dgm:pt>
    <dgm:pt modelId="{D3E632BD-2321-42FD-80A6-4DA2E62F4D89}" type="sibTrans" cxnId="{1F562750-E90F-4017-A330-5E6CA51A6A67}">
      <dgm:prSet/>
      <dgm:spPr/>
      <dgm:t>
        <a:bodyPr/>
        <a:lstStyle/>
        <a:p>
          <a:endParaRPr lang="en-US"/>
        </a:p>
      </dgm:t>
    </dgm:pt>
    <dgm:pt modelId="{BB83E1F6-B4AF-4B5A-98B0-B9D28D3176D4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dirty="0"/>
            <a:t>Partners</a:t>
          </a:r>
        </a:p>
      </dgm:t>
    </dgm:pt>
    <dgm:pt modelId="{87C4C143-F079-4382-80D9-C69A4DAEB4F1}" type="parTrans" cxnId="{67BE92C3-9B1F-4051-92A7-849DB8C6B4C1}">
      <dgm:prSet/>
      <dgm:spPr/>
      <dgm:t>
        <a:bodyPr/>
        <a:lstStyle/>
        <a:p>
          <a:endParaRPr lang="en-US"/>
        </a:p>
      </dgm:t>
    </dgm:pt>
    <dgm:pt modelId="{EB48060E-FB10-4064-AE4A-7D13CE1D7CAC}" type="sibTrans" cxnId="{67BE92C3-9B1F-4051-92A7-849DB8C6B4C1}">
      <dgm:prSet/>
      <dgm:spPr/>
      <dgm:t>
        <a:bodyPr/>
        <a:lstStyle/>
        <a:p>
          <a:endParaRPr lang="en-US"/>
        </a:p>
      </dgm:t>
    </dgm:pt>
    <dgm:pt modelId="{7C1B9FAF-5C54-47AD-AE63-9D6092BD2DD5}">
      <dgm:prSet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300" b="1" dirty="0"/>
            <a:t>Approaches</a:t>
          </a:r>
        </a:p>
      </dgm:t>
    </dgm:pt>
    <dgm:pt modelId="{97FF98CD-DFE8-401D-B696-DC436FEC544B}" type="parTrans" cxnId="{784D4EE3-DE64-4564-A20C-2FC4F7FDF091}">
      <dgm:prSet/>
      <dgm:spPr/>
      <dgm:t>
        <a:bodyPr/>
        <a:lstStyle/>
        <a:p>
          <a:endParaRPr lang="en-US"/>
        </a:p>
      </dgm:t>
    </dgm:pt>
    <dgm:pt modelId="{21F7986F-BEAD-4BCD-8436-2CA4D47BAC36}" type="sibTrans" cxnId="{784D4EE3-DE64-4564-A20C-2FC4F7FDF091}">
      <dgm:prSet/>
      <dgm:spPr/>
      <dgm:t>
        <a:bodyPr/>
        <a:lstStyle/>
        <a:p>
          <a:endParaRPr lang="en-US"/>
        </a:p>
      </dgm:t>
    </dgm:pt>
    <dgm:pt modelId="{67E8C44B-3316-4496-97D0-729BF41E894E}">
      <dgm:prSet phldrT="[Text]" custT="1"/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>
            <a:buClr>
              <a:srgbClr val="B31166"/>
            </a:buClr>
          </a:pPr>
          <a:r>
            <a:rPr lang="en-US" sz="2200" dirty="0">
              <a:latin typeface="Agency FB" panose="020B0503020202020204" pitchFamily="34" charset="0"/>
              <a:ea typeface="Calibri"/>
              <a:cs typeface="Calibri"/>
            </a:rPr>
            <a:t>1. Market Systems Development (MSD)</a:t>
          </a:r>
        </a:p>
        <a:p>
          <a:pPr algn="ctr">
            <a:buClr>
              <a:srgbClr val="B31166"/>
            </a:buClr>
          </a:pPr>
          <a:r>
            <a:rPr lang="en-US" sz="2200" b="0" dirty="0">
              <a:latin typeface="Agency FB" panose="020B0503020202020204" pitchFamily="34" charset="0"/>
              <a:ea typeface="Calibri"/>
              <a:cs typeface="Calibri"/>
            </a:rPr>
            <a:t>2. </a:t>
          </a:r>
          <a:r>
            <a:rPr lang="en-US" sz="2200" dirty="0">
              <a:latin typeface="Agency FB" panose="020B0503020202020204" pitchFamily="34" charset="0"/>
              <a:ea typeface="Calibri"/>
              <a:cs typeface="Calibri"/>
            </a:rPr>
            <a:t>Resilience</a:t>
          </a:r>
          <a:endParaRPr lang="en-US" sz="2200" dirty="0"/>
        </a:p>
      </dgm:t>
    </dgm:pt>
    <dgm:pt modelId="{F010AB22-E852-4257-AA45-AAA31ECAF21B}" type="sibTrans" cxnId="{A1513B77-FFE4-4BFB-90B4-325BEBBA8290}">
      <dgm:prSet/>
      <dgm:spPr/>
      <dgm:t>
        <a:bodyPr/>
        <a:lstStyle/>
        <a:p>
          <a:endParaRPr lang="en-US"/>
        </a:p>
      </dgm:t>
    </dgm:pt>
    <dgm:pt modelId="{6EC994FE-DFC1-4EE5-8866-3264C6470C9F}" type="parTrans" cxnId="{A1513B77-FFE4-4BFB-90B4-325BEBBA8290}">
      <dgm:prSet/>
      <dgm:spPr/>
      <dgm:t>
        <a:bodyPr/>
        <a:lstStyle/>
        <a:p>
          <a:endParaRPr lang="en-US"/>
        </a:p>
      </dgm:t>
    </dgm:pt>
    <dgm:pt modelId="{A3593655-B904-499D-A86C-276DA1F0D443}" type="pres">
      <dgm:prSet presAssocID="{2516B97F-ACC7-4CEB-A36C-3E86A44DD21A}" presName="diagram" presStyleCnt="0">
        <dgm:presLayoutVars>
          <dgm:dir/>
          <dgm:animLvl val="lvl"/>
          <dgm:resizeHandles val="exact"/>
        </dgm:presLayoutVars>
      </dgm:prSet>
      <dgm:spPr/>
    </dgm:pt>
    <dgm:pt modelId="{ACB77570-3AD2-4B86-9699-5529BE7BA5F3}" type="pres">
      <dgm:prSet presAssocID="{BBF6DAF6-C8C2-4D63-ABD2-A7BCDEC2BA1A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45BDBAB-E611-4CEF-BE42-36C7CA650A43}" type="pres">
      <dgm:prSet presAssocID="{BBF6DAF6-C8C2-4D63-ABD2-A7BCDEC2BA1A}" presName="childRect" presStyleLbl="bgAcc1" presStyleIdx="0" presStyleCnt="9" custScaleX="175366" custScaleY="80195" custLinFactNeighborX="-33972" custLinFactNeighborY="36631">
        <dgm:presLayoutVars>
          <dgm:bulletEnabled val="1"/>
        </dgm:presLayoutVars>
      </dgm:prSet>
      <dgm:spPr/>
    </dgm:pt>
    <dgm:pt modelId="{5C5AD7D6-B8AE-4664-92AB-BAEEF6ECE1C5}" type="pres">
      <dgm:prSet presAssocID="{BBF6DAF6-C8C2-4D63-ABD2-A7BCDEC2BA1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4367BA7-1649-41C3-A549-96170B6DF6B4}" type="pres">
      <dgm:prSet presAssocID="{BBF6DAF6-C8C2-4D63-ABD2-A7BCDEC2BA1A}" presName="parentRect" presStyleLbl="alignNode1" presStyleIdx="0" presStyleCnt="9" custScaleX="170554" custScaleY="220234" custLinFactNeighborX="-32375" custLinFactNeighborY="13567"/>
      <dgm:spPr>
        <a:prstGeom prst="round2DiagRect">
          <a:avLst/>
        </a:prstGeom>
      </dgm:spPr>
    </dgm:pt>
    <dgm:pt modelId="{41069C82-9412-4A4C-93E1-8A66AC3B1596}" type="pres">
      <dgm:prSet presAssocID="{BBF6DAF6-C8C2-4D63-ABD2-A7BCDEC2BA1A}" presName="adorn" presStyleLbl="fgAccFollowNode1" presStyleIdx="0" presStyleCnt="9" custScaleX="51937" custScaleY="52118" custLinFactNeighborX="-1272" custLinFactNeighborY="7013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ACBA7F9-048C-41E9-8637-32DDB1FFC660}" type="pres">
      <dgm:prSet presAssocID="{67E4EA80-E46A-484E-BCFD-4891B4402668}" presName="sibTrans" presStyleLbl="sibTrans2D1" presStyleIdx="0" presStyleCnt="0"/>
      <dgm:spPr/>
    </dgm:pt>
    <dgm:pt modelId="{6D5B5604-65A6-4122-820F-357DEEFAF484}" type="pres">
      <dgm:prSet presAssocID="{3087ADDF-1E1C-42D7-B3D2-B309518F46F8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598885F-6747-4EFE-B9A3-CA372F12A79C}" type="pres">
      <dgm:prSet presAssocID="{3087ADDF-1E1C-42D7-B3D2-B309518F46F8}" presName="childRect" presStyleLbl="bgAcc1" presStyleIdx="1" presStyleCnt="9" custScaleX="121846" custScaleY="80716" custLinFactNeighborX="-1460" custLinFactNeighborY="35309">
        <dgm:presLayoutVars>
          <dgm:bulletEnabled val="1"/>
        </dgm:presLayoutVars>
      </dgm:prSet>
      <dgm:spPr/>
    </dgm:pt>
    <dgm:pt modelId="{440D6168-58A0-4565-992F-33217C026159}" type="pres">
      <dgm:prSet presAssocID="{3087ADDF-1E1C-42D7-B3D2-B309518F46F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739A4D7-6EF2-4F92-847D-74C3EA84C697}" type="pres">
      <dgm:prSet presAssocID="{3087ADDF-1E1C-42D7-B3D2-B309518F46F8}" presName="parentRect" presStyleLbl="alignNode1" presStyleIdx="1" presStyleCnt="9" custScaleX="114035" custScaleY="208712" custLinFactNeighborX="-2410"/>
      <dgm:spPr>
        <a:prstGeom prst="round2DiagRect">
          <a:avLst/>
        </a:prstGeom>
      </dgm:spPr>
    </dgm:pt>
    <dgm:pt modelId="{DF5EFE58-5390-438F-86A6-17DF692BA863}" type="pres">
      <dgm:prSet presAssocID="{3087ADDF-1E1C-42D7-B3D2-B309518F46F8}" presName="adorn" presStyleLbl="fgAccFollowNode1" presStyleIdx="1" presStyleCnt="9" custScaleX="42998" custScaleY="32604" custLinFactNeighborX="13773" custLinFactNeighborY="494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594362B-3801-4F5E-86BA-645512ED7F1D}" type="pres">
      <dgm:prSet presAssocID="{0C85B64D-3D65-43B0-A6AC-28C2E30229E1}" presName="sibTrans" presStyleLbl="sibTrans2D1" presStyleIdx="0" presStyleCnt="0"/>
      <dgm:spPr/>
    </dgm:pt>
    <dgm:pt modelId="{EE7556A9-D403-45B2-A817-CA88466E33E6}" type="pres">
      <dgm:prSet presAssocID="{DC85E322-CA22-4C88-8D08-398ACE83B4EA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1318C0F-2F5A-4710-A4AE-50F9CDDE451F}" type="pres">
      <dgm:prSet presAssocID="{DC85E322-CA22-4C88-8D08-398ACE83B4EA}" presName="childRect" presStyleLbl="bgAcc1" presStyleIdx="2" presStyleCnt="9" custScaleX="120580" custScaleY="72625" custLinFactNeighborX="25005" custLinFactNeighborY="31294">
        <dgm:presLayoutVars>
          <dgm:bulletEnabled val="1"/>
        </dgm:presLayoutVars>
      </dgm:prSet>
      <dgm:spPr/>
    </dgm:pt>
    <dgm:pt modelId="{FCC3C44B-FE63-4A0B-B7DD-12B3B6E20A8A}" type="pres">
      <dgm:prSet presAssocID="{DC85E322-CA22-4C88-8D08-398ACE83B4E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50A60C-68FA-468D-8323-67D12029D446}" type="pres">
      <dgm:prSet presAssocID="{DC85E322-CA22-4C88-8D08-398ACE83B4EA}" presName="parentRect" presStyleLbl="alignNode1" presStyleIdx="2" presStyleCnt="9" custScaleX="118521" custScaleY="197185" custLinFactNeighborX="25432" custLinFactNeighborY="-1501"/>
      <dgm:spPr>
        <a:prstGeom prst="round2DiagRect">
          <a:avLst/>
        </a:prstGeom>
      </dgm:spPr>
    </dgm:pt>
    <dgm:pt modelId="{17B697D8-6524-43E2-AAE4-2DB562E7862F}" type="pres">
      <dgm:prSet presAssocID="{DC85E322-CA22-4C88-8D08-398ACE83B4EA}" presName="adorn" presStyleLbl="fgAccFollowNode1" presStyleIdx="2" presStyleCnt="9" custScaleX="47261" custScaleY="62104" custLinFactX="2709" custLinFactNeighborX="100000" custLinFactNeighborY="47412"/>
      <dgm:spPr>
        <a:prstGeom prst="round2DiagRect">
          <a:avLst/>
        </a:prstGeom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9C4FD5F-B428-47BA-82D8-A353F658CED0}" type="pres">
      <dgm:prSet presAssocID="{FDBC2D53-D8A3-4306-BFBE-F800A0C3B4FE}" presName="sibTrans" presStyleLbl="sibTrans2D1" presStyleIdx="0" presStyleCnt="0"/>
      <dgm:spPr/>
    </dgm:pt>
    <dgm:pt modelId="{FC2023C7-B492-4F0F-8912-07C33C883721}" type="pres">
      <dgm:prSet presAssocID="{21B86A94-A7E6-4047-8D34-EF9E88CE47FC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4FF7C12-1615-4A4B-9CEF-A43B42D33EB6}" type="pres">
      <dgm:prSet presAssocID="{21B86A94-A7E6-4047-8D34-EF9E88CE47FC}" presName="childRect" presStyleLbl="bgAcc1" presStyleIdx="3" presStyleCnt="9" custScaleX="124439" custScaleY="73116" custLinFactNeighborX="-54577" custLinFactNeighborY="-436">
        <dgm:presLayoutVars>
          <dgm:bulletEnabled val="1"/>
        </dgm:presLayoutVars>
      </dgm:prSet>
      <dgm:spPr/>
    </dgm:pt>
    <dgm:pt modelId="{341EED2C-6C92-401E-820D-959BD164BFFC}" type="pres">
      <dgm:prSet presAssocID="{21B86A94-A7E6-4047-8D34-EF9E88CE47F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5DA813C-711F-436D-9754-FD8D5F22039D}" type="pres">
      <dgm:prSet presAssocID="{21B86A94-A7E6-4047-8D34-EF9E88CE47FC}" presName="parentRect" presStyleLbl="alignNode1" presStyleIdx="3" presStyleCnt="9" custScaleX="120753" custScaleY="142830" custLinFactY="-883" custLinFactNeighborX="-54715" custLinFactNeighborY="-100000"/>
      <dgm:spPr>
        <a:prstGeom prst="round2DiagRect">
          <a:avLst/>
        </a:prstGeom>
      </dgm:spPr>
    </dgm:pt>
    <dgm:pt modelId="{A64D9339-EB2A-405E-86A3-AEE40F86AB74}" type="pres">
      <dgm:prSet presAssocID="{21B86A94-A7E6-4047-8D34-EF9E88CE47FC}" presName="adorn" presStyleLbl="fgAccFollowNode1" presStyleIdx="3" presStyleCnt="9" custScaleX="37110" custScaleY="50303" custLinFactX="-22586" custLinFactNeighborX="-100000" custLinFactNeighborY="-6397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E5222A2-F066-4BDD-AB7E-DC75B2E1FD23}" type="pres">
      <dgm:prSet presAssocID="{C7C492E0-0F0E-4B0C-BCAA-58B055D01F2E}" presName="sibTrans" presStyleLbl="sibTrans2D1" presStyleIdx="0" presStyleCnt="0"/>
      <dgm:spPr/>
    </dgm:pt>
    <dgm:pt modelId="{AB0DF40E-3301-4293-BC3C-7E4ACA39831C}" type="pres">
      <dgm:prSet presAssocID="{5A784E77-4C6F-476F-ACAC-28460571DB84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E788148-D361-4D27-BB8C-44316E3FBD3F}" type="pres">
      <dgm:prSet presAssocID="{5A784E77-4C6F-476F-ACAC-28460571DB84}" presName="childRect" presStyleLbl="bgAcc1" presStyleIdx="4" presStyleCnt="9" custScaleX="124489" custScaleY="53452" custLinFactNeighborX="381" custLinFactNeighborY="-8043">
        <dgm:presLayoutVars>
          <dgm:bulletEnabled val="1"/>
        </dgm:presLayoutVars>
      </dgm:prSet>
      <dgm:spPr/>
    </dgm:pt>
    <dgm:pt modelId="{46AD491F-3671-47EF-8B46-03B753CD8BE6}" type="pres">
      <dgm:prSet presAssocID="{5A784E77-4C6F-476F-ACAC-28460571DB8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9433FAD-C29E-4005-A896-524851A4AFDB}" type="pres">
      <dgm:prSet presAssocID="{5A784E77-4C6F-476F-ACAC-28460571DB84}" presName="parentRect" presStyleLbl="alignNode1" presStyleIdx="4" presStyleCnt="9" custScaleX="118832" custScaleY="149987" custLinFactY="-12997" custLinFactNeighborX="-182" custLinFactNeighborY="-100000"/>
      <dgm:spPr>
        <a:prstGeom prst="round2DiagRect">
          <a:avLst/>
        </a:prstGeom>
      </dgm:spPr>
    </dgm:pt>
    <dgm:pt modelId="{1A5DF7BE-EDF7-4D29-A80E-AE6A1041B32B}" type="pres">
      <dgm:prSet presAssocID="{5A784E77-4C6F-476F-ACAC-28460571DB84}" presName="adorn" presStyleLbl="fgAccFollowNode1" presStyleIdx="4" presStyleCnt="9" custScaleX="47225" custScaleY="54688" custLinFactY="-1650" custLinFactNeighborX="26422" custLinFactNeighborY="-10000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D189E31-91EF-4D73-9BD8-6DEF99C96E0A}" type="pres">
      <dgm:prSet presAssocID="{725ECDE3-8CAB-43E2-B000-A5BD1A68259A}" presName="sibTrans" presStyleLbl="sibTrans2D1" presStyleIdx="0" presStyleCnt="0"/>
      <dgm:spPr/>
    </dgm:pt>
    <dgm:pt modelId="{D6BB8EBC-C61A-40C1-B13D-B8738B62CF6E}" type="pres">
      <dgm:prSet presAssocID="{6B4BF49B-BC50-46E6-A04F-F892724966FB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BFC73CA-113B-47F6-B8F7-8DFB26C994BC}" type="pres">
      <dgm:prSet presAssocID="{6B4BF49B-BC50-46E6-A04F-F892724966FB}" presName="childRect" presStyleLbl="bgAcc1" presStyleIdx="5" presStyleCnt="9" custScaleX="119137" custScaleY="56398" custLinFactNeighborX="49873" custLinFactNeighborY="-14003">
        <dgm:presLayoutVars>
          <dgm:bulletEnabled val="1"/>
        </dgm:presLayoutVars>
      </dgm:prSet>
      <dgm:spPr/>
    </dgm:pt>
    <dgm:pt modelId="{5B2EDD47-5C54-431B-8A6B-C2BC708B6552}" type="pres">
      <dgm:prSet presAssocID="{6B4BF49B-BC50-46E6-A04F-F892724966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198FA1C-5FA1-4099-AC4B-1551C22E7E38}" type="pres">
      <dgm:prSet presAssocID="{6B4BF49B-BC50-46E6-A04F-F892724966FB}" presName="parentRect" presStyleLbl="alignNode1" presStyleIdx="5" presStyleCnt="9" custScaleX="113994" custScaleY="146545" custLinFactY="-10554" custLinFactNeighborX="47584" custLinFactNeighborY="-100000"/>
      <dgm:spPr>
        <a:prstGeom prst="round2DiagRect">
          <a:avLst/>
        </a:prstGeom>
      </dgm:spPr>
    </dgm:pt>
    <dgm:pt modelId="{1B3D3076-93F3-40CC-A20F-8ED9B7CD7D37}" type="pres">
      <dgm:prSet presAssocID="{6B4BF49B-BC50-46E6-A04F-F892724966FB}" presName="adorn" presStyleLbl="fgAccFollowNode1" presStyleIdx="5" presStyleCnt="9" custScaleX="49907" custScaleY="67243" custLinFactX="7279" custLinFactNeighborX="100000" custLinFactNeighborY="-8372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5C6889D-6FEC-4A5A-AD1B-BADF3440EE90}" type="pres">
      <dgm:prSet presAssocID="{553215AB-474C-4314-8C7C-BBFCFB97A925}" presName="sibTrans" presStyleLbl="sibTrans2D1" presStyleIdx="0" presStyleCnt="0"/>
      <dgm:spPr/>
    </dgm:pt>
    <dgm:pt modelId="{F24CE0AB-00FF-4F40-BFBE-C116FF4FE9DF}" type="pres">
      <dgm:prSet presAssocID="{C8261DDA-9594-4E5C-B142-F69931F8920C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27DD9EB-7278-4292-ACA9-A3952687A0BB}" type="pres">
      <dgm:prSet presAssocID="{C8261DDA-9594-4E5C-B142-F69931F8920C}" presName="childRect" presStyleLbl="bgAcc1" presStyleIdx="6" presStyleCnt="9" custScaleX="140494" custScaleY="63003" custLinFactNeighborX="-16766" custLinFactNeighborY="42328">
        <dgm:presLayoutVars>
          <dgm:bulletEnabled val="1"/>
        </dgm:presLayoutVars>
      </dgm:prSet>
      <dgm:spPr/>
    </dgm:pt>
    <dgm:pt modelId="{EF52692C-A635-4A85-83B0-92F8FC7A3DA8}" type="pres">
      <dgm:prSet presAssocID="{C8261DDA-9594-4E5C-B142-F69931F8920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B82D0E2-6B0B-4648-828E-9123B7161B4E}" type="pres">
      <dgm:prSet presAssocID="{C8261DDA-9594-4E5C-B142-F69931F8920C}" presName="parentRect" presStyleLbl="alignNode1" presStyleIdx="6" presStyleCnt="9" custScaleX="120612" custScaleY="143157" custLinFactNeighborX="-15479" custLinFactNeighborY="5418"/>
      <dgm:spPr>
        <a:prstGeom prst="round2DiagRect">
          <a:avLst/>
        </a:prstGeom>
      </dgm:spPr>
    </dgm:pt>
    <dgm:pt modelId="{AC52B7B3-0361-43EA-A020-6D324A67179E}" type="pres">
      <dgm:prSet presAssocID="{C8261DDA-9594-4E5C-B142-F69931F8920C}" presName="adorn" presStyleLbl="fgAccFollowNode1" presStyleIdx="6" presStyleCnt="9" custScaleX="55079" custScaleY="24419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FD289B5-B925-4A43-ADE7-054A751A0F6D}" type="pres">
      <dgm:prSet presAssocID="{A6A0B457-D0D8-4869-95B6-6C1159E3C277}" presName="sibTrans" presStyleLbl="sibTrans2D1" presStyleIdx="0" presStyleCnt="0"/>
      <dgm:spPr/>
    </dgm:pt>
    <dgm:pt modelId="{BDD4A596-A50D-4995-8419-C17FD479886D}" type="pres">
      <dgm:prSet presAssocID="{8692BD07-0F46-49B8-A9CE-9EA7BBA5A96D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5AB9A56-F882-44F4-8349-90B797E8E308}" type="pres">
      <dgm:prSet presAssocID="{8692BD07-0F46-49B8-A9CE-9EA7BBA5A96D}" presName="childRect" presStyleLbl="bgAcc1" presStyleIdx="7" presStyleCnt="9" custScaleX="144517" custScaleY="61734" custLinFactX="90090" custLinFactNeighborX="100000" custLinFactNeighborY="5657">
        <dgm:presLayoutVars>
          <dgm:bulletEnabled val="1"/>
        </dgm:presLayoutVars>
      </dgm:prSet>
      <dgm:spPr/>
    </dgm:pt>
    <dgm:pt modelId="{9FF1A745-A405-45A0-950D-C454EE2072EE}" type="pres">
      <dgm:prSet presAssocID="{8692BD07-0F46-49B8-A9CE-9EA7BBA5A96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77CB92F-26AA-4416-A797-8921F9DAB1B2}" type="pres">
      <dgm:prSet presAssocID="{8692BD07-0F46-49B8-A9CE-9EA7BBA5A96D}" presName="parentRect" presStyleLbl="alignNode1" presStyleIdx="7" presStyleCnt="9" custScaleX="157651" custScaleY="214065" custLinFactX="91559" custLinFactNeighborX="100000" custLinFactNeighborY="-10831"/>
      <dgm:spPr>
        <a:prstGeom prst="round2DiagRect">
          <a:avLst/>
        </a:prstGeom>
      </dgm:spPr>
    </dgm:pt>
    <dgm:pt modelId="{92B37A34-BCDB-4FAA-AA63-DC193F860B1D}" type="pres">
      <dgm:prSet presAssocID="{8692BD07-0F46-49B8-A9CE-9EA7BBA5A96D}" presName="adorn" presStyleLbl="fgAccFollowNode1" presStyleIdx="7" presStyleCnt="9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841780D-DED0-49C9-BAA3-FEE4625C66F4}" type="pres">
      <dgm:prSet presAssocID="{6F0DB66C-2D7A-467F-BE0C-3DEF68E0249D}" presName="sibTrans" presStyleLbl="sibTrans2D1" presStyleIdx="0" presStyleCnt="0"/>
      <dgm:spPr/>
    </dgm:pt>
    <dgm:pt modelId="{CA997AE4-982B-4A6A-94FF-58533BB7C339}" type="pres">
      <dgm:prSet presAssocID="{67E8C44B-3316-4496-97D0-729BF41E894E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EA262BC-2651-46AE-B05C-8FF36BB12AF6}" type="pres">
      <dgm:prSet presAssocID="{67E8C44B-3316-4496-97D0-729BF41E894E}" presName="childRect" presStyleLbl="bgAcc1" presStyleIdx="8" presStyleCnt="9" custScaleX="160121" custScaleY="73621" custLinFactX="-64681" custLinFactNeighborX="-100000" custLinFactNeighborY="15558">
        <dgm:presLayoutVars>
          <dgm:bulletEnabled val="1"/>
        </dgm:presLayoutVars>
      </dgm:prSet>
      <dgm:spPr/>
    </dgm:pt>
    <dgm:pt modelId="{BFF41AA3-A6BC-460B-A684-A33393867E55}" type="pres">
      <dgm:prSet presAssocID="{67E8C44B-3316-4496-97D0-729BF41E89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CA9A346-C7A8-46F0-A9C6-06F7B4BE01CB}" type="pres">
      <dgm:prSet presAssocID="{67E8C44B-3316-4496-97D0-729BF41E894E}" presName="parentRect" presStyleLbl="alignNode1" presStyleIdx="8" presStyleCnt="9" custScaleX="156290" custScaleY="234017" custLinFactX="-61758" custLinFactNeighborX="-100000" custLinFactNeighborY="-34794"/>
      <dgm:spPr>
        <a:prstGeom prst="round2DiagRect">
          <a:avLst/>
        </a:prstGeom>
      </dgm:spPr>
    </dgm:pt>
    <dgm:pt modelId="{C344CAF3-2F10-403E-8F6E-CDE2B20AEBEB}" type="pres">
      <dgm:prSet presAssocID="{67E8C44B-3316-4496-97D0-729BF41E894E}" presName="adorn" presStyleLbl="fgAccFollowNode1" presStyleIdx="8" presStyleCnt="9" custScaleX="16562" custScaleY="763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6763DD04-F5E0-41B3-86DA-15F1298E1B13}" type="presOf" srcId="{67E4EA80-E46A-484E-BCFD-4891B4402668}" destId="{8ACBA7F9-048C-41E9-8637-32DDB1FFC660}" srcOrd="0" destOrd="0" presId="urn:microsoft.com/office/officeart/2005/8/layout/bList2"/>
    <dgm:cxn modelId="{A196E509-1FD0-4C30-96B2-110205CBE52E}" srcId="{2516B97F-ACC7-4CEB-A36C-3E86A44DD21A}" destId="{C8261DDA-9594-4E5C-B142-F69931F8920C}" srcOrd="6" destOrd="0" parTransId="{D550034C-90BC-40A2-A74D-B7AA25564C0B}" sibTransId="{A6A0B457-D0D8-4869-95B6-6C1159E3C277}"/>
    <dgm:cxn modelId="{05004411-0890-4E6D-A33B-7AA0FB8A2EB1}" srcId="{BBF6DAF6-C8C2-4D63-ABD2-A7BCDEC2BA1A}" destId="{80F2A92B-5DB7-4CD7-9FF9-282F3E75312C}" srcOrd="0" destOrd="0" parTransId="{53F41B47-D1C0-48BD-87A9-88E75CA21006}" sibTransId="{D336C6EF-A4AA-4BD9-A653-9B71FF6EEC49}"/>
    <dgm:cxn modelId="{73484A12-0FBB-431B-BA04-A0A9138DD05B}" type="presOf" srcId="{67E8C44B-3316-4496-97D0-729BF41E894E}" destId="{3CA9A346-C7A8-46F0-A9C6-06F7B4BE01CB}" srcOrd="1" destOrd="0" presId="urn:microsoft.com/office/officeart/2005/8/layout/bList2"/>
    <dgm:cxn modelId="{614F5917-D1D7-4FF0-A28A-79BCB37F8299}" type="presOf" srcId="{3EF86C29-32AD-4055-9959-4FA712C5F2D9}" destId="{14FF7C12-1615-4A4B-9CEF-A43B42D33EB6}" srcOrd="0" destOrd="0" presId="urn:microsoft.com/office/officeart/2005/8/layout/bList2"/>
    <dgm:cxn modelId="{29BD9F17-6298-4896-9598-F485C927EE3C}" type="presOf" srcId="{DC85E322-CA22-4C88-8D08-398ACE83B4EA}" destId="{FCC3C44B-FE63-4A0B-B7DD-12B3B6E20A8A}" srcOrd="0" destOrd="0" presId="urn:microsoft.com/office/officeart/2005/8/layout/bList2"/>
    <dgm:cxn modelId="{36EAB91B-3698-4219-B310-9F2D4F8F8B32}" srcId="{5A784E77-4C6F-476F-ACAC-28460571DB84}" destId="{114F0EF6-6748-4115-A355-95A32AB845DE}" srcOrd="0" destOrd="0" parTransId="{B74AD44B-EE4E-4762-8FA9-A23C5E8F1DEB}" sibTransId="{86512A93-BE6B-46FF-840B-3F9C5E36DCB5}"/>
    <dgm:cxn modelId="{CCA58A22-84D9-49A5-B662-7E3845EEC745}" type="presOf" srcId="{FDBC2D53-D8A3-4306-BFBE-F800A0C3B4FE}" destId="{B9C4FD5F-B428-47BA-82D8-A353F658CED0}" srcOrd="0" destOrd="0" presId="urn:microsoft.com/office/officeart/2005/8/layout/bList2"/>
    <dgm:cxn modelId="{08144126-A44B-461D-AFF9-678DFD7F3A28}" srcId="{2516B97F-ACC7-4CEB-A36C-3E86A44DD21A}" destId="{5A784E77-4C6F-476F-ACAC-28460571DB84}" srcOrd="4" destOrd="0" parTransId="{28E8B437-0E96-4910-B7EF-097E21908C68}" sibTransId="{725ECDE3-8CAB-43E2-B000-A5BD1A68259A}"/>
    <dgm:cxn modelId="{D90EEA26-AC1A-48DD-A0AE-94B582512F21}" type="presOf" srcId="{67E8C44B-3316-4496-97D0-729BF41E894E}" destId="{BFF41AA3-A6BC-460B-A684-A33393867E55}" srcOrd="0" destOrd="0" presId="urn:microsoft.com/office/officeart/2005/8/layout/bList2"/>
    <dgm:cxn modelId="{8564D92D-6F9C-4AB0-83A2-A911791EBF33}" srcId="{21B86A94-A7E6-4047-8D34-EF9E88CE47FC}" destId="{3EF86C29-32AD-4055-9959-4FA712C5F2D9}" srcOrd="0" destOrd="0" parTransId="{25EB8AFF-70DE-492C-B60F-677D55916CB1}" sibTransId="{14A25B76-984B-421B-945A-3758941F4B65}"/>
    <dgm:cxn modelId="{E44A103A-8439-4ABC-8B67-E7E1EA179FE5}" type="presOf" srcId="{8692BD07-0F46-49B8-A9CE-9EA7BBA5A96D}" destId="{9FF1A745-A405-45A0-950D-C454EE2072EE}" srcOrd="0" destOrd="0" presId="urn:microsoft.com/office/officeart/2005/8/layout/bList2"/>
    <dgm:cxn modelId="{5DDDC53B-0976-4B18-9692-120123255EF6}" srcId="{3087ADDF-1E1C-42D7-B3D2-B309518F46F8}" destId="{BE9A02D9-39F1-4C61-A73D-94D95016FC39}" srcOrd="0" destOrd="0" parTransId="{8C730F7E-E06A-4FE0-AC54-6D94FCFE2CAA}" sibTransId="{1BC3CECE-813E-4672-8C23-AEFCF29BC49F}"/>
    <dgm:cxn modelId="{571E593C-EF44-48FB-8DD5-7D5C245B5E3D}" type="presOf" srcId="{6B4BF49B-BC50-46E6-A04F-F892724966FB}" destId="{A198FA1C-5FA1-4099-AC4B-1551C22E7E38}" srcOrd="1" destOrd="0" presId="urn:microsoft.com/office/officeart/2005/8/layout/bList2"/>
    <dgm:cxn modelId="{35236F3F-6B1E-4D01-8578-C88FB322EB6D}" type="presOf" srcId="{21B86A94-A7E6-4047-8D34-EF9E88CE47FC}" destId="{341EED2C-6C92-401E-820D-959BD164BFFC}" srcOrd="0" destOrd="0" presId="urn:microsoft.com/office/officeart/2005/8/layout/bList2"/>
    <dgm:cxn modelId="{39DD1465-2F9F-4885-95C0-F6DFE8A5B3DE}" type="presOf" srcId="{C7C492E0-0F0E-4B0C-BCAA-58B055D01F2E}" destId="{BE5222A2-F066-4BDD-AB7E-DC75B2E1FD23}" srcOrd="0" destOrd="0" presId="urn:microsoft.com/office/officeart/2005/8/layout/bList2"/>
    <dgm:cxn modelId="{1CA00047-3C42-400B-891D-2BF349908113}" srcId="{2516B97F-ACC7-4CEB-A36C-3E86A44DD21A}" destId="{6B4BF49B-BC50-46E6-A04F-F892724966FB}" srcOrd="5" destOrd="0" parTransId="{EC542829-6A51-4987-A54B-90958C78E70F}" sibTransId="{553215AB-474C-4314-8C7C-BBFCFB97A925}"/>
    <dgm:cxn modelId="{6FA03667-982A-44FF-8D15-C623AAEBAD9F}" type="presOf" srcId="{401B7095-0157-4E3A-AE67-16B8061F07A5}" destId="{C27DD9EB-7278-4292-ACA9-A3952687A0BB}" srcOrd="0" destOrd="0" presId="urn:microsoft.com/office/officeart/2005/8/layout/bList2"/>
    <dgm:cxn modelId="{BB6F2D69-4898-4552-9C3D-65965E20AB5D}" type="presOf" srcId="{A6A0B457-D0D8-4869-95B6-6C1159E3C277}" destId="{6FD289B5-B925-4A43-ADE7-054A751A0F6D}" srcOrd="0" destOrd="0" presId="urn:microsoft.com/office/officeart/2005/8/layout/bList2"/>
    <dgm:cxn modelId="{0B61256B-89E3-4D3D-B763-39AE51C6ADA0}" type="presOf" srcId="{BBF6DAF6-C8C2-4D63-ABD2-A7BCDEC2BA1A}" destId="{C4367BA7-1649-41C3-A549-96170B6DF6B4}" srcOrd="1" destOrd="0" presId="urn:microsoft.com/office/officeart/2005/8/layout/bList2"/>
    <dgm:cxn modelId="{A578A64B-C275-4269-96AE-3675D1C37A27}" type="presOf" srcId="{21B86A94-A7E6-4047-8D34-EF9E88CE47FC}" destId="{65DA813C-711F-436D-9754-FD8D5F22039D}" srcOrd="1" destOrd="0" presId="urn:microsoft.com/office/officeart/2005/8/layout/bList2"/>
    <dgm:cxn modelId="{A108654C-3101-43AF-B856-85D51BE1572C}" type="presOf" srcId="{56E98D64-E9DB-4621-8A7D-722271321D70}" destId="{F1318C0F-2F5A-4710-A4AE-50F9CDDE451F}" srcOrd="0" destOrd="0" presId="urn:microsoft.com/office/officeart/2005/8/layout/bList2"/>
    <dgm:cxn modelId="{7E02354E-07C8-4AE2-92F9-9766707A3344}" type="presOf" srcId="{553215AB-474C-4314-8C7C-BBFCFB97A925}" destId="{B5C6889D-6FEC-4A5A-AD1B-BADF3440EE90}" srcOrd="0" destOrd="0" presId="urn:microsoft.com/office/officeart/2005/8/layout/bList2"/>
    <dgm:cxn modelId="{BF823C6E-9E13-4351-85B1-C1B55F3D6113}" srcId="{2516B97F-ACC7-4CEB-A36C-3E86A44DD21A}" destId="{3087ADDF-1E1C-42D7-B3D2-B309518F46F8}" srcOrd="1" destOrd="0" parTransId="{F359B8BB-BAEA-410C-94F3-9778AEA1010A}" sibTransId="{0C85B64D-3D65-43B0-A6AC-28C2E30229E1}"/>
    <dgm:cxn modelId="{DE55636E-B8A3-4D65-B88B-E79C6D255AC7}" srcId="{6B4BF49B-BC50-46E6-A04F-F892724966FB}" destId="{81230C30-865F-4055-B350-DF7C65570D99}" srcOrd="0" destOrd="0" parTransId="{47777FB9-4E2A-44C5-8E98-C5EC81604161}" sibTransId="{ACB5AA70-C355-409E-90D7-A3A918AD87E8}"/>
    <dgm:cxn modelId="{1F562750-E90F-4017-A330-5E6CA51A6A67}" srcId="{C8261DDA-9594-4E5C-B142-F69931F8920C}" destId="{401B7095-0157-4E3A-AE67-16B8061F07A5}" srcOrd="0" destOrd="0" parTransId="{A1C14165-D45C-4EC4-82A6-6EFB2C571210}" sibTransId="{D3E632BD-2321-42FD-80A6-4DA2E62F4D89}"/>
    <dgm:cxn modelId="{CAFE7754-965E-4F94-9E28-35BC4063BD5E}" type="presOf" srcId="{0C85B64D-3D65-43B0-A6AC-28C2E30229E1}" destId="{7594362B-3801-4F5E-86BA-645512ED7F1D}" srcOrd="0" destOrd="0" presId="urn:microsoft.com/office/officeart/2005/8/layout/bList2"/>
    <dgm:cxn modelId="{C0033156-B574-43D8-96A1-56B0AD0E2146}" type="presOf" srcId="{6F0DB66C-2D7A-467F-BE0C-3DEF68E0249D}" destId="{0841780D-DED0-49C9-BAA3-FEE4625C66F4}" srcOrd="0" destOrd="0" presId="urn:microsoft.com/office/officeart/2005/8/layout/bList2"/>
    <dgm:cxn modelId="{A1513B77-FFE4-4BFB-90B4-325BEBBA8290}" srcId="{2516B97F-ACC7-4CEB-A36C-3E86A44DD21A}" destId="{67E8C44B-3316-4496-97D0-729BF41E894E}" srcOrd="8" destOrd="0" parTransId="{6EC994FE-DFC1-4EE5-8866-3264C6470C9F}" sibTransId="{F010AB22-E852-4257-AA45-AAA31ECAF21B}"/>
    <dgm:cxn modelId="{2F0B0059-959B-40F9-A870-C6F34DFF9824}" type="presOf" srcId="{C8261DDA-9594-4E5C-B142-F69931F8920C}" destId="{CB82D0E2-6B0B-4648-828E-9123B7161B4E}" srcOrd="1" destOrd="0" presId="urn:microsoft.com/office/officeart/2005/8/layout/bList2"/>
    <dgm:cxn modelId="{7682F259-CC5F-4D7B-A87C-184A83C3482A}" srcId="{2516B97F-ACC7-4CEB-A36C-3E86A44DD21A}" destId="{DC85E322-CA22-4C88-8D08-398ACE83B4EA}" srcOrd="2" destOrd="0" parTransId="{F7FB066E-75CF-46C9-A4F7-40F4D0788AEE}" sibTransId="{FDBC2D53-D8A3-4306-BFBE-F800A0C3B4FE}"/>
    <dgm:cxn modelId="{0FA4FC79-8FFA-416B-902C-C7B1EE962D9E}" type="presOf" srcId="{80F2A92B-5DB7-4CD7-9FF9-282F3E75312C}" destId="{E45BDBAB-E611-4CEF-BE42-36C7CA650A43}" srcOrd="0" destOrd="0" presId="urn:microsoft.com/office/officeart/2005/8/layout/bList2"/>
    <dgm:cxn modelId="{D2DEDA7F-8C63-4E6D-B3D9-3907A639084B}" srcId="{2516B97F-ACC7-4CEB-A36C-3E86A44DD21A}" destId="{21B86A94-A7E6-4047-8D34-EF9E88CE47FC}" srcOrd="3" destOrd="0" parTransId="{D6BBAAF0-8856-4BBE-BC94-19E9AA445ED8}" sibTransId="{C7C492E0-0F0E-4B0C-BCAA-58B055D01F2E}"/>
    <dgm:cxn modelId="{ED2F0889-B06C-40A9-9C7B-92D7CB35DC9F}" type="presOf" srcId="{6B4BF49B-BC50-46E6-A04F-F892724966FB}" destId="{5B2EDD47-5C54-431B-8A6B-C2BC708B6552}" srcOrd="0" destOrd="0" presId="urn:microsoft.com/office/officeart/2005/8/layout/bList2"/>
    <dgm:cxn modelId="{9F397294-13E7-4A53-8B61-2CCB234ED675}" type="presOf" srcId="{114F0EF6-6748-4115-A355-95A32AB845DE}" destId="{3E788148-D361-4D27-BB8C-44316E3FBD3F}" srcOrd="0" destOrd="0" presId="urn:microsoft.com/office/officeart/2005/8/layout/bList2"/>
    <dgm:cxn modelId="{9A83FBA1-8D55-47EA-8927-6F291A22F774}" type="presOf" srcId="{BBF6DAF6-C8C2-4D63-ABD2-A7BCDEC2BA1A}" destId="{5C5AD7D6-B8AE-4664-92AB-BAEEF6ECE1C5}" srcOrd="0" destOrd="0" presId="urn:microsoft.com/office/officeart/2005/8/layout/bList2"/>
    <dgm:cxn modelId="{28B9F2A7-E2BE-4447-980E-31AE0BB38CC1}" type="presOf" srcId="{7C1B9FAF-5C54-47AD-AE63-9D6092BD2DD5}" destId="{8EA262BC-2651-46AE-B05C-8FF36BB12AF6}" srcOrd="0" destOrd="0" presId="urn:microsoft.com/office/officeart/2005/8/layout/bList2"/>
    <dgm:cxn modelId="{1D374FB6-64DB-4590-A175-1A964FE268B3}" type="presOf" srcId="{8692BD07-0F46-49B8-A9CE-9EA7BBA5A96D}" destId="{E77CB92F-26AA-4416-A797-8921F9DAB1B2}" srcOrd="1" destOrd="0" presId="urn:microsoft.com/office/officeart/2005/8/layout/bList2"/>
    <dgm:cxn modelId="{2AE3CDBA-DA4E-4B0A-9B5A-6560773D7EAF}" type="presOf" srcId="{3087ADDF-1E1C-42D7-B3D2-B309518F46F8}" destId="{440D6168-58A0-4565-992F-33217C026159}" srcOrd="0" destOrd="0" presId="urn:microsoft.com/office/officeart/2005/8/layout/bList2"/>
    <dgm:cxn modelId="{EEAE2ABC-1968-450E-88F1-B497918FCE94}" srcId="{DC85E322-CA22-4C88-8D08-398ACE83B4EA}" destId="{56E98D64-E9DB-4621-8A7D-722271321D70}" srcOrd="0" destOrd="0" parTransId="{EFAEE92E-C687-4F07-AD73-35F9E67961A6}" sibTransId="{80D2609A-23BA-4260-B5BD-DE5CEF335743}"/>
    <dgm:cxn modelId="{99873BBE-982B-4573-8A1D-60E086183386}" type="presOf" srcId="{BB83E1F6-B4AF-4B5A-98B0-B9D28D3176D4}" destId="{A5AB9A56-F882-44F4-8349-90B797E8E308}" srcOrd="0" destOrd="0" presId="urn:microsoft.com/office/officeart/2005/8/layout/bList2"/>
    <dgm:cxn modelId="{ABFD9FBE-9A61-48A6-9CF2-BC987B1128D3}" srcId="{2516B97F-ACC7-4CEB-A36C-3E86A44DD21A}" destId="{BBF6DAF6-C8C2-4D63-ABD2-A7BCDEC2BA1A}" srcOrd="0" destOrd="0" parTransId="{B71DCF5C-67D5-4564-8E51-E7C366F999B2}" sibTransId="{67E4EA80-E46A-484E-BCFD-4891B4402668}"/>
    <dgm:cxn modelId="{67BE92C3-9B1F-4051-92A7-849DB8C6B4C1}" srcId="{8692BD07-0F46-49B8-A9CE-9EA7BBA5A96D}" destId="{BB83E1F6-B4AF-4B5A-98B0-B9D28D3176D4}" srcOrd="0" destOrd="0" parTransId="{87C4C143-F079-4382-80D9-C69A4DAEB4F1}" sibTransId="{EB48060E-FB10-4064-AE4A-7D13CE1D7CAC}"/>
    <dgm:cxn modelId="{C05B01C7-1E5B-4E1B-AEFB-2BF19E91AB3C}" type="presOf" srcId="{5A784E77-4C6F-476F-ACAC-28460571DB84}" destId="{89433FAD-C29E-4005-A896-524851A4AFDB}" srcOrd="1" destOrd="0" presId="urn:microsoft.com/office/officeart/2005/8/layout/bList2"/>
    <dgm:cxn modelId="{C598ADC8-82DF-4BD3-A5BF-FF75B027D034}" type="presOf" srcId="{C8261DDA-9594-4E5C-B142-F69931F8920C}" destId="{EF52692C-A635-4A85-83B0-92F8FC7A3DA8}" srcOrd="0" destOrd="0" presId="urn:microsoft.com/office/officeart/2005/8/layout/bList2"/>
    <dgm:cxn modelId="{47F179C9-F0B0-4426-9FE0-BF5416DA9F72}" type="presOf" srcId="{DC85E322-CA22-4C88-8D08-398ACE83B4EA}" destId="{3550A60C-68FA-468D-8323-67D12029D446}" srcOrd="1" destOrd="0" presId="urn:microsoft.com/office/officeart/2005/8/layout/bList2"/>
    <dgm:cxn modelId="{6A0E08DE-75E2-442D-92C8-80F41E3CF8A2}" type="presOf" srcId="{BE9A02D9-39F1-4C61-A73D-94D95016FC39}" destId="{E598885F-6747-4EFE-B9A3-CA372F12A79C}" srcOrd="0" destOrd="0" presId="urn:microsoft.com/office/officeart/2005/8/layout/bList2"/>
    <dgm:cxn modelId="{784D4EE3-DE64-4564-A20C-2FC4F7FDF091}" srcId="{67E8C44B-3316-4496-97D0-729BF41E894E}" destId="{7C1B9FAF-5C54-47AD-AE63-9D6092BD2DD5}" srcOrd="0" destOrd="0" parTransId="{97FF98CD-DFE8-401D-B696-DC436FEC544B}" sibTransId="{21F7986F-BEAD-4BCD-8436-2CA4D47BAC36}"/>
    <dgm:cxn modelId="{711ABFE4-CAE0-43C8-847D-5D0528DDFBCB}" type="presOf" srcId="{81230C30-865F-4055-B350-DF7C65570D99}" destId="{BBFC73CA-113B-47F6-B8F7-8DFB26C994BC}" srcOrd="0" destOrd="0" presId="urn:microsoft.com/office/officeart/2005/8/layout/bList2"/>
    <dgm:cxn modelId="{A20A7BEB-1AA8-4A33-8ABD-CDA818FE62D5}" type="presOf" srcId="{5A784E77-4C6F-476F-ACAC-28460571DB84}" destId="{46AD491F-3671-47EF-8B46-03B753CD8BE6}" srcOrd="0" destOrd="0" presId="urn:microsoft.com/office/officeart/2005/8/layout/bList2"/>
    <dgm:cxn modelId="{3B6127ED-48B3-4705-A18F-1AE0BD2FDEDD}" type="presOf" srcId="{3087ADDF-1E1C-42D7-B3D2-B309518F46F8}" destId="{0739A4D7-6EF2-4F92-847D-74C3EA84C697}" srcOrd="1" destOrd="0" presId="urn:microsoft.com/office/officeart/2005/8/layout/bList2"/>
    <dgm:cxn modelId="{400BEEF0-9221-496F-8E02-201D0DCE1ED5}" type="presOf" srcId="{2516B97F-ACC7-4CEB-A36C-3E86A44DD21A}" destId="{A3593655-B904-499D-A86C-276DA1F0D443}" srcOrd="0" destOrd="0" presId="urn:microsoft.com/office/officeart/2005/8/layout/bList2"/>
    <dgm:cxn modelId="{266CF7F2-861C-4153-8FF2-102223785B51}" type="presOf" srcId="{725ECDE3-8CAB-43E2-B000-A5BD1A68259A}" destId="{2D189E31-91EF-4D73-9BD8-6DEF99C96E0A}" srcOrd="0" destOrd="0" presId="urn:microsoft.com/office/officeart/2005/8/layout/bList2"/>
    <dgm:cxn modelId="{A4B374FC-0D0A-43E8-ADD1-DC8A1AF69C7A}" srcId="{2516B97F-ACC7-4CEB-A36C-3E86A44DD21A}" destId="{8692BD07-0F46-49B8-A9CE-9EA7BBA5A96D}" srcOrd="7" destOrd="0" parTransId="{C9EB5786-EC47-49A5-AAA0-50592F4CB632}" sibTransId="{6F0DB66C-2D7A-467F-BE0C-3DEF68E0249D}"/>
    <dgm:cxn modelId="{EFFCBD53-AA06-4497-8370-DCFD44A1B3B1}" type="presParOf" srcId="{A3593655-B904-499D-A86C-276DA1F0D443}" destId="{ACB77570-3AD2-4B86-9699-5529BE7BA5F3}" srcOrd="0" destOrd="0" presId="urn:microsoft.com/office/officeart/2005/8/layout/bList2"/>
    <dgm:cxn modelId="{B01F328E-4949-4693-A71F-06B7E3577956}" type="presParOf" srcId="{ACB77570-3AD2-4B86-9699-5529BE7BA5F3}" destId="{E45BDBAB-E611-4CEF-BE42-36C7CA650A43}" srcOrd="0" destOrd="0" presId="urn:microsoft.com/office/officeart/2005/8/layout/bList2"/>
    <dgm:cxn modelId="{1DD99C61-A6E3-4536-83BD-235578781D77}" type="presParOf" srcId="{ACB77570-3AD2-4B86-9699-5529BE7BA5F3}" destId="{5C5AD7D6-B8AE-4664-92AB-BAEEF6ECE1C5}" srcOrd="1" destOrd="0" presId="urn:microsoft.com/office/officeart/2005/8/layout/bList2"/>
    <dgm:cxn modelId="{98817D15-BD56-4A5E-AB12-D5867EB3B7C9}" type="presParOf" srcId="{ACB77570-3AD2-4B86-9699-5529BE7BA5F3}" destId="{C4367BA7-1649-41C3-A549-96170B6DF6B4}" srcOrd="2" destOrd="0" presId="urn:microsoft.com/office/officeart/2005/8/layout/bList2"/>
    <dgm:cxn modelId="{936B18D4-686E-41EF-B64E-48403338CDF7}" type="presParOf" srcId="{ACB77570-3AD2-4B86-9699-5529BE7BA5F3}" destId="{41069C82-9412-4A4C-93E1-8A66AC3B1596}" srcOrd="3" destOrd="0" presId="urn:microsoft.com/office/officeart/2005/8/layout/bList2"/>
    <dgm:cxn modelId="{E0E6CD00-C4B5-474D-8EF9-88AC33110006}" type="presParOf" srcId="{A3593655-B904-499D-A86C-276DA1F0D443}" destId="{8ACBA7F9-048C-41E9-8637-32DDB1FFC660}" srcOrd="1" destOrd="0" presId="urn:microsoft.com/office/officeart/2005/8/layout/bList2"/>
    <dgm:cxn modelId="{813C7C58-B732-4794-A8EF-A5BD1C837DF5}" type="presParOf" srcId="{A3593655-B904-499D-A86C-276DA1F0D443}" destId="{6D5B5604-65A6-4122-820F-357DEEFAF484}" srcOrd="2" destOrd="0" presId="urn:microsoft.com/office/officeart/2005/8/layout/bList2"/>
    <dgm:cxn modelId="{D82D04E5-8ACB-45CE-9B8E-0CA225E51FDF}" type="presParOf" srcId="{6D5B5604-65A6-4122-820F-357DEEFAF484}" destId="{E598885F-6747-4EFE-B9A3-CA372F12A79C}" srcOrd="0" destOrd="0" presId="urn:microsoft.com/office/officeart/2005/8/layout/bList2"/>
    <dgm:cxn modelId="{A96D5254-B6AE-45B0-A137-290E6AF649D0}" type="presParOf" srcId="{6D5B5604-65A6-4122-820F-357DEEFAF484}" destId="{440D6168-58A0-4565-992F-33217C026159}" srcOrd="1" destOrd="0" presId="urn:microsoft.com/office/officeart/2005/8/layout/bList2"/>
    <dgm:cxn modelId="{1A97666A-A6B0-45E0-838C-506ED86DF2BF}" type="presParOf" srcId="{6D5B5604-65A6-4122-820F-357DEEFAF484}" destId="{0739A4D7-6EF2-4F92-847D-74C3EA84C697}" srcOrd="2" destOrd="0" presId="urn:microsoft.com/office/officeart/2005/8/layout/bList2"/>
    <dgm:cxn modelId="{69082001-7C0F-4E2E-A403-AE9108D16F5F}" type="presParOf" srcId="{6D5B5604-65A6-4122-820F-357DEEFAF484}" destId="{DF5EFE58-5390-438F-86A6-17DF692BA863}" srcOrd="3" destOrd="0" presId="urn:microsoft.com/office/officeart/2005/8/layout/bList2"/>
    <dgm:cxn modelId="{6CD46EAA-54C6-4D8F-88BC-A403A833E225}" type="presParOf" srcId="{A3593655-B904-499D-A86C-276DA1F0D443}" destId="{7594362B-3801-4F5E-86BA-645512ED7F1D}" srcOrd="3" destOrd="0" presId="urn:microsoft.com/office/officeart/2005/8/layout/bList2"/>
    <dgm:cxn modelId="{C22D6F05-1CB4-4856-8835-67784FA97AAC}" type="presParOf" srcId="{A3593655-B904-499D-A86C-276DA1F0D443}" destId="{EE7556A9-D403-45B2-A817-CA88466E33E6}" srcOrd="4" destOrd="0" presId="urn:microsoft.com/office/officeart/2005/8/layout/bList2"/>
    <dgm:cxn modelId="{B4A89DF8-D5F2-4AC4-9107-0AF2D512C12E}" type="presParOf" srcId="{EE7556A9-D403-45B2-A817-CA88466E33E6}" destId="{F1318C0F-2F5A-4710-A4AE-50F9CDDE451F}" srcOrd="0" destOrd="0" presId="urn:microsoft.com/office/officeart/2005/8/layout/bList2"/>
    <dgm:cxn modelId="{2C380D25-B695-4E10-9C67-B5DDA471B49E}" type="presParOf" srcId="{EE7556A9-D403-45B2-A817-CA88466E33E6}" destId="{FCC3C44B-FE63-4A0B-B7DD-12B3B6E20A8A}" srcOrd="1" destOrd="0" presId="urn:microsoft.com/office/officeart/2005/8/layout/bList2"/>
    <dgm:cxn modelId="{4558B964-1A1E-4D63-A83E-42401822C5DE}" type="presParOf" srcId="{EE7556A9-D403-45B2-A817-CA88466E33E6}" destId="{3550A60C-68FA-468D-8323-67D12029D446}" srcOrd="2" destOrd="0" presId="urn:microsoft.com/office/officeart/2005/8/layout/bList2"/>
    <dgm:cxn modelId="{01A5DCD4-89C7-4DF2-B982-52C1EF95EB68}" type="presParOf" srcId="{EE7556A9-D403-45B2-A817-CA88466E33E6}" destId="{17B697D8-6524-43E2-AAE4-2DB562E7862F}" srcOrd="3" destOrd="0" presId="urn:microsoft.com/office/officeart/2005/8/layout/bList2"/>
    <dgm:cxn modelId="{5054A87F-CABB-44E3-BD70-CF3D31FF1991}" type="presParOf" srcId="{A3593655-B904-499D-A86C-276DA1F0D443}" destId="{B9C4FD5F-B428-47BA-82D8-A353F658CED0}" srcOrd="5" destOrd="0" presId="urn:microsoft.com/office/officeart/2005/8/layout/bList2"/>
    <dgm:cxn modelId="{6E018487-86BD-4082-B843-485B83FEFD1F}" type="presParOf" srcId="{A3593655-B904-499D-A86C-276DA1F0D443}" destId="{FC2023C7-B492-4F0F-8912-07C33C883721}" srcOrd="6" destOrd="0" presId="urn:microsoft.com/office/officeart/2005/8/layout/bList2"/>
    <dgm:cxn modelId="{C5B1A191-09BF-4F53-A029-8C1BEBE311BD}" type="presParOf" srcId="{FC2023C7-B492-4F0F-8912-07C33C883721}" destId="{14FF7C12-1615-4A4B-9CEF-A43B42D33EB6}" srcOrd="0" destOrd="0" presId="urn:microsoft.com/office/officeart/2005/8/layout/bList2"/>
    <dgm:cxn modelId="{BBA2296A-2DC9-4509-A941-623446924C7D}" type="presParOf" srcId="{FC2023C7-B492-4F0F-8912-07C33C883721}" destId="{341EED2C-6C92-401E-820D-959BD164BFFC}" srcOrd="1" destOrd="0" presId="urn:microsoft.com/office/officeart/2005/8/layout/bList2"/>
    <dgm:cxn modelId="{4D535303-80EE-4F6B-B986-17B015527776}" type="presParOf" srcId="{FC2023C7-B492-4F0F-8912-07C33C883721}" destId="{65DA813C-711F-436D-9754-FD8D5F22039D}" srcOrd="2" destOrd="0" presId="urn:microsoft.com/office/officeart/2005/8/layout/bList2"/>
    <dgm:cxn modelId="{8E604A7A-DD02-46F9-9F3A-D5E3BD30F021}" type="presParOf" srcId="{FC2023C7-B492-4F0F-8912-07C33C883721}" destId="{A64D9339-EB2A-405E-86A3-AEE40F86AB74}" srcOrd="3" destOrd="0" presId="urn:microsoft.com/office/officeart/2005/8/layout/bList2"/>
    <dgm:cxn modelId="{F787CCFB-BD5F-42E5-B272-E29BA1F48030}" type="presParOf" srcId="{A3593655-B904-499D-A86C-276DA1F0D443}" destId="{BE5222A2-F066-4BDD-AB7E-DC75B2E1FD23}" srcOrd="7" destOrd="0" presId="urn:microsoft.com/office/officeart/2005/8/layout/bList2"/>
    <dgm:cxn modelId="{8F9D6C33-A738-49EF-93F1-619F62097CC3}" type="presParOf" srcId="{A3593655-B904-499D-A86C-276DA1F0D443}" destId="{AB0DF40E-3301-4293-BC3C-7E4ACA39831C}" srcOrd="8" destOrd="0" presId="urn:microsoft.com/office/officeart/2005/8/layout/bList2"/>
    <dgm:cxn modelId="{1A3158C1-96F4-4C3B-A375-A1C5F75967CF}" type="presParOf" srcId="{AB0DF40E-3301-4293-BC3C-7E4ACA39831C}" destId="{3E788148-D361-4D27-BB8C-44316E3FBD3F}" srcOrd="0" destOrd="0" presId="urn:microsoft.com/office/officeart/2005/8/layout/bList2"/>
    <dgm:cxn modelId="{1CF26C98-03EB-40DE-B5B4-C16B6E9532F5}" type="presParOf" srcId="{AB0DF40E-3301-4293-BC3C-7E4ACA39831C}" destId="{46AD491F-3671-47EF-8B46-03B753CD8BE6}" srcOrd="1" destOrd="0" presId="urn:microsoft.com/office/officeart/2005/8/layout/bList2"/>
    <dgm:cxn modelId="{53A29BD4-9774-46C9-A87C-E4BB7222F980}" type="presParOf" srcId="{AB0DF40E-3301-4293-BC3C-7E4ACA39831C}" destId="{89433FAD-C29E-4005-A896-524851A4AFDB}" srcOrd="2" destOrd="0" presId="urn:microsoft.com/office/officeart/2005/8/layout/bList2"/>
    <dgm:cxn modelId="{E5A917CB-EC0F-4CB4-B123-F6ADECCC2F57}" type="presParOf" srcId="{AB0DF40E-3301-4293-BC3C-7E4ACA39831C}" destId="{1A5DF7BE-EDF7-4D29-A80E-AE6A1041B32B}" srcOrd="3" destOrd="0" presId="urn:microsoft.com/office/officeart/2005/8/layout/bList2"/>
    <dgm:cxn modelId="{E07650A1-41C1-4BBC-8B64-65A851514DA4}" type="presParOf" srcId="{A3593655-B904-499D-A86C-276DA1F0D443}" destId="{2D189E31-91EF-4D73-9BD8-6DEF99C96E0A}" srcOrd="9" destOrd="0" presId="urn:microsoft.com/office/officeart/2005/8/layout/bList2"/>
    <dgm:cxn modelId="{D38538C5-A655-45AF-B8BA-887C7B6F93B2}" type="presParOf" srcId="{A3593655-B904-499D-A86C-276DA1F0D443}" destId="{D6BB8EBC-C61A-40C1-B13D-B8738B62CF6E}" srcOrd="10" destOrd="0" presId="urn:microsoft.com/office/officeart/2005/8/layout/bList2"/>
    <dgm:cxn modelId="{480324D3-8D1B-4264-B752-3345964C160D}" type="presParOf" srcId="{D6BB8EBC-C61A-40C1-B13D-B8738B62CF6E}" destId="{BBFC73CA-113B-47F6-B8F7-8DFB26C994BC}" srcOrd="0" destOrd="0" presId="urn:microsoft.com/office/officeart/2005/8/layout/bList2"/>
    <dgm:cxn modelId="{907989BB-EF68-4559-93AC-53F198ADDEFA}" type="presParOf" srcId="{D6BB8EBC-C61A-40C1-B13D-B8738B62CF6E}" destId="{5B2EDD47-5C54-431B-8A6B-C2BC708B6552}" srcOrd="1" destOrd="0" presId="urn:microsoft.com/office/officeart/2005/8/layout/bList2"/>
    <dgm:cxn modelId="{A5617EE3-20D2-48FC-9C96-78387D8DB312}" type="presParOf" srcId="{D6BB8EBC-C61A-40C1-B13D-B8738B62CF6E}" destId="{A198FA1C-5FA1-4099-AC4B-1551C22E7E38}" srcOrd="2" destOrd="0" presId="urn:microsoft.com/office/officeart/2005/8/layout/bList2"/>
    <dgm:cxn modelId="{F2899929-6BFA-4757-AE52-7C65677F6A2B}" type="presParOf" srcId="{D6BB8EBC-C61A-40C1-B13D-B8738B62CF6E}" destId="{1B3D3076-93F3-40CC-A20F-8ED9B7CD7D37}" srcOrd="3" destOrd="0" presId="urn:microsoft.com/office/officeart/2005/8/layout/bList2"/>
    <dgm:cxn modelId="{4BE69503-828E-45F6-B8E7-DD39E3830462}" type="presParOf" srcId="{A3593655-B904-499D-A86C-276DA1F0D443}" destId="{B5C6889D-6FEC-4A5A-AD1B-BADF3440EE90}" srcOrd="11" destOrd="0" presId="urn:microsoft.com/office/officeart/2005/8/layout/bList2"/>
    <dgm:cxn modelId="{98450025-0C27-46A2-9739-C4C3EC4A07F7}" type="presParOf" srcId="{A3593655-B904-499D-A86C-276DA1F0D443}" destId="{F24CE0AB-00FF-4F40-BFBE-C116FF4FE9DF}" srcOrd="12" destOrd="0" presId="urn:microsoft.com/office/officeart/2005/8/layout/bList2"/>
    <dgm:cxn modelId="{BDE283E9-40EA-4671-8348-0C0B679FEF17}" type="presParOf" srcId="{F24CE0AB-00FF-4F40-BFBE-C116FF4FE9DF}" destId="{C27DD9EB-7278-4292-ACA9-A3952687A0BB}" srcOrd="0" destOrd="0" presId="urn:microsoft.com/office/officeart/2005/8/layout/bList2"/>
    <dgm:cxn modelId="{D2506CD2-503F-46A3-A1BC-FDCF10CAA22B}" type="presParOf" srcId="{F24CE0AB-00FF-4F40-BFBE-C116FF4FE9DF}" destId="{EF52692C-A635-4A85-83B0-92F8FC7A3DA8}" srcOrd="1" destOrd="0" presId="urn:microsoft.com/office/officeart/2005/8/layout/bList2"/>
    <dgm:cxn modelId="{FB38DFD5-2D82-4184-9F41-8BDE5BC2B06D}" type="presParOf" srcId="{F24CE0AB-00FF-4F40-BFBE-C116FF4FE9DF}" destId="{CB82D0E2-6B0B-4648-828E-9123B7161B4E}" srcOrd="2" destOrd="0" presId="urn:microsoft.com/office/officeart/2005/8/layout/bList2"/>
    <dgm:cxn modelId="{5A8EF383-E5ED-43F3-B185-050F9900096D}" type="presParOf" srcId="{F24CE0AB-00FF-4F40-BFBE-C116FF4FE9DF}" destId="{AC52B7B3-0361-43EA-A020-6D324A67179E}" srcOrd="3" destOrd="0" presId="urn:microsoft.com/office/officeart/2005/8/layout/bList2"/>
    <dgm:cxn modelId="{84E42377-925C-4411-B2F4-1D3CDA4C4F64}" type="presParOf" srcId="{A3593655-B904-499D-A86C-276DA1F0D443}" destId="{6FD289B5-B925-4A43-ADE7-054A751A0F6D}" srcOrd="13" destOrd="0" presId="urn:microsoft.com/office/officeart/2005/8/layout/bList2"/>
    <dgm:cxn modelId="{1A9D9C8E-7091-4B70-8F1B-13021A56B8E0}" type="presParOf" srcId="{A3593655-B904-499D-A86C-276DA1F0D443}" destId="{BDD4A596-A50D-4995-8419-C17FD479886D}" srcOrd="14" destOrd="0" presId="urn:microsoft.com/office/officeart/2005/8/layout/bList2"/>
    <dgm:cxn modelId="{BEA3508A-EEAC-4160-AF6C-905BBBA018F1}" type="presParOf" srcId="{BDD4A596-A50D-4995-8419-C17FD479886D}" destId="{A5AB9A56-F882-44F4-8349-90B797E8E308}" srcOrd="0" destOrd="0" presId="urn:microsoft.com/office/officeart/2005/8/layout/bList2"/>
    <dgm:cxn modelId="{7518D753-D5B7-42E9-9867-BEB8355C8E75}" type="presParOf" srcId="{BDD4A596-A50D-4995-8419-C17FD479886D}" destId="{9FF1A745-A405-45A0-950D-C454EE2072EE}" srcOrd="1" destOrd="0" presId="urn:microsoft.com/office/officeart/2005/8/layout/bList2"/>
    <dgm:cxn modelId="{EEED6506-926E-4F07-87AE-3EB6CD12489A}" type="presParOf" srcId="{BDD4A596-A50D-4995-8419-C17FD479886D}" destId="{E77CB92F-26AA-4416-A797-8921F9DAB1B2}" srcOrd="2" destOrd="0" presId="urn:microsoft.com/office/officeart/2005/8/layout/bList2"/>
    <dgm:cxn modelId="{4FDA5FC8-950C-463B-83F9-CD014FBC6A56}" type="presParOf" srcId="{BDD4A596-A50D-4995-8419-C17FD479886D}" destId="{92B37A34-BCDB-4FAA-AA63-DC193F860B1D}" srcOrd="3" destOrd="0" presId="urn:microsoft.com/office/officeart/2005/8/layout/bList2"/>
    <dgm:cxn modelId="{7F0835EF-9A10-4237-AF9B-EFE1E94F1475}" type="presParOf" srcId="{A3593655-B904-499D-A86C-276DA1F0D443}" destId="{0841780D-DED0-49C9-BAA3-FEE4625C66F4}" srcOrd="15" destOrd="0" presId="urn:microsoft.com/office/officeart/2005/8/layout/bList2"/>
    <dgm:cxn modelId="{A70222FE-B6E6-49B9-8619-B7A85D3E0628}" type="presParOf" srcId="{A3593655-B904-499D-A86C-276DA1F0D443}" destId="{CA997AE4-982B-4A6A-94FF-58533BB7C339}" srcOrd="16" destOrd="0" presId="urn:microsoft.com/office/officeart/2005/8/layout/bList2"/>
    <dgm:cxn modelId="{8789AB94-176B-4C17-8D81-B381114570AD}" type="presParOf" srcId="{CA997AE4-982B-4A6A-94FF-58533BB7C339}" destId="{8EA262BC-2651-46AE-B05C-8FF36BB12AF6}" srcOrd="0" destOrd="0" presId="urn:microsoft.com/office/officeart/2005/8/layout/bList2"/>
    <dgm:cxn modelId="{90D80965-E0BB-47EA-A2EC-C1C9ADAD6395}" type="presParOf" srcId="{CA997AE4-982B-4A6A-94FF-58533BB7C339}" destId="{BFF41AA3-A6BC-460B-A684-A33393867E55}" srcOrd="1" destOrd="0" presId="urn:microsoft.com/office/officeart/2005/8/layout/bList2"/>
    <dgm:cxn modelId="{48ED44FE-06DB-4020-9E2B-C6F768F7C0DE}" type="presParOf" srcId="{CA997AE4-982B-4A6A-94FF-58533BB7C339}" destId="{3CA9A346-C7A8-46F0-A9C6-06F7B4BE01CB}" srcOrd="2" destOrd="0" presId="urn:microsoft.com/office/officeart/2005/8/layout/bList2"/>
    <dgm:cxn modelId="{6E73C494-AB95-4E08-9465-2359EC623BC4}" type="presParOf" srcId="{CA997AE4-982B-4A6A-94FF-58533BB7C339}" destId="{C344CAF3-2F10-403E-8F6E-CDE2B20AEBEB}" srcOrd="3" destOrd="0" presId="urn:microsoft.com/office/officeart/2005/8/layout/bList2"/>
  </dgm:cxnLst>
  <dgm:bg>
    <a:blipFill>
      <a:blip xmlns:r="http://schemas.openxmlformats.org/officeDocument/2006/relationships" r:embed="rId1" cstate="print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F450D-90DC-486D-99EB-F6A414E1CDD1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F660FB-225D-4C43-8CA7-89871BECA0A6}">
      <dgm:prSet/>
      <dgm:spPr/>
      <dgm:t>
        <a:bodyPr/>
        <a:lstStyle/>
        <a:p>
          <a:endParaRPr lang="en-US"/>
        </a:p>
      </dgm:t>
    </dgm:pt>
    <dgm:pt modelId="{2387E9C7-7034-451E-A7FB-98E3676CDEF5}" type="parTrans" cxnId="{AC1D2D67-4177-4917-8386-1702528F84F5}">
      <dgm:prSet/>
      <dgm:spPr/>
      <dgm:t>
        <a:bodyPr/>
        <a:lstStyle/>
        <a:p>
          <a:endParaRPr lang="en-US"/>
        </a:p>
      </dgm:t>
    </dgm:pt>
    <dgm:pt modelId="{EB8745E1-8171-4DE7-9E2F-702C91B8D39E}" type="sibTrans" cxnId="{AC1D2D67-4177-4917-8386-1702528F84F5}">
      <dgm:prSet/>
      <dgm:spPr/>
      <dgm:t>
        <a:bodyPr/>
        <a:lstStyle/>
        <a:p>
          <a:endParaRPr lang="en-US"/>
        </a:p>
      </dgm:t>
    </dgm:pt>
    <dgm:pt modelId="{96E817BC-DDAD-4E1E-9BDD-6715B5603D35}">
      <dgm:prSet phldrT="[Text]"/>
      <dgm:spPr/>
      <dgm:t>
        <a:bodyPr/>
        <a:lstStyle/>
        <a:p>
          <a:r>
            <a:rPr lang="en-GB" b="1" dirty="0">
              <a:latin typeface="Agency FB" panose="020B0503020202020204" pitchFamily="34" charset="0"/>
            </a:rPr>
            <a:t>Additional key MSD areas for attention:</a:t>
          </a:r>
          <a:endParaRPr lang="en-US" dirty="0"/>
        </a:p>
      </dgm:t>
    </dgm:pt>
    <dgm:pt modelId="{4A311488-892D-422C-8999-44360A1DD80C}" type="sibTrans" cxnId="{A1743BAA-8069-4586-8676-DCE66C242EDA}">
      <dgm:prSet/>
      <dgm:spPr/>
      <dgm:t>
        <a:bodyPr/>
        <a:lstStyle/>
        <a:p>
          <a:endParaRPr lang="en-US"/>
        </a:p>
      </dgm:t>
    </dgm:pt>
    <dgm:pt modelId="{B6BBB2EC-266B-4C2B-85C9-49835BB6D71C}" type="parTrans" cxnId="{A1743BAA-8069-4586-8676-DCE66C242EDA}">
      <dgm:prSet/>
      <dgm:spPr/>
      <dgm:t>
        <a:bodyPr/>
        <a:lstStyle/>
        <a:p>
          <a:endParaRPr lang="en-US"/>
        </a:p>
      </dgm:t>
    </dgm:pt>
    <dgm:pt modelId="{B50AB8B2-D4F2-4E15-A806-43B04DB55DD8}">
      <dgm:prSet phldrT="[Text]" custT="1"/>
      <dgm:spPr/>
      <dgm:t>
        <a:bodyPr/>
        <a:lstStyle/>
        <a:p>
          <a:r>
            <a:rPr lang="en-GB" sz="3000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Embracing &amp; manage complexity, adaptive management</a:t>
          </a:r>
          <a:r>
            <a:rPr lang="en-GB" sz="3000" kern="1200" dirty="0">
              <a:latin typeface="Agency FB" panose="020B0503020202020204" pitchFamily="34" charset="0"/>
            </a:rPr>
            <a:t>.</a:t>
          </a:r>
          <a:endParaRPr lang="en-US" sz="3000" kern="1200" dirty="0"/>
        </a:p>
      </dgm:t>
    </dgm:pt>
    <dgm:pt modelId="{9BA809DD-EB2E-4C23-A04D-257F22F3FF14}" type="sibTrans" cxnId="{5CAD9D29-3121-4C9A-91AA-62644A44EEE0}">
      <dgm:prSet/>
      <dgm:spPr/>
      <dgm:t>
        <a:bodyPr/>
        <a:lstStyle/>
        <a:p>
          <a:endParaRPr lang="en-US"/>
        </a:p>
      </dgm:t>
    </dgm:pt>
    <dgm:pt modelId="{64ACCA04-F427-4EC4-AA09-D53C9EF13029}" type="parTrans" cxnId="{5CAD9D29-3121-4C9A-91AA-62644A44EEE0}">
      <dgm:prSet/>
      <dgm:spPr/>
      <dgm:t>
        <a:bodyPr/>
        <a:lstStyle/>
        <a:p>
          <a:endParaRPr lang="en-US"/>
        </a:p>
      </dgm:t>
    </dgm:pt>
    <dgm:pt modelId="{0D0986C3-493F-4BA3-A171-84505D28C96B}">
      <dgm:prSet phldrT="[Text]" custT="1"/>
      <dgm:spPr/>
      <dgm:t>
        <a:bodyPr/>
        <a:lstStyle/>
        <a:p>
          <a:r>
            <a:rPr lang="en-GB" sz="3000" dirty="0">
              <a:solidFill>
                <a:schemeClr val="tx1"/>
              </a:solidFill>
              <a:latin typeface="Agency FB" panose="020B0503020202020204" pitchFamily="34" charset="0"/>
            </a:rPr>
            <a:t>Addressing </a:t>
          </a:r>
          <a:r>
            <a:rPr lang="en-GB" sz="3000" u="sng" dirty="0">
              <a:solidFill>
                <a:schemeClr val="tx1"/>
              </a:solidFill>
              <a:latin typeface="Agency FB" panose="020B0503020202020204" pitchFamily="34" charset="0"/>
            </a:rPr>
            <a:t>incentives</a:t>
          </a:r>
          <a:r>
            <a:rPr lang="en-GB" sz="3000" dirty="0">
              <a:solidFill>
                <a:schemeClr val="tx1"/>
              </a:solidFill>
              <a:latin typeface="Agency FB" panose="020B0503020202020204" pitchFamily="34" charset="0"/>
            </a:rPr>
            <a:t> and </a:t>
          </a:r>
          <a:r>
            <a:rPr lang="en-GB" sz="3000" u="sng" dirty="0">
              <a:solidFill>
                <a:schemeClr val="tx1"/>
              </a:solidFill>
              <a:latin typeface="Agency FB" panose="020B0503020202020204" pitchFamily="34" charset="0"/>
            </a:rPr>
            <a:t>capabilities</a:t>
          </a:r>
          <a:r>
            <a:rPr lang="en-GB" sz="3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  <a:p>
          <a:r>
            <a:rPr lang="en-GB" sz="3000" dirty="0">
              <a:solidFill>
                <a:schemeClr val="tx1"/>
              </a:solidFill>
              <a:latin typeface="Agency FB" panose="020B0503020202020204" pitchFamily="34" charset="0"/>
            </a:rPr>
            <a:t>of permanent players to create change</a:t>
          </a:r>
          <a:endParaRPr lang="en-US" sz="3000" dirty="0">
            <a:solidFill>
              <a:schemeClr val="tx1"/>
            </a:solidFill>
          </a:endParaRPr>
        </a:p>
      </dgm:t>
    </dgm:pt>
    <dgm:pt modelId="{AA6A5C1A-4ABA-406D-A114-55B33B4FDE11}" type="sibTrans" cxnId="{5BEA6618-6DE5-4CE5-A470-7339FAA53259}">
      <dgm:prSet/>
      <dgm:spPr/>
      <dgm:t>
        <a:bodyPr/>
        <a:lstStyle/>
        <a:p>
          <a:endParaRPr lang="en-US"/>
        </a:p>
      </dgm:t>
    </dgm:pt>
    <dgm:pt modelId="{D4D78774-7CE0-47CD-BEA2-6FD8C5D4BC81}" type="parTrans" cxnId="{5BEA6618-6DE5-4CE5-A470-7339FAA53259}">
      <dgm:prSet/>
      <dgm:spPr/>
      <dgm:t>
        <a:bodyPr/>
        <a:lstStyle/>
        <a:p>
          <a:endParaRPr lang="en-US"/>
        </a:p>
      </dgm:t>
    </dgm:pt>
    <dgm:pt modelId="{3C72EB38-901E-4814-B833-179C9ECB1682}">
      <dgm:prSet phldrT="[Text]" phldr="1" custScaleY="53236" custLinFactX="-23651" custLinFactNeighborX="-100000" custLinFactNeighborY="-67965"/>
      <dgm:spPr/>
      <dgm:t>
        <a:bodyPr/>
        <a:lstStyle/>
        <a:p>
          <a:endParaRPr lang="en-US" dirty="0"/>
        </a:p>
      </dgm:t>
    </dgm:pt>
    <dgm:pt modelId="{4858D0A9-9643-4CDA-BA7A-41006D71C1DE}" type="sibTrans" cxnId="{8C5A0D25-7FF8-4112-8E93-69DED90B7292}">
      <dgm:prSet/>
      <dgm:spPr/>
      <dgm:t>
        <a:bodyPr/>
        <a:lstStyle/>
        <a:p>
          <a:endParaRPr lang="en-US"/>
        </a:p>
      </dgm:t>
    </dgm:pt>
    <dgm:pt modelId="{FDE6FB87-9FE4-440E-90F5-C9F5246897C7}" type="parTrans" cxnId="{8C5A0D25-7FF8-4112-8E93-69DED90B7292}">
      <dgm:prSet/>
      <dgm:spPr/>
      <dgm:t>
        <a:bodyPr/>
        <a:lstStyle/>
        <a:p>
          <a:endParaRPr lang="en-US"/>
        </a:p>
      </dgm:t>
    </dgm:pt>
    <dgm:pt modelId="{5281B99D-B5FC-4644-91E9-77F8009ECF42}">
      <dgm:prSet phldrT="[Text]" custScaleY="53236" custLinFactX="-23651" custLinFactNeighborX="-100000" custLinFactNeighborY="-67965"/>
      <dgm:spPr/>
      <dgm:t>
        <a:bodyPr/>
        <a:lstStyle/>
        <a:p>
          <a:endParaRPr lang="en-US"/>
        </a:p>
      </dgm:t>
    </dgm:pt>
    <dgm:pt modelId="{86332E8A-8C68-4D08-99FB-F6E91B3A83CD}" type="sibTrans" cxnId="{C4588B92-F402-441E-816E-76584703E8C8}">
      <dgm:prSet/>
      <dgm:spPr/>
      <dgm:t>
        <a:bodyPr/>
        <a:lstStyle/>
        <a:p>
          <a:endParaRPr lang="en-US"/>
        </a:p>
      </dgm:t>
    </dgm:pt>
    <dgm:pt modelId="{60EEC302-030C-48E1-AFFA-82052ED1BE90}" type="parTrans" cxnId="{C4588B92-F402-441E-816E-76584703E8C8}">
      <dgm:prSet/>
      <dgm:spPr/>
      <dgm:t>
        <a:bodyPr/>
        <a:lstStyle/>
        <a:p>
          <a:endParaRPr lang="en-US"/>
        </a:p>
      </dgm:t>
    </dgm:pt>
    <dgm:pt modelId="{90109822-AD3C-4211-B42A-2140CE43CE2B}">
      <dgm:prSet phldrT="[Text]" phldr="1" custScaleY="53236" custLinFactX="-23651" custLinFactNeighborX="-100000" custLinFactNeighborY="-67965"/>
      <dgm:spPr/>
      <dgm:t>
        <a:bodyPr/>
        <a:lstStyle/>
        <a:p>
          <a:endParaRPr lang="en-US"/>
        </a:p>
      </dgm:t>
    </dgm:pt>
    <dgm:pt modelId="{D40164BF-9F54-477B-B1FD-6075DDB214CC}" type="sibTrans" cxnId="{1430F440-5A99-483D-8D22-6AA9C1733292}">
      <dgm:prSet/>
      <dgm:spPr/>
      <dgm:t>
        <a:bodyPr/>
        <a:lstStyle/>
        <a:p>
          <a:endParaRPr lang="en-US"/>
        </a:p>
      </dgm:t>
    </dgm:pt>
    <dgm:pt modelId="{7B7424AD-164E-45F4-BBBA-A4B27BE36ECF}" type="parTrans" cxnId="{1430F440-5A99-483D-8D22-6AA9C1733292}">
      <dgm:prSet/>
      <dgm:spPr/>
      <dgm:t>
        <a:bodyPr/>
        <a:lstStyle/>
        <a:p>
          <a:endParaRPr lang="en-US"/>
        </a:p>
      </dgm:t>
    </dgm:pt>
    <dgm:pt modelId="{0EC069EF-CDA8-41DE-B267-638233D343DA}">
      <dgm:prSet phldrT="[Text]" custT="1"/>
      <dgm:spPr/>
      <dgm:t>
        <a:bodyPr/>
        <a:lstStyle/>
        <a:p>
          <a:endParaRPr lang="en-US" sz="3000" dirty="0"/>
        </a:p>
      </dgm:t>
    </dgm:pt>
    <dgm:pt modelId="{4DCFC9F4-69FD-48A3-93D3-0C056BB3AB0B}" type="parTrans" cxnId="{CCB09D81-42E6-4834-9BC2-4732140D15C7}">
      <dgm:prSet/>
      <dgm:spPr/>
      <dgm:t>
        <a:bodyPr/>
        <a:lstStyle/>
        <a:p>
          <a:endParaRPr lang="en-US"/>
        </a:p>
      </dgm:t>
    </dgm:pt>
    <dgm:pt modelId="{9A7FEA62-2C9E-463C-8626-0DC089B7DDB0}" type="sibTrans" cxnId="{CCB09D81-42E6-4834-9BC2-4732140D15C7}">
      <dgm:prSet/>
      <dgm:spPr/>
      <dgm:t>
        <a:bodyPr/>
        <a:lstStyle/>
        <a:p>
          <a:endParaRPr lang="en-US"/>
        </a:p>
      </dgm:t>
    </dgm:pt>
    <dgm:pt modelId="{C07B828D-4B92-4E3A-B651-7FD8B3A98C5E}">
      <dgm:prSet phldrT="[Text]"/>
      <dgm:spPr/>
      <dgm:t>
        <a:bodyPr/>
        <a:lstStyle/>
        <a:p>
          <a:endParaRPr lang="en-US"/>
        </a:p>
      </dgm:t>
    </dgm:pt>
    <dgm:pt modelId="{72D2432E-617B-46D4-AD8A-E951D9EE51DD}" type="parTrans" cxnId="{BF1FD664-C381-4684-9D17-BDC91CF043C0}">
      <dgm:prSet/>
      <dgm:spPr/>
      <dgm:t>
        <a:bodyPr/>
        <a:lstStyle/>
        <a:p>
          <a:endParaRPr lang="en-US"/>
        </a:p>
      </dgm:t>
    </dgm:pt>
    <dgm:pt modelId="{4ABA5556-0C93-4FDF-A093-97E903B5D832}" type="sibTrans" cxnId="{BF1FD664-C381-4684-9D17-BDC91CF043C0}">
      <dgm:prSet/>
      <dgm:spPr/>
      <dgm:t>
        <a:bodyPr/>
        <a:lstStyle/>
        <a:p>
          <a:endParaRPr lang="en-US"/>
        </a:p>
      </dgm:t>
    </dgm:pt>
    <dgm:pt modelId="{31325B47-6B0A-4576-BE6F-3421A836655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3000" dirty="0">
              <a:latin typeface="Agency FB" panose="020B0503020202020204" pitchFamily="34" charset="0"/>
            </a:rPr>
            <a:t>Addressing the root causes; not symptoms of why markets often fail to meet the needs</a:t>
          </a:r>
          <a:endParaRPr lang="en-US" sz="3000" dirty="0"/>
        </a:p>
      </dgm:t>
    </dgm:pt>
    <dgm:pt modelId="{31D3A60E-90C3-4770-AF2A-56367F1B4C04}" type="sibTrans" cxnId="{226D4048-9512-4B84-ADD2-62D237EAD574}">
      <dgm:prSet/>
      <dgm:spPr/>
      <dgm:t>
        <a:bodyPr/>
        <a:lstStyle/>
        <a:p>
          <a:endParaRPr lang="en-US"/>
        </a:p>
      </dgm:t>
    </dgm:pt>
    <dgm:pt modelId="{FDCD7F0B-AD33-4BB9-9532-7BAF092156B0}" type="parTrans" cxnId="{226D4048-9512-4B84-ADD2-62D237EAD574}">
      <dgm:prSet/>
      <dgm:spPr/>
      <dgm:t>
        <a:bodyPr/>
        <a:lstStyle/>
        <a:p>
          <a:endParaRPr lang="en-US"/>
        </a:p>
      </dgm:t>
    </dgm:pt>
    <dgm:pt modelId="{FE62D207-7AB6-4032-A8C2-460D86ED518B}" type="pres">
      <dgm:prSet presAssocID="{778F450D-90DC-486D-99EB-F6A414E1CDD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DA129404-AE21-485F-BEFB-06103AF7246F}" type="pres">
      <dgm:prSet presAssocID="{96E817BC-DDAD-4E1E-9BDD-6715B5603D35}" presName="Parent" presStyleLbl="node1" presStyleIdx="0" presStyleCnt="2" custScaleX="82755" custScaleY="78004" custLinFactNeighborX="-43016" custLinFactNeighborY="-7735">
        <dgm:presLayoutVars>
          <dgm:chMax val="4"/>
          <dgm:chPref val="3"/>
        </dgm:presLayoutVars>
      </dgm:prSet>
      <dgm:spPr/>
    </dgm:pt>
    <dgm:pt modelId="{CAB938E4-14F2-46DF-8CB0-E9230A93BD64}" type="pres">
      <dgm:prSet presAssocID="{31325B47-6B0A-4576-BE6F-3421A836655C}" presName="Accent" presStyleLbl="node1" presStyleIdx="1" presStyleCnt="2" custScaleX="91892" custScaleY="91854" custLinFactNeighborX="-41226" custLinFactNeighborY="3133"/>
      <dgm:spPr/>
    </dgm:pt>
    <dgm:pt modelId="{4B2FEEFB-27C2-4434-96F5-ED71582FD73D}" type="pres">
      <dgm:prSet presAssocID="{31325B47-6B0A-4576-BE6F-3421A836655C}" presName="Image1" presStyleLbl="fgImgPlace1" presStyleIdx="0" presStyleCnt="4" custScaleX="40648" custScaleY="35541" custLinFactX="-90133" custLinFactNeighborX="-100000" custLinFactNeighborY="3612"/>
      <dgm:spPr/>
    </dgm:pt>
    <dgm:pt modelId="{5C7B178A-0791-4E35-9289-15A3EC062CC9}" type="pres">
      <dgm:prSet presAssocID="{31325B47-6B0A-4576-BE6F-3421A836655C}" presName="Child1" presStyleLbl="revTx" presStyleIdx="0" presStyleCnt="4" custScaleX="298341" custScaleY="47897" custLinFactNeighborX="-52562" custLinFactNeighborY="-16919">
        <dgm:presLayoutVars>
          <dgm:chMax val="0"/>
          <dgm:chPref val="0"/>
          <dgm:bulletEnabled val="1"/>
        </dgm:presLayoutVars>
      </dgm:prSet>
      <dgm:spPr/>
    </dgm:pt>
    <dgm:pt modelId="{EFB6F4D3-5370-42DA-BEB9-A3F78E0F35C0}" type="pres">
      <dgm:prSet presAssocID="{B50AB8B2-D4F2-4E15-A806-43B04DB55DD8}" presName="Image2" presStyleCnt="0"/>
      <dgm:spPr/>
    </dgm:pt>
    <dgm:pt modelId="{6AEB547F-26A3-473D-8940-FBCE2C9486C4}" type="pres">
      <dgm:prSet presAssocID="{B50AB8B2-D4F2-4E15-A806-43B04DB55DD8}" presName="Image" presStyleLbl="fgImgPlace1" presStyleIdx="1" presStyleCnt="4" custScaleX="36674" custScaleY="41673" custLinFactX="-62226" custLinFactNeighborX="-100000" custLinFactNeighborY="-17786"/>
      <dgm:spPr/>
    </dgm:pt>
    <dgm:pt modelId="{7A8918AA-130A-4CBF-84B1-D18EB3099059}" type="pres">
      <dgm:prSet presAssocID="{B50AB8B2-D4F2-4E15-A806-43B04DB55DD8}" presName="Child2" presStyleLbl="revTx" presStyleIdx="1" presStyleCnt="4" custScaleX="164649" custScaleY="76773" custLinFactX="-4823" custLinFactNeighborX="-100000" custLinFactNeighborY="-11681">
        <dgm:presLayoutVars>
          <dgm:chMax val="0"/>
          <dgm:chPref val="0"/>
          <dgm:bulletEnabled val="1"/>
        </dgm:presLayoutVars>
      </dgm:prSet>
      <dgm:spPr/>
    </dgm:pt>
    <dgm:pt modelId="{BF83DB5E-5C67-4ECC-8675-EB41374FA165}" type="pres">
      <dgm:prSet presAssocID="{0D0986C3-493F-4BA3-A171-84505D28C96B}" presName="Image3" presStyleCnt="0"/>
      <dgm:spPr/>
    </dgm:pt>
    <dgm:pt modelId="{310E3ED1-2F3B-4BE9-AD0D-997DA0FB06B7}" type="pres">
      <dgm:prSet presAssocID="{0D0986C3-493F-4BA3-A171-84505D28C96B}" presName="Image" presStyleLbl="fgImgPlace1" presStyleIdx="2" presStyleCnt="4" custScaleX="40190" custScaleY="33720" custLinFactX="-46205" custLinFactNeighborX="-100000" custLinFactNeighborY="-8563"/>
      <dgm:spPr/>
    </dgm:pt>
    <dgm:pt modelId="{EABF712C-9C3A-4DA2-8FBB-93BCA2E3ED21}" type="pres">
      <dgm:prSet presAssocID="{0D0986C3-493F-4BA3-A171-84505D28C96B}" presName="Child3" presStyleLbl="revTx" presStyleIdx="2" presStyleCnt="4" custScaleX="309899" custLinFactNeighborX="-21846" custLinFactNeighborY="-3886">
        <dgm:presLayoutVars>
          <dgm:chMax val="0"/>
          <dgm:chPref val="0"/>
          <dgm:bulletEnabled val="1"/>
        </dgm:presLayoutVars>
      </dgm:prSet>
      <dgm:spPr/>
    </dgm:pt>
    <dgm:pt modelId="{9790D963-5435-4DF2-A64B-903B46FD349F}" type="pres">
      <dgm:prSet presAssocID="{C07B828D-4B92-4E3A-B651-7FD8B3A98C5E}" presName="Image4" presStyleCnt="0"/>
      <dgm:spPr/>
    </dgm:pt>
    <dgm:pt modelId="{E10505A4-2218-4DE5-826C-50A70C6D6E66}" type="pres">
      <dgm:prSet presAssocID="{C07B828D-4B92-4E3A-B651-7FD8B3A98C5E}" presName="Image" presStyleLbl="fgImgPlace1" presStyleIdx="3" presStyleCnt="4" custScaleX="14447" custScaleY="18883" custLinFactX="-31675" custLinFactNeighborX="-100000" custLinFactNeighborY="-6447"/>
      <dgm:spPr/>
    </dgm:pt>
    <dgm:pt modelId="{32B65FEE-00E4-46C1-B8F1-DE6413064C0C}" type="pres">
      <dgm:prSet presAssocID="{C07B828D-4B92-4E3A-B651-7FD8B3A98C5E}" presName="Child4" presStyleLbl="revTx" presStyleIdx="3" presStyleCnt="4" custScaleX="333223" custScaleY="53236" custLinFactNeighborX="29144" custLinFactNeighborY="-71313">
        <dgm:presLayoutVars>
          <dgm:chMax val="0"/>
          <dgm:chPref val="0"/>
          <dgm:bulletEnabled val="1"/>
        </dgm:presLayoutVars>
      </dgm:prSet>
      <dgm:spPr/>
    </dgm:pt>
  </dgm:ptLst>
  <dgm:cxnLst>
    <dgm:cxn modelId="{5BEA6618-6DE5-4CE5-A470-7339FAA53259}" srcId="{96E817BC-DDAD-4E1E-9BDD-6715B5603D35}" destId="{0D0986C3-493F-4BA3-A171-84505D28C96B}" srcOrd="2" destOrd="0" parTransId="{D4D78774-7CE0-47CD-BEA2-6FD8C5D4BC81}" sibTransId="{AA6A5C1A-4ABA-406D-A114-55B33B4FDE11}"/>
    <dgm:cxn modelId="{8C5A0D25-7FF8-4112-8E93-69DED90B7292}" srcId="{96E817BC-DDAD-4E1E-9BDD-6715B5603D35}" destId="{3C72EB38-901E-4814-B833-179C9ECB1682}" srcOrd="5" destOrd="0" parTransId="{FDE6FB87-9FE4-440E-90F5-C9F5246897C7}" sibTransId="{4858D0A9-9643-4CDA-BA7A-41006D71C1DE}"/>
    <dgm:cxn modelId="{5CAD9D29-3121-4C9A-91AA-62644A44EEE0}" srcId="{96E817BC-DDAD-4E1E-9BDD-6715B5603D35}" destId="{B50AB8B2-D4F2-4E15-A806-43B04DB55DD8}" srcOrd="1" destOrd="0" parTransId="{64ACCA04-F427-4EC4-AA09-D53C9EF13029}" sibTransId="{9BA809DD-EB2E-4C23-A04D-257F22F3FF14}"/>
    <dgm:cxn modelId="{1430F440-5A99-483D-8D22-6AA9C1733292}" srcId="{778F450D-90DC-486D-99EB-F6A414E1CDD1}" destId="{90109822-AD3C-4211-B42A-2140CE43CE2B}" srcOrd="2" destOrd="0" parTransId="{7B7424AD-164E-45F4-BBBA-A4B27BE36ECF}" sibTransId="{D40164BF-9F54-477B-B1FD-6075DDB214CC}"/>
    <dgm:cxn modelId="{A89D0563-F28B-4229-B9F0-FD709F203738}" type="presOf" srcId="{C07B828D-4B92-4E3A-B651-7FD8B3A98C5E}" destId="{32B65FEE-00E4-46C1-B8F1-DE6413064C0C}" srcOrd="0" destOrd="0" presId="urn:microsoft.com/office/officeart/2011/layout/RadialPictureList"/>
    <dgm:cxn modelId="{BF1FD664-C381-4684-9D17-BDC91CF043C0}" srcId="{96E817BC-DDAD-4E1E-9BDD-6715B5603D35}" destId="{C07B828D-4B92-4E3A-B651-7FD8B3A98C5E}" srcOrd="3" destOrd="0" parTransId="{72D2432E-617B-46D4-AD8A-E951D9EE51DD}" sibTransId="{4ABA5556-0C93-4FDF-A093-97E903B5D832}"/>
    <dgm:cxn modelId="{AC1D2D67-4177-4917-8386-1702528F84F5}" srcId="{778F450D-90DC-486D-99EB-F6A414E1CDD1}" destId="{4CF660FB-225D-4C43-8CA7-89871BECA0A6}" srcOrd="3" destOrd="0" parTransId="{2387E9C7-7034-451E-A7FB-98E3676CDEF5}" sibTransId="{EB8745E1-8171-4DE7-9E2F-702C91B8D39E}"/>
    <dgm:cxn modelId="{226D4048-9512-4B84-ADD2-62D237EAD574}" srcId="{96E817BC-DDAD-4E1E-9BDD-6715B5603D35}" destId="{31325B47-6B0A-4576-BE6F-3421A836655C}" srcOrd="0" destOrd="0" parTransId="{FDCD7F0B-AD33-4BB9-9532-7BAF092156B0}" sibTransId="{31D3A60E-90C3-4770-AF2A-56367F1B4C04}"/>
    <dgm:cxn modelId="{75275B6A-91F2-46ED-9822-DBEE2B260B4E}" type="presOf" srcId="{B50AB8B2-D4F2-4E15-A806-43B04DB55DD8}" destId="{7A8918AA-130A-4CBF-84B1-D18EB3099059}" srcOrd="0" destOrd="0" presId="urn:microsoft.com/office/officeart/2011/layout/RadialPictureList"/>
    <dgm:cxn modelId="{2631746B-74B3-41E9-BFBB-05E67C027BC0}" type="presOf" srcId="{0D0986C3-493F-4BA3-A171-84505D28C96B}" destId="{EABF712C-9C3A-4DA2-8FBB-93BCA2E3ED21}" srcOrd="0" destOrd="0" presId="urn:microsoft.com/office/officeart/2011/layout/RadialPictureList"/>
    <dgm:cxn modelId="{CCB09D81-42E6-4834-9BC2-4732140D15C7}" srcId="{96E817BC-DDAD-4E1E-9BDD-6715B5603D35}" destId="{0EC069EF-CDA8-41DE-B267-638233D343DA}" srcOrd="4" destOrd="0" parTransId="{4DCFC9F4-69FD-48A3-93D3-0C056BB3AB0B}" sibTransId="{9A7FEA62-2C9E-463C-8626-0DC089B7DDB0}"/>
    <dgm:cxn modelId="{9AE8B98B-A9C6-48E3-9344-78446828246E}" type="presOf" srcId="{778F450D-90DC-486D-99EB-F6A414E1CDD1}" destId="{FE62D207-7AB6-4032-A8C2-460D86ED518B}" srcOrd="0" destOrd="0" presId="urn:microsoft.com/office/officeart/2011/layout/RadialPictureList"/>
    <dgm:cxn modelId="{C4588B92-F402-441E-816E-76584703E8C8}" srcId="{778F450D-90DC-486D-99EB-F6A414E1CDD1}" destId="{5281B99D-B5FC-4644-91E9-77F8009ECF42}" srcOrd="1" destOrd="0" parTransId="{60EEC302-030C-48E1-AFFA-82052ED1BE90}" sibTransId="{86332E8A-8C68-4D08-99FB-F6E91B3A83CD}"/>
    <dgm:cxn modelId="{A1743BAA-8069-4586-8676-DCE66C242EDA}" srcId="{778F450D-90DC-486D-99EB-F6A414E1CDD1}" destId="{96E817BC-DDAD-4E1E-9BDD-6715B5603D35}" srcOrd="0" destOrd="0" parTransId="{B6BBB2EC-266B-4C2B-85C9-49835BB6D71C}" sibTransId="{4A311488-892D-422C-8999-44360A1DD80C}"/>
    <dgm:cxn modelId="{C74F87B9-782F-4203-A791-9DDFEE2502E9}" type="presOf" srcId="{31325B47-6B0A-4576-BE6F-3421A836655C}" destId="{5C7B178A-0791-4E35-9289-15A3EC062CC9}" srcOrd="0" destOrd="0" presId="urn:microsoft.com/office/officeart/2011/layout/RadialPictureList"/>
    <dgm:cxn modelId="{D3E67EE1-AE53-497A-9837-AD4AD8172FDB}" type="presOf" srcId="{96E817BC-DDAD-4E1E-9BDD-6715B5603D35}" destId="{DA129404-AE21-485F-BEFB-06103AF7246F}" srcOrd="0" destOrd="0" presId="urn:microsoft.com/office/officeart/2011/layout/RadialPictureList"/>
    <dgm:cxn modelId="{47CB39A9-1202-4BA3-B648-6F04FBFE624D}" type="presParOf" srcId="{FE62D207-7AB6-4032-A8C2-460D86ED518B}" destId="{DA129404-AE21-485F-BEFB-06103AF7246F}" srcOrd="0" destOrd="0" presId="urn:microsoft.com/office/officeart/2011/layout/RadialPictureList"/>
    <dgm:cxn modelId="{681F781C-6654-44E7-9D45-F83AE192FBE5}" type="presParOf" srcId="{FE62D207-7AB6-4032-A8C2-460D86ED518B}" destId="{CAB938E4-14F2-46DF-8CB0-E9230A93BD64}" srcOrd="1" destOrd="0" presId="urn:microsoft.com/office/officeart/2011/layout/RadialPictureList"/>
    <dgm:cxn modelId="{6C0E8E52-9077-4158-B64C-1BC5F62632FA}" type="presParOf" srcId="{FE62D207-7AB6-4032-A8C2-460D86ED518B}" destId="{4B2FEEFB-27C2-4434-96F5-ED71582FD73D}" srcOrd="2" destOrd="0" presId="urn:microsoft.com/office/officeart/2011/layout/RadialPictureList"/>
    <dgm:cxn modelId="{A13118CB-4310-441E-9C70-E8B09DA6F6FE}" type="presParOf" srcId="{FE62D207-7AB6-4032-A8C2-460D86ED518B}" destId="{5C7B178A-0791-4E35-9289-15A3EC062CC9}" srcOrd="3" destOrd="0" presId="urn:microsoft.com/office/officeart/2011/layout/RadialPictureList"/>
    <dgm:cxn modelId="{C890F905-B674-4337-8E3B-7CCB586193DE}" type="presParOf" srcId="{FE62D207-7AB6-4032-A8C2-460D86ED518B}" destId="{EFB6F4D3-5370-42DA-BEB9-A3F78E0F35C0}" srcOrd="4" destOrd="0" presId="urn:microsoft.com/office/officeart/2011/layout/RadialPictureList"/>
    <dgm:cxn modelId="{9129D57D-AD7E-4366-872C-EB240610EEA5}" type="presParOf" srcId="{EFB6F4D3-5370-42DA-BEB9-A3F78E0F35C0}" destId="{6AEB547F-26A3-473D-8940-FBCE2C9486C4}" srcOrd="0" destOrd="0" presId="urn:microsoft.com/office/officeart/2011/layout/RadialPictureList"/>
    <dgm:cxn modelId="{52E776F1-D42D-4D22-8A76-9D6110BACF07}" type="presParOf" srcId="{FE62D207-7AB6-4032-A8C2-460D86ED518B}" destId="{7A8918AA-130A-4CBF-84B1-D18EB3099059}" srcOrd="5" destOrd="0" presId="urn:microsoft.com/office/officeart/2011/layout/RadialPictureList"/>
    <dgm:cxn modelId="{719C053B-2F5F-4ED2-8311-B6214DC5BD0E}" type="presParOf" srcId="{FE62D207-7AB6-4032-A8C2-460D86ED518B}" destId="{BF83DB5E-5C67-4ECC-8675-EB41374FA165}" srcOrd="6" destOrd="0" presId="urn:microsoft.com/office/officeart/2011/layout/RadialPictureList"/>
    <dgm:cxn modelId="{F4E26FF4-89E9-4CF0-A3EE-C8ADCD325A1D}" type="presParOf" srcId="{BF83DB5E-5C67-4ECC-8675-EB41374FA165}" destId="{310E3ED1-2F3B-4BE9-AD0D-997DA0FB06B7}" srcOrd="0" destOrd="0" presId="urn:microsoft.com/office/officeart/2011/layout/RadialPictureList"/>
    <dgm:cxn modelId="{0D99909B-DE09-49D3-BC5D-65038EA4FB5F}" type="presParOf" srcId="{FE62D207-7AB6-4032-A8C2-460D86ED518B}" destId="{EABF712C-9C3A-4DA2-8FBB-93BCA2E3ED21}" srcOrd="7" destOrd="0" presId="urn:microsoft.com/office/officeart/2011/layout/RadialPictureList"/>
    <dgm:cxn modelId="{B4A7F965-C005-4CE0-A383-B85EE1CBDDDA}" type="presParOf" srcId="{FE62D207-7AB6-4032-A8C2-460D86ED518B}" destId="{9790D963-5435-4DF2-A64B-903B46FD349F}" srcOrd="8" destOrd="0" presId="urn:microsoft.com/office/officeart/2011/layout/RadialPictureList"/>
    <dgm:cxn modelId="{A9350239-62FC-42B4-88B1-AF91067231CF}" type="presParOf" srcId="{9790D963-5435-4DF2-A64B-903B46FD349F}" destId="{E10505A4-2218-4DE5-826C-50A70C6D6E66}" srcOrd="0" destOrd="0" presId="urn:microsoft.com/office/officeart/2011/layout/RadialPictureList"/>
    <dgm:cxn modelId="{423EB877-C1BF-45D7-934E-BCFC15527D32}" type="presParOf" srcId="{FE62D207-7AB6-4032-A8C2-460D86ED518B}" destId="{32B65FEE-00E4-46C1-B8F1-DE6413064C0C}" srcOrd="9" destOrd="0" presId="urn:microsoft.com/office/officeart/2011/layout/RadialPicture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BDBAB-E611-4CEF-BE42-36C7CA650A43}">
      <dsp:nvSpPr>
        <dsp:cNvPr id="0" name=""/>
        <dsp:cNvSpPr/>
      </dsp:nvSpPr>
      <dsp:spPr>
        <a:xfrm>
          <a:off x="17176" y="475133"/>
          <a:ext cx="3024017" cy="10322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Donor</a:t>
          </a:r>
        </a:p>
      </dsp:txBody>
      <dsp:txXfrm>
        <a:off x="41364" y="499321"/>
        <a:ext cx="2975641" cy="1008106"/>
      </dsp:txXfrm>
    </dsp:sp>
    <dsp:sp modelId="{C4367BA7-1649-41C3-A549-96170B6DF6B4}">
      <dsp:nvSpPr>
        <dsp:cNvPr id="0" name=""/>
        <dsp:cNvSpPr/>
      </dsp:nvSpPr>
      <dsp:spPr>
        <a:xfrm>
          <a:off x="86204" y="905711"/>
          <a:ext cx="2941039" cy="1219015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None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Swedish International Development Cooperation Agency (SIDA)</a:t>
          </a:r>
          <a:endParaRPr lang="en-US" sz="2200" kern="1200" dirty="0"/>
        </a:p>
      </dsp:txBody>
      <dsp:txXfrm>
        <a:off x="86204" y="905711"/>
        <a:ext cx="2071154" cy="1219015"/>
      </dsp:txXfrm>
    </dsp:sp>
    <dsp:sp modelId="{41069C82-9412-4A4C-93E1-8A66AC3B1596}">
      <dsp:nvSpPr>
        <dsp:cNvPr id="0" name=""/>
        <dsp:cNvSpPr/>
      </dsp:nvSpPr>
      <dsp:spPr>
        <a:xfrm>
          <a:off x="2653310" y="1819053"/>
          <a:ext cx="313461" cy="3145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8885F-6747-4EFE-B9A3-CA372F12A79C}">
      <dsp:nvSpPr>
        <dsp:cNvPr id="0" name=""/>
        <dsp:cNvSpPr/>
      </dsp:nvSpPr>
      <dsp:spPr>
        <a:xfrm>
          <a:off x="3751356" y="472383"/>
          <a:ext cx="2101116" cy="10390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States</a:t>
          </a:r>
        </a:p>
      </dsp:txBody>
      <dsp:txXfrm>
        <a:off x="3775701" y="496728"/>
        <a:ext cx="2052426" cy="1014656"/>
      </dsp:txXfrm>
    </dsp:sp>
    <dsp:sp modelId="{0739A4D7-6EF2-4F92-847D-74C3EA84C697}">
      <dsp:nvSpPr>
        <dsp:cNvPr id="0" name=""/>
        <dsp:cNvSpPr/>
      </dsp:nvSpPr>
      <dsp:spPr>
        <a:xfrm>
          <a:off x="3802320" y="880125"/>
          <a:ext cx="1966423" cy="115524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South Kordofan &amp; Blue Nile</a:t>
          </a:r>
          <a:endParaRPr lang="en-US" sz="2200" kern="1200" dirty="0"/>
        </a:p>
      </dsp:txBody>
      <dsp:txXfrm>
        <a:off x="3802320" y="880125"/>
        <a:ext cx="1384805" cy="1155240"/>
      </dsp:txXfrm>
    </dsp:sp>
    <dsp:sp modelId="{DF5EFE58-5390-438F-86A6-17DF692BA863}">
      <dsp:nvSpPr>
        <dsp:cNvPr id="0" name=""/>
        <dsp:cNvSpPr/>
      </dsp:nvSpPr>
      <dsp:spPr>
        <a:xfrm>
          <a:off x="5483179" y="1770568"/>
          <a:ext cx="259510" cy="1967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18C0F-2F5A-4710-A4AE-50F9CDDE451F}">
      <dsp:nvSpPr>
        <dsp:cNvPr id="0" name=""/>
        <dsp:cNvSpPr/>
      </dsp:nvSpPr>
      <dsp:spPr>
        <a:xfrm>
          <a:off x="6458359" y="462689"/>
          <a:ext cx="2079285" cy="9348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Target</a:t>
          </a:r>
        </a:p>
      </dsp:txBody>
      <dsp:txXfrm>
        <a:off x="6480264" y="484594"/>
        <a:ext cx="2035475" cy="912946"/>
      </dsp:txXfrm>
    </dsp:sp>
    <dsp:sp modelId="{3550A60C-68FA-468D-8323-67D12029D446}">
      <dsp:nvSpPr>
        <dsp:cNvPr id="0" name=""/>
        <dsp:cNvSpPr/>
      </dsp:nvSpPr>
      <dsp:spPr>
        <a:xfrm>
          <a:off x="6483475" y="893631"/>
          <a:ext cx="2043780" cy="1091437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30,000 SHFs (180,000 individuals)</a:t>
          </a:r>
          <a:endParaRPr lang="en-US" sz="2200" kern="1200" dirty="0"/>
        </a:p>
      </dsp:txBody>
      <dsp:txXfrm>
        <a:off x="6483475" y="893631"/>
        <a:ext cx="1439281" cy="1091437"/>
      </dsp:txXfrm>
    </dsp:sp>
    <dsp:sp modelId="{17B697D8-6524-43E2-AAE4-2DB562E7862F}">
      <dsp:nvSpPr>
        <dsp:cNvPr id="0" name=""/>
        <dsp:cNvSpPr/>
      </dsp:nvSpPr>
      <dsp:spPr>
        <a:xfrm>
          <a:off x="8246805" y="1659333"/>
          <a:ext cx="285239" cy="374823"/>
        </a:xfrm>
        <a:prstGeom prst="round2Diag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F7C12-1615-4A4B-9CEF-A43B42D33EB6}">
      <dsp:nvSpPr>
        <dsp:cNvPr id="0" name=""/>
        <dsp:cNvSpPr/>
      </dsp:nvSpPr>
      <dsp:spPr>
        <a:xfrm>
          <a:off x="90610" y="2342941"/>
          <a:ext cx="2145830" cy="9411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Budget</a:t>
          </a:r>
        </a:p>
      </dsp:txBody>
      <dsp:txXfrm>
        <a:off x="112663" y="2364994"/>
        <a:ext cx="2101724" cy="919118"/>
      </dsp:txXfrm>
    </dsp:sp>
    <dsp:sp modelId="{65DA813C-711F-436D-9754-FD8D5F22039D}">
      <dsp:nvSpPr>
        <dsp:cNvPr id="0" name=""/>
        <dsp:cNvSpPr/>
      </dsp:nvSpPr>
      <dsp:spPr>
        <a:xfrm>
          <a:off x="120011" y="2785824"/>
          <a:ext cx="2082269" cy="790577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USD 13 million</a:t>
          </a:r>
          <a:endParaRPr lang="en-US" sz="2200" kern="1200" dirty="0"/>
        </a:p>
      </dsp:txBody>
      <dsp:txXfrm>
        <a:off x="120011" y="2785824"/>
        <a:ext cx="1466386" cy="790577"/>
      </dsp:txXfrm>
    </dsp:sp>
    <dsp:sp modelId="{A64D9339-EB2A-405E-86A3-AEE40F86AB74}">
      <dsp:nvSpPr>
        <dsp:cNvPr id="0" name=""/>
        <dsp:cNvSpPr/>
      </dsp:nvSpPr>
      <dsp:spPr>
        <a:xfrm>
          <a:off x="1955527" y="3314530"/>
          <a:ext cx="223974" cy="30359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88148-D361-4D27-BB8C-44316E3FBD3F}">
      <dsp:nvSpPr>
        <dsp:cNvPr id="0" name=""/>
        <dsp:cNvSpPr/>
      </dsp:nvSpPr>
      <dsp:spPr>
        <a:xfrm>
          <a:off x="3333662" y="2298398"/>
          <a:ext cx="2146692" cy="6880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•"/>
          </a:pPr>
          <a:r>
            <a:rPr lang="en-US" sz="2300" b="1" kern="1200" dirty="0"/>
            <a:t>Duration</a:t>
          </a:r>
        </a:p>
      </dsp:txBody>
      <dsp:txXfrm>
        <a:off x="3349784" y="2314520"/>
        <a:ext cx="2114448" cy="671928"/>
      </dsp:txXfrm>
    </dsp:sp>
    <dsp:sp modelId="{89433FAD-C29E-4005-A896-524851A4AFDB}">
      <dsp:nvSpPr>
        <dsp:cNvPr id="0" name=""/>
        <dsp:cNvSpPr/>
      </dsp:nvSpPr>
      <dsp:spPr>
        <a:xfrm>
          <a:off x="3372728" y="2625781"/>
          <a:ext cx="2049143" cy="830191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July 2019- Dec 2022</a:t>
          </a:r>
          <a:endParaRPr lang="en-US" sz="2200" kern="1200" dirty="0"/>
        </a:p>
      </dsp:txBody>
      <dsp:txXfrm>
        <a:off x="3372728" y="2625781"/>
        <a:ext cx="1443058" cy="830191"/>
      </dsp:txXfrm>
    </dsp:sp>
    <dsp:sp modelId="{1A5DF7BE-EDF7-4D29-A80E-AE6A1041B32B}">
      <dsp:nvSpPr>
        <dsp:cNvPr id="0" name=""/>
        <dsp:cNvSpPr/>
      </dsp:nvSpPr>
      <dsp:spPr>
        <a:xfrm>
          <a:off x="5120113" y="3000730"/>
          <a:ext cx="285022" cy="33006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C73CA-113B-47F6-B8F7-8DFB26C994BC}">
      <dsp:nvSpPr>
        <dsp:cNvPr id="0" name=""/>
        <dsp:cNvSpPr/>
      </dsp:nvSpPr>
      <dsp:spPr>
        <a:xfrm>
          <a:off x="6483320" y="2216962"/>
          <a:ext cx="2054402" cy="7259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Consortium</a:t>
          </a:r>
        </a:p>
      </dsp:txBody>
      <dsp:txXfrm>
        <a:off x="6500330" y="2233972"/>
        <a:ext cx="2020382" cy="708962"/>
      </dsp:txXfrm>
    </dsp:sp>
    <dsp:sp modelId="{A198FA1C-5FA1-4099-AC4B-1551C22E7E38}">
      <dsp:nvSpPr>
        <dsp:cNvPr id="0" name=""/>
        <dsp:cNvSpPr/>
      </dsp:nvSpPr>
      <dsp:spPr>
        <a:xfrm>
          <a:off x="6488192" y="2663072"/>
          <a:ext cx="1965716" cy="811140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latin typeface="Agency FB" panose="020B0503020202020204" pitchFamily="34" charset="0"/>
            </a:rPr>
            <a:t>Mercy Corps &amp; ADRA</a:t>
          </a:r>
        </a:p>
      </dsp:txBody>
      <dsp:txXfrm>
        <a:off x="6488192" y="2663072"/>
        <a:ext cx="1384307" cy="811140"/>
      </dsp:txXfrm>
    </dsp:sp>
    <dsp:sp modelId="{1B3D3076-93F3-40CC-A20F-8ED9B7CD7D37}">
      <dsp:nvSpPr>
        <dsp:cNvPr id="0" name=""/>
        <dsp:cNvSpPr/>
      </dsp:nvSpPr>
      <dsp:spPr>
        <a:xfrm>
          <a:off x="7850096" y="3085271"/>
          <a:ext cx="301209" cy="40583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DD9EB-7278-4292-ACA9-A3952687A0BB}">
      <dsp:nvSpPr>
        <dsp:cNvPr id="0" name=""/>
        <dsp:cNvSpPr/>
      </dsp:nvSpPr>
      <dsp:spPr>
        <a:xfrm>
          <a:off x="0" y="5138478"/>
          <a:ext cx="2422683" cy="8109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NNGOs</a:t>
          </a:r>
        </a:p>
      </dsp:txBody>
      <dsp:txXfrm>
        <a:off x="19003" y="5157481"/>
        <a:ext cx="2384677" cy="791991"/>
      </dsp:txXfrm>
    </dsp:sp>
    <dsp:sp modelId="{CB82D0E2-6B0B-4648-828E-9123B7161B4E}">
      <dsp:nvSpPr>
        <dsp:cNvPr id="0" name=""/>
        <dsp:cNvSpPr/>
      </dsp:nvSpPr>
      <dsp:spPr>
        <a:xfrm>
          <a:off x="158526" y="5553282"/>
          <a:ext cx="2079837" cy="792387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JASMAR &amp;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 Vet Care </a:t>
          </a:r>
          <a:endParaRPr lang="en-US" sz="2200" kern="1200" dirty="0"/>
        </a:p>
      </dsp:txBody>
      <dsp:txXfrm>
        <a:off x="158526" y="5553282"/>
        <a:ext cx="1464674" cy="792387"/>
      </dsp:txXfrm>
    </dsp:sp>
    <dsp:sp modelId="{AC52B7B3-0361-43EA-A020-6D324A67179E}">
      <dsp:nvSpPr>
        <dsp:cNvPr id="0" name=""/>
        <dsp:cNvSpPr/>
      </dsp:nvSpPr>
      <dsp:spPr>
        <a:xfrm>
          <a:off x="2001871" y="5958733"/>
          <a:ext cx="332424" cy="1473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9A56-F882-44F4-8349-90B797E8E308}">
      <dsp:nvSpPr>
        <dsp:cNvPr id="0" name=""/>
        <dsp:cNvSpPr/>
      </dsp:nvSpPr>
      <dsp:spPr>
        <a:xfrm>
          <a:off x="6217391" y="4572401"/>
          <a:ext cx="2492056" cy="794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Partners</a:t>
          </a:r>
        </a:p>
      </dsp:txBody>
      <dsp:txXfrm>
        <a:off x="6236011" y="4591021"/>
        <a:ext cx="2454816" cy="776039"/>
      </dsp:txXfrm>
    </dsp:sp>
    <dsp:sp modelId="{E77CB92F-26AA-4416-A797-8921F9DAB1B2}">
      <dsp:nvSpPr>
        <dsp:cNvPr id="0" name=""/>
        <dsp:cNvSpPr/>
      </dsp:nvSpPr>
      <dsp:spPr>
        <a:xfrm>
          <a:off x="5990910" y="5164896"/>
          <a:ext cx="2718539" cy="1184869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gency FB" panose="020B0503020202020204" pitchFamily="34" charset="0"/>
              <a:ea typeface="Calibri"/>
              <a:cs typeface="Calibri"/>
              <a:sym typeface="Calibri"/>
            </a:rPr>
            <a:t>Seed companies, Produce buyers/ contract farming Co, Banks, MFIs, Telecoms &amp; VAS</a:t>
          </a:r>
          <a:endParaRPr lang="en-US" sz="1800" kern="1200" dirty="0"/>
        </a:p>
      </dsp:txBody>
      <dsp:txXfrm>
        <a:off x="5990910" y="5164896"/>
        <a:ext cx="1914464" cy="1184869"/>
      </dsp:txXfrm>
    </dsp:sp>
    <dsp:sp modelId="{92B37A34-BCDB-4FAA-AA63-DC193F860B1D}">
      <dsp:nvSpPr>
        <dsp:cNvPr id="0" name=""/>
        <dsp:cNvSpPr/>
      </dsp:nvSpPr>
      <dsp:spPr>
        <a:xfrm>
          <a:off x="4586448" y="5628447"/>
          <a:ext cx="603541" cy="60354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262BC-2651-46AE-B05C-8FF36BB12AF6}">
      <dsp:nvSpPr>
        <dsp:cNvPr id="0" name=""/>
        <dsp:cNvSpPr/>
      </dsp:nvSpPr>
      <dsp:spPr>
        <a:xfrm>
          <a:off x="2854528" y="4633987"/>
          <a:ext cx="2761132" cy="9476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Approaches</a:t>
          </a:r>
        </a:p>
      </dsp:txBody>
      <dsp:txXfrm>
        <a:off x="2876733" y="4656192"/>
        <a:ext cx="2716722" cy="925467"/>
      </dsp:txXfrm>
    </dsp:sp>
    <dsp:sp modelId="{3CA9A346-C7A8-46F0-A9C6-06F7B4BE01CB}">
      <dsp:nvSpPr>
        <dsp:cNvPr id="0" name=""/>
        <dsp:cNvSpPr/>
      </dsp:nvSpPr>
      <dsp:spPr>
        <a:xfrm>
          <a:off x="2937964" y="4987685"/>
          <a:ext cx="2695070" cy="1295305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31166"/>
            </a:buClr>
            <a:buNone/>
          </a:pP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</a:rPr>
            <a:t>1. Market Systems Development (MSD)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B31166"/>
            </a:buClr>
            <a:buNone/>
          </a:pPr>
          <a:r>
            <a:rPr lang="en-US" sz="2200" b="0" kern="1200" dirty="0">
              <a:latin typeface="Agency FB" panose="020B0503020202020204" pitchFamily="34" charset="0"/>
              <a:ea typeface="Calibri"/>
              <a:cs typeface="Calibri"/>
            </a:rPr>
            <a:t>2. </a:t>
          </a:r>
          <a:r>
            <a:rPr lang="en-US" sz="2200" kern="1200" dirty="0">
              <a:latin typeface="Agency FB" panose="020B0503020202020204" pitchFamily="34" charset="0"/>
              <a:ea typeface="Calibri"/>
              <a:cs typeface="Calibri"/>
            </a:rPr>
            <a:t>Resilience</a:t>
          </a:r>
          <a:endParaRPr lang="en-US" sz="2200" kern="1200" dirty="0"/>
        </a:p>
      </dsp:txBody>
      <dsp:txXfrm>
        <a:off x="2937964" y="4987685"/>
        <a:ext cx="1897936" cy="1295305"/>
      </dsp:txXfrm>
    </dsp:sp>
    <dsp:sp modelId="{C344CAF3-2F10-403E-8F6E-CDE2B20AEBEB}">
      <dsp:nvSpPr>
        <dsp:cNvPr id="0" name=""/>
        <dsp:cNvSpPr/>
      </dsp:nvSpPr>
      <dsp:spPr>
        <a:xfrm>
          <a:off x="7727598" y="5917819"/>
          <a:ext cx="99958" cy="4608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29404-AE21-485F-BEFB-06103AF7246F}">
      <dsp:nvSpPr>
        <dsp:cNvPr id="0" name=""/>
        <dsp:cNvSpPr/>
      </dsp:nvSpPr>
      <dsp:spPr>
        <a:xfrm>
          <a:off x="0" y="1864113"/>
          <a:ext cx="2323714" cy="2190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latin typeface="Agency FB" panose="020B0503020202020204" pitchFamily="34" charset="0"/>
            </a:rPr>
            <a:t>Additional key MSD areas for attention:</a:t>
          </a:r>
          <a:endParaRPr lang="en-US" sz="2600" kern="1200" dirty="0"/>
        </a:p>
      </dsp:txBody>
      <dsp:txXfrm>
        <a:off x="340300" y="2184848"/>
        <a:ext cx="1643114" cy="1548643"/>
      </dsp:txXfrm>
    </dsp:sp>
    <dsp:sp modelId="{CAB938E4-14F2-46DF-8CB0-E9230A93BD64}">
      <dsp:nvSpPr>
        <dsp:cNvPr id="0" name=""/>
        <dsp:cNvSpPr/>
      </dsp:nvSpPr>
      <dsp:spPr>
        <a:xfrm>
          <a:off x="-2600352" y="636293"/>
          <a:ext cx="5200704" cy="541897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FEEFB-27C2-4434-96F5-ED71582FD73D}">
      <dsp:nvSpPr>
        <dsp:cNvPr id="0" name=""/>
        <dsp:cNvSpPr/>
      </dsp:nvSpPr>
      <dsp:spPr>
        <a:xfrm>
          <a:off x="207534" y="518743"/>
          <a:ext cx="611569" cy="5346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B178A-0791-4E35-9289-15A3EC062CC9}">
      <dsp:nvSpPr>
        <dsp:cNvPr id="0" name=""/>
        <dsp:cNvSpPr/>
      </dsp:nvSpPr>
      <dsp:spPr>
        <a:xfrm>
          <a:off x="1184886" y="131826"/>
          <a:ext cx="6008697" cy="6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Arial" panose="020B0604020202020204" pitchFamily="34" charset="0"/>
            <a:buNone/>
          </a:pPr>
          <a:r>
            <a:rPr lang="en-GB" sz="3000" kern="1200" dirty="0">
              <a:latin typeface="Agency FB" panose="020B0503020202020204" pitchFamily="34" charset="0"/>
            </a:rPr>
            <a:t>Addressing the root causes; not symptoms of why markets often fail to meet the needs</a:t>
          </a:r>
          <a:endParaRPr lang="en-US" sz="3000" kern="1200" dirty="0"/>
        </a:p>
      </dsp:txBody>
      <dsp:txXfrm>
        <a:off x="1184886" y="131826"/>
        <a:ext cx="6008697" cy="697440"/>
      </dsp:txXfrm>
    </dsp:sp>
    <dsp:sp modelId="{6AEB547F-26A3-473D-8940-FBCE2C9486C4}">
      <dsp:nvSpPr>
        <dsp:cNvPr id="0" name=""/>
        <dsp:cNvSpPr/>
      </dsp:nvSpPr>
      <dsp:spPr>
        <a:xfrm>
          <a:off x="1768610" y="1551707"/>
          <a:ext cx="551778" cy="6268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918AA-130A-4CBF-84B1-D18EB3099059}">
      <dsp:nvSpPr>
        <dsp:cNvPr id="0" name=""/>
        <dsp:cNvSpPr/>
      </dsp:nvSpPr>
      <dsp:spPr>
        <a:xfrm>
          <a:off x="2585817" y="1405879"/>
          <a:ext cx="3316091" cy="111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3000" kern="1200" dirty="0">
              <a:solidFill>
                <a:srgbClr val="4C515A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Embracing &amp; manage complexity, adaptive management</a:t>
          </a:r>
          <a:r>
            <a:rPr lang="en-GB" sz="3000" kern="1200" dirty="0">
              <a:latin typeface="Agency FB" panose="020B0503020202020204" pitchFamily="34" charset="0"/>
            </a:rPr>
            <a:t>.</a:t>
          </a:r>
          <a:endParaRPr lang="en-US" sz="3000" kern="1200" dirty="0"/>
        </a:p>
      </dsp:txBody>
      <dsp:txXfrm>
        <a:off x="2585817" y="1405879"/>
        <a:ext cx="3316091" cy="1117911"/>
      </dsp:txXfrm>
    </dsp:sp>
    <dsp:sp modelId="{310E3ED1-2F3B-4BE9-AD0D-997DA0FB06B7}">
      <dsp:nvSpPr>
        <dsp:cNvPr id="0" name=""/>
        <dsp:cNvSpPr/>
      </dsp:nvSpPr>
      <dsp:spPr>
        <a:xfrm>
          <a:off x="1977434" y="3810004"/>
          <a:ext cx="604678" cy="5072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F712C-9C3A-4DA2-8FBB-93BCA2E3ED21}">
      <dsp:nvSpPr>
        <dsp:cNvPr id="0" name=""/>
        <dsp:cNvSpPr/>
      </dsp:nvSpPr>
      <dsp:spPr>
        <a:xfrm>
          <a:off x="2794311" y="3408098"/>
          <a:ext cx="6241480" cy="145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3000" kern="1200" dirty="0">
              <a:solidFill>
                <a:schemeClr val="tx1"/>
              </a:solidFill>
              <a:latin typeface="Agency FB" panose="020B0503020202020204" pitchFamily="34" charset="0"/>
            </a:rPr>
            <a:t>Addressing </a:t>
          </a:r>
          <a:r>
            <a:rPr lang="en-GB" sz="3000" u="sng" kern="1200" dirty="0">
              <a:solidFill>
                <a:schemeClr val="tx1"/>
              </a:solidFill>
              <a:latin typeface="Agency FB" panose="020B0503020202020204" pitchFamily="34" charset="0"/>
            </a:rPr>
            <a:t>incentives</a:t>
          </a:r>
          <a:r>
            <a:rPr lang="en-GB" sz="3000" kern="1200" dirty="0">
              <a:solidFill>
                <a:schemeClr val="tx1"/>
              </a:solidFill>
              <a:latin typeface="Agency FB" panose="020B0503020202020204" pitchFamily="34" charset="0"/>
            </a:rPr>
            <a:t> and </a:t>
          </a:r>
          <a:r>
            <a:rPr lang="en-GB" sz="3000" u="sng" kern="1200" dirty="0">
              <a:solidFill>
                <a:schemeClr val="tx1"/>
              </a:solidFill>
              <a:latin typeface="Agency FB" panose="020B0503020202020204" pitchFamily="34" charset="0"/>
            </a:rPr>
            <a:t>capabilities</a:t>
          </a:r>
          <a:r>
            <a:rPr lang="en-GB" sz="3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3000" kern="1200" dirty="0">
              <a:solidFill>
                <a:schemeClr val="tx1"/>
              </a:solidFill>
              <a:latin typeface="Agency FB" panose="020B0503020202020204" pitchFamily="34" charset="0"/>
            </a:rPr>
            <a:t>of permanent players to create change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2794311" y="3408098"/>
        <a:ext cx="6241480" cy="1456126"/>
      </dsp:txXfrm>
    </dsp:sp>
    <dsp:sp modelId="{E10505A4-2218-4DE5-826C-50A70C6D6E66}">
      <dsp:nvSpPr>
        <dsp:cNvPr id="0" name=""/>
        <dsp:cNvSpPr/>
      </dsp:nvSpPr>
      <dsp:spPr>
        <a:xfrm>
          <a:off x="1284167" y="5403137"/>
          <a:ext cx="217362" cy="2840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65FEE-00E4-46C1-B8F1-DE6413064C0C}">
      <dsp:nvSpPr>
        <dsp:cNvPr id="0" name=""/>
        <dsp:cNvSpPr/>
      </dsp:nvSpPr>
      <dsp:spPr>
        <a:xfrm>
          <a:off x="2111925" y="4222874"/>
          <a:ext cx="6711234" cy="775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2600" kern="1200"/>
        </a:p>
      </dsp:txBody>
      <dsp:txXfrm>
        <a:off x="2111925" y="4222874"/>
        <a:ext cx="6711234" cy="775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51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305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i="0" u="none" strike="noStrike" cap="none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  <a:sym typeface="Arial"/>
              </a:rPr>
              <a:t>30k: </a:t>
            </a:r>
            <a:r>
              <a:rPr lang="en-US" dirty="0"/>
              <a:t>8.5K on CETs x2; 15k on donkey carts and training materials and 30K on digitization-content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40K</a:t>
            </a:r>
            <a:r>
              <a:rPr lang="en-US" dirty="0"/>
              <a:t>: 20K x 2 on Access Agric; </a:t>
            </a:r>
            <a:r>
              <a:rPr lang="en-US" sz="1200" b="1" i="0" u="none" strike="noStrike" cap="none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Arial"/>
              </a:rPr>
              <a:t>96,000 </a:t>
            </a:r>
            <a:r>
              <a:rPr lang="en-US" sz="1200" b="0" i="0" u="none" strike="noStrike" cap="none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Arial"/>
              </a:rPr>
              <a:t>for </a:t>
            </a:r>
            <a:r>
              <a:rPr lang="en-US" dirty="0"/>
              <a:t>64 training projectors</a:t>
            </a:r>
          </a:p>
          <a:p>
            <a:r>
              <a:rPr lang="en-US" b="1" dirty="0"/>
              <a:t>30K</a:t>
            </a:r>
            <a:r>
              <a:rPr lang="en-US" dirty="0"/>
              <a:t> –Dig- on IVR and SMS system</a:t>
            </a:r>
          </a:p>
          <a:p>
            <a:r>
              <a:rPr lang="en-US" b="1" dirty="0"/>
              <a:t>140k</a:t>
            </a:r>
            <a:r>
              <a:rPr lang="en-US" dirty="0"/>
              <a:t> –bags have to be imported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28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6ed695a706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5" name="Google Shape;2625;g6ed695a706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2626" name="Google Shape;2626;g6ed695a706_0_16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e0b46f858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e0b46f858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7e0b46f858_0_6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27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40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Agriculture Economy of</a:t>
            </a:r>
            <a:r>
              <a:rPr lang="en-GB" baseline="0" dirty="0"/>
              <a:t> NU has been studied and mapped by various development programmes from the very strict market development initiatives to the smaller scale and bottom up initiatives like RAIN and DYNAMIC </a:t>
            </a:r>
          </a:p>
          <a:p>
            <a:endParaRPr lang="en-GB" baseline="0" dirty="0"/>
          </a:p>
          <a:p>
            <a:r>
              <a:rPr lang="en-GB" baseline="0" dirty="0"/>
              <a:t>So mapping this in theory is not too difficult. To recap what we know and add to this lets go over the functions….</a:t>
            </a:r>
          </a:p>
          <a:p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Define the core </a:t>
            </a:r>
          </a:p>
          <a:p>
            <a:pPr marL="228600" indent="-228600">
              <a:buAutoNum type="arabicPeriod"/>
            </a:pPr>
            <a:r>
              <a:rPr lang="en-GB" baseline="0" dirty="0"/>
              <a:t>Define the supporting functions – which ones to write? </a:t>
            </a:r>
          </a:p>
          <a:p>
            <a:pPr marL="228600" indent="-228600">
              <a:buAutoNum type="arabicPeriod"/>
            </a:pPr>
            <a:r>
              <a:rPr lang="en-GB" baseline="0" dirty="0"/>
              <a:t>Define the rules – identifying the cultural norm that impact the target beneficiaries</a:t>
            </a:r>
          </a:p>
          <a:p>
            <a:pPr marL="228600" indent="-228600">
              <a:buAutoNum type="arabicPeriod"/>
            </a:pP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Identifying that each supporting function is a market system in its own right – what does this mean? Discuss with the team and get their perspectives facilitating the discussion to  a common understanding. </a:t>
            </a:r>
          </a:p>
          <a:p>
            <a:pPr marL="228600" indent="-228600">
              <a:buAutoNum type="arabicPeriod"/>
            </a:pPr>
            <a:r>
              <a:rPr lang="en-GB" baseline="0" dirty="0"/>
              <a:t>From the supporting functions – identify the KEY constrained supporting functions – what supporting function is not working for the poor and limiting the growth in the core market system – agriculture economy of Northern Uganda?</a:t>
            </a:r>
          </a:p>
          <a:p>
            <a:pPr marL="228600" indent="-228600">
              <a:buAutoNum type="arabicPeriod"/>
            </a:pPr>
            <a:endParaRPr lang="en-GB" baseline="0" dirty="0"/>
          </a:p>
          <a:p>
            <a:pPr marL="228600" indent="-228600">
              <a:buAutoNum type="arabicPeriod"/>
            </a:pP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Discuss Extension services in detail</a:t>
            </a:r>
          </a:p>
          <a:p>
            <a:pPr marL="228600" indent="-228600">
              <a:buAutoNum type="arabicPeriod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2B15-2CBA-C543-853A-5286FA2DF0A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6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6ed695a706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g6ed695a706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3" name="Google Shape;1333;g6ed695a706_0_92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Interventions should catalyze sustainable change among key market players (supply and demand side) to provide goods and services.</a:t>
            </a:r>
          </a:p>
          <a:p>
            <a:r>
              <a:rPr lang="en-US" dirty="0"/>
              <a:t>Engine analogy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39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6ef933b5fb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2" name="Google Shape;2102;g6ef933b5fb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g6ef933b5fb_1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i="0" u="none" strike="noStrike" cap="none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  <a:sym typeface="Arial"/>
              </a:rPr>
              <a:t>30k: </a:t>
            </a:r>
            <a:r>
              <a:rPr lang="en-US" dirty="0"/>
              <a:t>8.5K on CETs x2; 15k on donkey carts and training materials and 30K on digitization-content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40K</a:t>
            </a:r>
            <a:r>
              <a:rPr lang="en-US" dirty="0"/>
              <a:t>: 20K x 2 on Access Agric; </a:t>
            </a:r>
            <a:r>
              <a:rPr lang="en-US" sz="1200" b="1" i="0" u="none" strike="noStrike" cap="none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Arial"/>
              </a:rPr>
              <a:t>96,000 </a:t>
            </a:r>
            <a:r>
              <a:rPr lang="en-US" sz="1200" b="0" i="0" u="none" strike="noStrike" cap="none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Arial"/>
              </a:rPr>
              <a:t>for </a:t>
            </a:r>
            <a:r>
              <a:rPr lang="en-US" dirty="0"/>
              <a:t>64 training projectors</a:t>
            </a:r>
          </a:p>
          <a:p>
            <a:r>
              <a:rPr lang="en-US" b="1" dirty="0"/>
              <a:t>30K</a:t>
            </a:r>
            <a:r>
              <a:rPr lang="en-US" dirty="0"/>
              <a:t> –Dig- on IVR and SMS system</a:t>
            </a:r>
          </a:p>
          <a:p>
            <a:r>
              <a:rPr lang="en-US" b="1" dirty="0"/>
              <a:t>140k</a:t>
            </a:r>
            <a:r>
              <a:rPr lang="en-US" dirty="0"/>
              <a:t> –bags have to be imported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0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i="0" u="none" strike="noStrike" cap="none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  <a:sym typeface="Arial"/>
              </a:rPr>
              <a:t>30k: </a:t>
            </a:r>
            <a:r>
              <a:rPr lang="en-US" dirty="0"/>
              <a:t>8.5K on CETs x2; 15k on donkey carts and training materials and 30K on digitization-content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40K</a:t>
            </a:r>
            <a:r>
              <a:rPr lang="en-US" dirty="0"/>
              <a:t>: 20K x 2 on Access Agric; </a:t>
            </a:r>
            <a:r>
              <a:rPr lang="en-US" sz="1200" b="1" i="0" u="none" strike="noStrike" cap="none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Arial"/>
              </a:rPr>
              <a:t>96,000 </a:t>
            </a:r>
            <a:r>
              <a:rPr lang="en-US" sz="1200" b="0" i="0" u="none" strike="noStrike" cap="none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Arial"/>
              </a:rPr>
              <a:t>for </a:t>
            </a:r>
            <a:r>
              <a:rPr lang="en-US" dirty="0"/>
              <a:t>64 training projectors</a:t>
            </a:r>
          </a:p>
          <a:p>
            <a:r>
              <a:rPr lang="en-US" b="1" dirty="0"/>
              <a:t>30K</a:t>
            </a:r>
            <a:r>
              <a:rPr lang="en-US" dirty="0"/>
              <a:t> –Dig- on IVR and SMS system</a:t>
            </a:r>
          </a:p>
          <a:p>
            <a:r>
              <a:rPr lang="en-US" b="1" dirty="0"/>
              <a:t>140k</a:t>
            </a:r>
            <a:r>
              <a:rPr lang="en-US" dirty="0"/>
              <a:t> –bags have to be imported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75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Wide Chevron">
  <p:cSld name="Text with Wide Chevro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4017432" y="0"/>
            <a:ext cx="512656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2039938"/>
            <a:ext cx="3941445" cy="394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3941445" cy="103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3"/>
          </p:nvPr>
        </p:nvSpPr>
        <p:spPr>
          <a:xfrm>
            <a:off x="457200" y="491619"/>
            <a:ext cx="35814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F95A1"/>
              </a:buClr>
              <a:buSzPts val="1400"/>
              <a:buFont typeface="Arial"/>
              <a:buNone/>
              <a:defRPr sz="1400" cap="none">
                <a:solidFill>
                  <a:srgbClr val="8F95A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5340" y="615624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2 Columns/Quote">
  <p:cSld name="Text with 2 Columns/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457200" y="2039938"/>
            <a:ext cx="3941445" cy="394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4754880" y="2039938"/>
            <a:ext cx="3931920" cy="394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  <a:defRPr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8229600" cy="103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3"/>
          </p:nvPr>
        </p:nvSpPr>
        <p:spPr>
          <a:xfrm>
            <a:off x="457200" y="491619"/>
            <a:ext cx="8229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F95A1"/>
              </a:buClr>
              <a:buSzPts val="1400"/>
              <a:buFont typeface="Arial"/>
              <a:buNone/>
              <a:defRPr sz="1400" cap="none">
                <a:solidFill>
                  <a:srgbClr val="8F95A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13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3 Images">
  <p:cSld name="Text with 3 Imag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57201" y="2039938"/>
            <a:ext cx="4419600" cy="394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8229600" cy="105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457200" y="491619"/>
            <a:ext cx="8229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F95A1"/>
              </a:buClr>
              <a:buSzPts val="1400"/>
              <a:buFont typeface="Arial"/>
              <a:buNone/>
              <a:defRPr sz="1400" cap="none">
                <a:solidFill>
                  <a:srgbClr val="8F95A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3"/>
          </p:nvPr>
        </p:nvSpPr>
        <p:spPr>
          <a:xfrm>
            <a:off x="5148263" y="2039937"/>
            <a:ext cx="3538537" cy="199866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4"/>
          </p:nvPr>
        </p:nvSpPr>
        <p:spPr>
          <a:xfrm>
            <a:off x="5148264" y="4191000"/>
            <a:ext cx="1642003" cy="163966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>
            <a:spLocks noGrp="1"/>
          </p:cNvSpPr>
          <p:nvPr>
            <p:ph type="pic" idx="5"/>
          </p:nvPr>
        </p:nvSpPr>
        <p:spPr>
          <a:xfrm>
            <a:off x="6951133" y="4191000"/>
            <a:ext cx="1735667" cy="163966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Google Shape;85;p14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Narrow Chevron">
  <p:cSld name="Text with Narrow Chevr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>
            <a:spLocks noGrp="1"/>
          </p:cNvSpPr>
          <p:nvPr>
            <p:ph type="pic" idx="2"/>
          </p:nvPr>
        </p:nvSpPr>
        <p:spPr>
          <a:xfrm>
            <a:off x="6929614" y="0"/>
            <a:ext cx="221438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457200" y="2039938"/>
            <a:ext cx="6236566" cy="394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6236566" cy="103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3"/>
          </p:nvPr>
        </p:nvSpPr>
        <p:spPr>
          <a:xfrm>
            <a:off x="457200" y="491619"/>
            <a:ext cx="6236566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F95A1"/>
              </a:buClr>
              <a:buSzPts val="1400"/>
              <a:buFont typeface="Arial"/>
              <a:buNone/>
              <a:defRPr sz="1400" cap="none">
                <a:solidFill>
                  <a:srgbClr val="8F95A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15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7282" y="615624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Red 1">
  <p:cSld name="Closing Slide Red 1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457200" y="2916371"/>
            <a:ext cx="8229600" cy="102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 b="1" i="1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Red ">
  <p:cSld name="Closing Red 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-1195580" y="0"/>
            <a:ext cx="2670586" cy="6858000"/>
          </a:xfrm>
          <a:custGeom>
            <a:avLst/>
            <a:gdLst/>
            <a:ahLst/>
            <a:cxnLst/>
            <a:rect l="l" t="t" r="r" b="b"/>
            <a:pathLst>
              <a:path w="2670586" h="6858000" extrusionOk="0">
                <a:moveTo>
                  <a:pt x="0" y="0"/>
                </a:moveTo>
                <a:lnTo>
                  <a:pt x="263095" y="0"/>
                </a:lnTo>
                <a:lnTo>
                  <a:pt x="273543" y="0"/>
                </a:lnTo>
                <a:lnTo>
                  <a:pt x="537606" y="0"/>
                </a:lnTo>
                <a:lnTo>
                  <a:pt x="1608754" y="0"/>
                </a:lnTo>
                <a:lnTo>
                  <a:pt x="2670586" y="3429001"/>
                </a:lnTo>
                <a:lnTo>
                  <a:pt x="1608754" y="6858000"/>
                </a:lnTo>
                <a:lnTo>
                  <a:pt x="537606" y="6858000"/>
                </a:lnTo>
                <a:lnTo>
                  <a:pt x="273543" y="6858000"/>
                </a:lnTo>
                <a:lnTo>
                  <a:pt x="2630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2032000" y="2798756"/>
            <a:ext cx="6654799" cy="126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imes New Roman"/>
              <a:buNone/>
              <a:defRPr sz="8000" b="1" i="1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17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Red">
  <p:cSld name="Contact Re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0" y="0"/>
            <a:ext cx="5074920" cy="6873240"/>
          </a:xfrm>
          <a:custGeom>
            <a:avLst/>
            <a:gdLst/>
            <a:ahLst/>
            <a:cxnLst/>
            <a:rect l="l" t="t" r="r" b="b"/>
            <a:pathLst>
              <a:path w="5074920" h="6873240" extrusionOk="0">
                <a:moveTo>
                  <a:pt x="0" y="0"/>
                </a:moveTo>
                <a:lnTo>
                  <a:pt x="4015740" y="15240"/>
                </a:lnTo>
                <a:lnTo>
                  <a:pt x="5074920" y="3444240"/>
                </a:lnTo>
                <a:lnTo>
                  <a:pt x="4015740" y="68732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8" descr="MCbrand_Logo_Vertic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0184" y="2012979"/>
            <a:ext cx="1541541" cy="1987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4861948" y="4656525"/>
            <a:ext cx="4038013" cy="32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cap="none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>
                <a:solidFill>
                  <a:srgbClr val="949699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4861836" y="4978399"/>
            <a:ext cx="4038236" cy="119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with Image">
  <p:cSld name="Contact with Imag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>
            <a:spLocks noGrp="1"/>
          </p:cNvSpPr>
          <p:nvPr>
            <p:ph type="pic" idx="2"/>
          </p:nvPr>
        </p:nvSpPr>
        <p:spPr>
          <a:xfrm>
            <a:off x="0" y="0"/>
            <a:ext cx="505781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" name="Google Shape;105;p19" descr="MCbrand_Logo_Vertic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0184" y="2012979"/>
            <a:ext cx="1541541" cy="1987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4861948" y="4656525"/>
            <a:ext cx="4038013" cy="32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cap="none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>
                <a:solidFill>
                  <a:srgbClr val="949699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3"/>
          </p:nvPr>
        </p:nvSpPr>
        <p:spPr>
          <a:xfrm>
            <a:off x="4861836" y="4978399"/>
            <a:ext cx="4038236" cy="119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1665625" y="2132472"/>
            <a:ext cx="6659226" cy="159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800"/>
              <a:buNone/>
              <a:defRPr sz="1800">
                <a:solidFill>
                  <a:srgbClr val="949699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 sz="1600">
                <a:solidFill>
                  <a:srgbClr val="949699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1" y="2132473"/>
            <a:ext cx="552450" cy="1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1665625" y="3886200"/>
            <a:ext cx="665922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96979B"/>
              </a:buClr>
              <a:buSzPts val="1100"/>
              <a:buFont typeface="Arial"/>
              <a:buNone/>
              <a:defRPr sz="1100">
                <a:solidFill>
                  <a:srgbClr val="96979B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p20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665625" y="2335670"/>
            <a:ext cx="6299054" cy="110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800"/>
              <a:buNone/>
              <a:defRPr sz="1800">
                <a:solidFill>
                  <a:srgbClr val="949699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 sz="1600">
                <a:solidFill>
                  <a:srgbClr val="949699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667" y="2335670"/>
            <a:ext cx="381898" cy="11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1665625" y="762000"/>
            <a:ext cx="6299054" cy="110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800"/>
              <a:buNone/>
              <a:defRPr sz="1800">
                <a:solidFill>
                  <a:srgbClr val="949699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 sz="1600">
                <a:solidFill>
                  <a:srgbClr val="949699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3"/>
          </p:nvPr>
        </p:nvSpPr>
        <p:spPr>
          <a:xfrm>
            <a:off x="1665625" y="4191000"/>
            <a:ext cx="6299054" cy="110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800"/>
              <a:buNone/>
              <a:defRPr sz="1800">
                <a:solidFill>
                  <a:srgbClr val="949699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 sz="1600">
                <a:solidFill>
                  <a:srgbClr val="949699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 sz="1400"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667" y="4191000"/>
            <a:ext cx="381898" cy="11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1_Pictur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0" y="0"/>
            <a:ext cx="284679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288324" y="1723290"/>
            <a:ext cx="6433189" cy="16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sz="4400" b="1" i="0" u="none" strike="noStrike" cap="none">
              <a:solidFill>
                <a:srgbClr val="D01D2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288325" y="3552089"/>
            <a:ext cx="6433188" cy="13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88325" y="4878358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cap="none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3288326" y="1672488"/>
            <a:ext cx="5684656" cy="16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1D2B"/>
              </a:buClr>
              <a:buSzPts val="4400"/>
              <a:buFont typeface="Arial Black"/>
              <a:buNone/>
              <a:defRPr sz="4400" b="1" i="0" cap="none">
                <a:solidFill>
                  <a:srgbClr val="D01D2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3"/>
          </p:nvPr>
        </p:nvSpPr>
        <p:spPr>
          <a:xfrm>
            <a:off x="3288326" y="3501287"/>
            <a:ext cx="5684656" cy="115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>
                <a:solidFill>
                  <a:srgbClr val="949699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3288325" y="5140700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4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5"/>
          </p:nvPr>
        </p:nvSpPr>
        <p:spPr>
          <a:xfrm>
            <a:off x="3288325" y="5572502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cap="none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6"/>
          </p:nvPr>
        </p:nvSpPr>
        <p:spPr>
          <a:xfrm>
            <a:off x="3288325" y="5834844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Red 1">
  <p:cSld name="1_Closing Slide Red 1">
    <p:bg>
      <p:bgPr>
        <a:solidFill>
          <a:schemeClr val="dk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457200" y="2916371"/>
            <a:ext cx="8229600" cy="102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457200" y="807259"/>
            <a:ext cx="8229600" cy="102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FAD8-77AD-4406-BF5B-CDABE15617F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5529-0025-4989-A00D-8B500E0B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1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/Close">
  <p:cSld name="Open/Clo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457200" y="1986731"/>
            <a:ext cx="8229600" cy="102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Times New Roman"/>
              <a:buNone/>
              <a:defRPr sz="13000" b="1" i="1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24" descr="/Users/mmarosz/Desktop/GoGoGo/MC_BRAND/11. Final Logo Files/MCbrand_Logo_Horizontal/Digital/MCbrand_Logo_Horizontal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88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43608" y="476672"/>
            <a:ext cx="786956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154F98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F2650E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043608" y="1340768"/>
            <a:ext cx="7848872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66700" algn="l" rtl="0">
              <a:spcBef>
                <a:spcPts val="300"/>
              </a:spcBef>
              <a:spcAft>
                <a:spcPts val="0"/>
              </a:spcAft>
              <a:buClr>
                <a:srgbClr val="154F98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74320" algn="l" rtl="0">
              <a:spcBef>
                <a:spcPts val="270"/>
              </a:spcBef>
              <a:spcAft>
                <a:spcPts val="0"/>
              </a:spcAft>
              <a:buClr>
                <a:srgbClr val="154F98"/>
              </a:buClr>
              <a:buSzPts val="216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32410" algn="l" rtl="0">
              <a:spcBef>
                <a:spcPts val="240"/>
              </a:spcBef>
              <a:spcAft>
                <a:spcPts val="0"/>
              </a:spcAft>
              <a:buClr>
                <a:srgbClr val="154F98"/>
              </a:buClr>
              <a:buSzPts val="128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8125" algn="l" rtl="0">
              <a:spcBef>
                <a:spcPts val="210"/>
              </a:spcBef>
              <a:spcAft>
                <a:spcPts val="0"/>
              </a:spcAft>
              <a:buClr>
                <a:srgbClr val="154F98"/>
              </a:buClr>
              <a:buSzPts val="14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 rtl="0">
              <a:spcBef>
                <a:spcPts val="210"/>
              </a:spcBef>
              <a:spcAft>
                <a:spcPts val="0"/>
              </a:spcAft>
              <a:buClr>
                <a:srgbClr val="154F98"/>
              </a:buClr>
              <a:buSzPts val="14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951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1" y="0"/>
            <a:ext cx="1473997" cy="6858000"/>
          </a:xfrm>
          <a:custGeom>
            <a:avLst/>
            <a:gdLst/>
            <a:ahLst/>
            <a:cxnLst/>
            <a:rect l="l" t="t" r="r" b="b"/>
            <a:pathLst>
              <a:path w="1473997" h="6858000" extrusionOk="0">
                <a:moveTo>
                  <a:pt x="0" y="0"/>
                </a:moveTo>
                <a:lnTo>
                  <a:pt x="412165" y="0"/>
                </a:lnTo>
                <a:lnTo>
                  <a:pt x="1473997" y="3429001"/>
                </a:lnTo>
                <a:lnTo>
                  <a:pt x="4121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2041944" y="1723290"/>
            <a:ext cx="6931038" cy="16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2041944" y="3552090"/>
            <a:ext cx="6931037" cy="116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949699"/>
              </a:buClr>
              <a:buSzPts val="1600"/>
              <a:buNone/>
              <a:defRPr>
                <a:solidFill>
                  <a:srgbClr val="949699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949699"/>
              </a:buClr>
              <a:buSzPts val="1400"/>
              <a:buNone/>
              <a:defRPr>
                <a:solidFill>
                  <a:srgbClr val="94969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49699"/>
              </a:buClr>
              <a:buSzPts val="2000"/>
              <a:buNone/>
              <a:defRPr>
                <a:solidFill>
                  <a:srgbClr val="949699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6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2041945" y="4878358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cap="none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2041945" y="5140700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2041945" y="5572502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cap="none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5"/>
          </p:nvPr>
        </p:nvSpPr>
        <p:spPr>
          <a:xfrm>
            <a:off x="2041945" y="5834844"/>
            <a:ext cx="4018408" cy="25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hevron">
  <p:cSld name="Picture Chevr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>
            <a:spLocks noGrp="1"/>
          </p:cNvSpPr>
          <p:nvPr>
            <p:ph type="pic" idx="2"/>
          </p:nvPr>
        </p:nvSpPr>
        <p:spPr>
          <a:xfrm>
            <a:off x="0" y="0"/>
            <a:ext cx="822773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" name="Google Shape;49;p8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8229600" cy="103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57200" y="491619"/>
            <a:ext cx="8229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F95A1"/>
              </a:buClr>
              <a:buSzPts val="1400"/>
              <a:buFont typeface="Arial"/>
              <a:buNone/>
              <a:defRPr sz="1400" cap="none">
                <a:solidFill>
                  <a:srgbClr val="8F95A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9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Title ">
  <p:cSld name="Text with Title 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8229600" cy="103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57200" y="491619"/>
            <a:ext cx="8229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F95A1"/>
              </a:buClr>
              <a:buSzPts val="1400"/>
              <a:buFont typeface="Arial"/>
              <a:buNone/>
              <a:defRPr sz="1400" cap="none">
                <a:solidFill>
                  <a:srgbClr val="8F95A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0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ntro and 2 Columns">
  <p:cSld name="Text with Intro and 2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3941445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754880" y="2743200"/>
            <a:ext cx="3931920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576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8229600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3"/>
          </p:nvPr>
        </p:nvSpPr>
        <p:spPr>
          <a:xfrm>
            <a:off x="457200" y="491619"/>
            <a:ext cx="8229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F95A1"/>
              </a:buClr>
              <a:buSzPts val="1400"/>
              <a:buFont typeface="Arial"/>
              <a:buNone/>
              <a:defRPr sz="1400" cap="none">
                <a:solidFill>
                  <a:srgbClr val="8F95A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4"/>
          </p:nvPr>
        </p:nvSpPr>
        <p:spPr>
          <a:xfrm>
            <a:off x="457200" y="1532467"/>
            <a:ext cx="8229600" cy="113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1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2 Columns">
  <p:cSld name="Text with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457200" y="2039938"/>
            <a:ext cx="3941445" cy="394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4754880" y="2039938"/>
            <a:ext cx="3931920" cy="394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576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794814"/>
            <a:ext cx="8229600" cy="103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3"/>
          </p:nvPr>
        </p:nvSpPr>
        <p:spPr>
          <a:xfrm>
            <a:off x="457200" y="491619"/>
            <a:ext cx="8229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E94A0"/>
              </a:buClr>
              <a:buSzPts val="1400"/>
              <a:buFont typeface="Arial"/>
              <a:buNone/>
              <a:defRPr sz="1400" cap="none">
                <a:solidFill>
                  <a:srgbClr val="8E94A0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12" descr="/Users/mmarosz/Desktop/GoGoGo/MC_NEW_BRAND/11. Final Logo Files/Horizontal/Digital/MCbrand_Logo_Horizontal_PMS_186_P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0135" y="6141425"/>
            <a:ext cx="1187934" cy="41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807259"/>
            <a:ext cx="8229600" cy="102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2039938"/>
            <a:ext cx="8229600" cy="394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706" r:id="rId24"/>
    <p:sldLayoutId id="2147483707" r:id="rId25"/>
    <p:sldLayoutId id="2147483708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312">
          <p15:clr>
            <a:srgbClr val="F26B43"/>
          </p15:clr>
        </p15:guide>
        <p15:guide id="6" orient="horz" pos="3768">
          <p15:clr>
            <a:srgbClr val="F26B43"/>
          </p15:clr>
        </p15:guide>
        <p15:guide id="7" pos="582">
          <p15:clr>
            <a:srgbClr val="F26B43"/>
          </p15:clr>
        </p15:guide>
        <p15:guide id="8" pos="5184">
          <p15:clr>
            <a:srgbClr val="F26B43"/>
          </p15:clr>
        </p15:guide>
        <p15:guide id="9" orient="horz" pos="447">
          <p15:clr>
            <a:srgbClr val="F26B43"/>
          </p15:clr>
        </p15:guide>
        <p15:guide id="10" orient="horz" pos="1152">
          <p15:clr>
            <a:srgbClr val="F26B43"/>
          </p15:clr>
        </p15:guide>
        <p15:guide id="11" orient="horz" pos="1410">
          <p15:clr>
            <a:srgbClr val="F26B43"/>
          </p15:clr>
        </p15:guide>
        <p15:guide id="12" pos="1519">
          <p15:clr>
            <a:srgbClr val="F26B43"/>
          </p15:clr>
        </p15:guide>
        <p15:guide id="13" pos="1110">
          <p15:clr>
            <a:srgbClr val="F26B43"/>
          </p15:clr>
        </p15:guide>
        <p15:guide id="14" orient="horz" pos="3147">
          <p15:clr>
            <a:srgbClr val="F26B43"/>
          </p15:clr>
        </p15:guide>
        <p15:guide id="15" pos="993">
          <p15:clr>
            <a:srgbClr val="F26B43"/>
          </p15:clr>
        </p15:guide>
        <p15:guide id="16" orient="horz" pos="1803">
          <p15:clr>
            <a:srgbClr val="F26B43"/>
          </p15:clr>
        </p15:guide>
        <p15:guide id="17" orient="horz" pos="504">
          <p15:clr>
            <a:srgbClr val="F26B43"/>
          </p15:clr>
        </p15:guide>
        <p15:guide id="18" orient="horz" pos="1285">
          <p15:clr>
            <a:srgbClr val="F26B43"/>
          </p15:clr>
        </p15:guide>
        <p15:guide id="19" pos="25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eamexchang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www.enterprise-development.org/implementing-psd/market-systems/" TargetMode="External"/><Relationship Id="rId4" Type="http://schemas.openxmlformats.org/officeDocument/2006/relationships/hyperlink" Target="https://www.springfieldcentre.com/train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20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UX0wKherQ" TargetMode="External"/><Relationship Id="rId2" Type="http://schemas.openxmlformats.org/officeDocument/2006/relationships/hyperlink" Target="https://www.youtube.com/watch?v=3sEOtVhsqX0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g"/><Relationship Id="rId4" Type="http://schemas.openxmlformats.org/officeDocument/2006/relationships/hyperlink" Target="https://www.youtube.com/watch?v=OrP8gpO6bV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>
            <a:spLocks noGrp="1"/>
          </p:cNvSpPr>
          <p:nvPr>
            <p:ph type="title"/>
          </p:nvPr>
        </p:nvSpPr>
        <p:spPr>
          <a:xfrm>
            <a:off x="285316" y="129378"/>
            <a:ext cx="4951700" cy="600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1D2B"/>
              </a:buClr>
              <a:buSzPts val="3200"/>
              <a:buFont typeface="Arial Black"/>
              <a:buNone/>
            </a:pPr>
            <a: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The Strengthening Agricultural Markets and Food Security (SAFE) Program </a:t>
            </a:r>
            <a:b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b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and </a:t>
            </a:r>
            <a:b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b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The Market System Development Approach</a:t>
            </a:r>
            <a:b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b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June 20, 2021</a:t>
            </a:r>
            <a:br>
              <a:rPr lang="en-US" sz="25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br>
              <a:rPr lang="en-US" sz="32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Presented to the National FSL cluster, Sudan</a:t>
            </a:r>
            <a:b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b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by: </a:t>
            </a:r>
            <a:br>
              <a:rPr lang="en-US" sz="20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br>
              <a:rPr lang="en-US" sz="2000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Otim Emmanuel</a:t>
            </a:r>
            <a:b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Consortium Director,</a:t>
            </a:r>
            <a:b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</a:b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Agricultural Market Systems,</a:t>
            </a:r>
            <a:b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Mercy Corps Europe</a:t>
            </a:r>
            <a:b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eotim@mercycorps.org</a:t>
            </a:r>
            <a:endParaRPr sz="2000" dirty="0">
              <a:solidFill>
                <a:schemeClr val="tx1"/>
              </a:solidFill>
              <a:latin typeface="Agency FB" panose="020B0503020202020204" pitchFamily="34" charset="0"/>
              <a:sym typeface="Arial"/>
            </a:endParaRPr>
          </a:p>
        </p:txBody>
      </p:sp>
      <p:pic>
        <p:nvPicPr>
          <p:cNvPr id="256" name="Google Shape;256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21"/>
          <a:stretch/>
        </p:blipFill>
        <p:spPr>
          <a:xfrm>
            <a:off x="5264726" y="0"/>
            <a:ext cx="39555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D630E-673D-40FE-B2E4-A39E18DB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735" y="6138011"/>
            <a:ext cx="1549281" cy="654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9B96B-B368-44B7-8470-80808D104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16" y="6093493"/>
            <a:ext cx="1072429" cy="635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70" y="133095"/>
            <a:ext cx="8742130" cy="985465"/>
          </a:xfrm>
        </p:spPr>
        <p:txBody>
          <a:bodyPr/>
          <a:lstStyle/>
          <a:p>
            <a:r>
              <a:rPr lang="en-GB" sz="3000" dirty="0"/>
              <a:t>MSD: </a:t>
            </a:r>
            <a:r>
              <a:rPr lang="en-GB" sz="2500" dirty="0"/>
              <a:t>working in the supporting function and in interconnected markets for sustainable and scalable change </a:t>
            </a:r>
          </a:p>
        </p:txBody>
      </p:sp>
      <p:grpSp>
        <p:nvGrpSpPr>
          <p:cNvPr id="42" name="Group 29"/>
          <p:cNvGrpSpPr>
            <a:grpSpLocks/>
          </p:cNvGrpSpPr>
          <p:nvPr/>
        </p:nvGrpSpPr>
        <p:grpSpPr bwMode="auto">
          <a:xfrm>
            <a:off x="1841115" y="1646975"/>
            <a:ext cx="4141555" cy="4432397"/>
            <a:chOff x="3203848" y="1124744"/>
            <a:chExt cx="5594985" cy="5904656"/>
          </a:xfrm>
        </p:grpSpPr>
        <p:sp>
          <p:nvSpPr>
            <p:cNvPr id="43" name="AutoShape 3"/>
            <p:cNvSpPr>
              <a:spLocks noChangeArrowheads="1"/>
            </p:cNvSpPr>
            <p:nvPr/>
          </p:nvSpPr>
          <p:spPr bwMode="auto">
            <a:xfrm>
              <a:off x="4499990" y="3270172"/>
              <a:ext cx="3020468" cy="159081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20"/>
            </a:p>
          </p:txBody>
        </p:sp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4258562" y="3655486"/>
              <a:ext cx="1252576" cy="663122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5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SUPPLY</a:t>
              </a:r>
              <a:r>
                <a:rPr lang="en-GB" altLang="en-US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>
              <a:off x="6518796" y="3589265"/>
              <a:ext cx="1158186" cy="88540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5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DEMAND</a:t>
              </a: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4947477" y="3053501"/>
              <a:ext cx="1806385" cy="424189"/>
            </a:xfrm>
            <a:custGeom>
              <a:avLst/>
              <a:gdLst>
                <a:gd name="T0" fmla="*/ 0 w 884"/>
                <a:gd name="T1" fmla="*/ 138 h 159"/>
                <a:gd name="T2" fmla="*/ 122 w 884"/>
                <a:gd name="T3" fmla="*/ 72 h 159"/>
                <a:gd name="T4" fmla="*/ 251 w 884"/>
                <a:gd name="T5" fmla="*/ 27 h 159"/>
                <a:gd name="T6" fmla="*/ 353 w 884"/>
                <a:gd name="T7" fmla="*/ 6 h 159"/>
                <a:gd name="T8" fmla="*/ 446 w 884"/>
                <a:gd name="T9" fmla="*/ 0 h 159"/>
                <a:gd name="T10" fmla="*/ 581 w 884"/>
                <a:gd name="T11" fmla="*/ 21 h 159"/>
                <a:gd name="T12" fmla="*/ 699 w 884"/>
                <a:gd name="T13" fmla="*/ 57 h 159"/>
                <a:gd name="T14" fmla="*/ 884 w 884"/>
                <a:gd name="T15" fmla="*/ 15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59"/>
                <a:gd name="T26" fmla="*/ 884 w 884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620">
                <a:solidFill>
                  <a:srgbClr val="FF0000"/>
                </a:solidFill>
                <a:latin typeface="Futura LT Medium"/>
                <a:cs typeface="Futura LT Medium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 flipH="1" flipV="1">
              <a:off x="4999828" y="4615510"/>
              <a:ext cx="1724656" cy="25219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22" y="72"/>
                </a:cxn>
                <a:cxn ang="0">
                  <a:pos x="251" y="27"/>
                </a:cxn>
                <a:cxn ang="0">
                  <a:pos x="353" y="6"/>
                </a:cxn>
                <a:cxn ang="0">
                  <a:pos x="446" y="0"/>
                </a:cxn>
                <a:cxn ang="0">
                  <a:pos x="581" y="21"/>
                </a:cxn>
                <a:cxn ang="0">
                  <a:pos x="699" y="57"/>
                </a:cxn>
                <a:cxn ang="0">
                  <a:pos x="884" y="159"/>
                </a:cxn>
              </a:cxnLst>
              <a:rect l="0" t="0" r="r" b="b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GB" altLang="en-US" sz="1620">
                <a:latin typeface="Futura LT Medium"/>
                <a:cs typeface="Futura LT Medium"/>
              </a:endParaRPr>
            </a:p>
          </p:txBody>
        </p:sp>
        <p:sp>
          <p:nvSpPr>
            <p:cNvPr id="48" name="AutoShape 10"/>
            <p:cNvSpPr>
              <a:spLocks noChangeAspect="1" noChangeArrowheads="1"/>
            </p:cNvSpPr>
            <p:nvPr/>
          </p:nvSpPr>
          <p:spPr bwMode="auto">
            <a:xfrm>
              <a:off x="3203848" y="1282766"/>
              <a:ext cx="5594985" cy="5746634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9" name="AutoShape 10"/>
            <p:cNvSpPr>
              <a:spLocks noChangeAspect="1" noChangeArrowheads="1"/>
            </p:cNvSpPr>
            <p:nvPr/>
          </p:nvSpPr>
          <p:spPr bwMode="auto">
            <a:xfrm flipV="1">
              <a:off x="3203848" y="1124744"/>
              <a:ext cx="5594985" cy="562011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50" name="TextBox 37"/>
            <p:cNvSpPr txBox="1">
              <a:spLocks noChangeArrowheads="1"/>
            </p:cNvSpPr>
            <p:nvPr/>
          </p:nvSpPr>
          <p:spPr bwMode="auto">
            <a:xfrm>
              <a:off x="4708595" y="1326312"/>
              <a:ext cx="2876549" cy="30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SUPPORTING FUNCTIONS</a:t>
              </a:r>
            </a:p>
          </p:txBody>
        </p:sp>
        <p:sp>
          <p:nvSpPr>
            <p:cNvPr id="51" name="TextBox 38"/>
            <p:cNvSpPr txBox="1">
              <a:spLocks noChangeArrowheads="1"/>
            </p:cNvSpPr>
            <p:nvPr/>
          </p:nvSpPr>
          <p:spPr bwMode="auto">
            <a:xfrm>
              <a:off x="4499989" y="6253711"/>
              <a:ext cx="2876549" cy="30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RULES</a:t>
              </a: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5513195" y="3590240"/>
              <a:ext cx="959653" cy="87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7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System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984481" y="2865098"/>
            <a:ext cx="8651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Agriculture extension / training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47717" y="2279008"/>
            <a:ext cx="943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Market Information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29277" y="2102769"/>
            <a:ext cx="9829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Agriculture inputs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31597" y="2039617"/>
            <a:ext cx="931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Extension services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48031" y="3101633"/>
            <a:ext cx="709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Finance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62179" y="2559075"/>
            <a:ext cx="779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Weather info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23916" y="4369914"/>
            <a:ext cx="88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Cultural norms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540525" y="4564694"/>
            <a:ext cx="87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Taxes and subsidies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359550" y="5058936"/>
            <a:ext cx="100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Agriculture laws</a:t>
            </a:r>
            <a:endParaRPr lang="en-US" sz="1200" dirty="0"/>
          </a:p>
        </p:txBody>
      </p:sp>
      <p:grpSp>
        <p:nvGrpSpPr>
          <p:cNvPr id="86" name="Group 29"/>
          <p:cNvGrpSpPr>
            <a:grpSpLocks/>
          </p:cNvGrpSpPr>
          <p:nvPr/>
        </p:nvGrpSpPr>
        <p:grpSpPr bwMode="auto">
          <a:xfrm>
            <a:off x="6632489" y="2443041"/>
            <a:ext cx="1665536" cy="2038878"/>
            <a:chOff x="3203848" y="1124744"/>
            <a:chExt cx="5594985" cy="6364990"/>
          </a:xfrm>
        </p:grpSpPr>
        <p:sp>
          <p:nvSpPr>
            <p:cNvPr id="87" name="AutoShape 3"/>
            <p:cNvSpPr>
              <a:spLocks noChangeArrowheads="1"/>
            </p:cNvSpPr>
            <p:nvPr/>
          </p:nvSpPr>
          <p:spPr bwMode="auto">
            <a:xfrm>
              <a:off x="4499990" y="3270172"/>
              <a:ext cx="3020468" cy="159081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20"/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auto">
            <a:xfrm>
              <a:off x="4402587" y="3267260"/>
              <a:ext cx="1252577" cy="15540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SUPPLY</a:t>
              </a:r>
              <a:r>
                <a:rPr lang="en-GB" altLang="en-US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auto">
            <a:xfrm>
              <a:off x="6472847" y="3255359"/>
              <a:ext cx="1158186" cy="16056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DEMAND</a:t>
              </a:r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5139011" y="2720095"/>
              <a:ext cx="1724656" cy="252199"/>
            </a:xfrm>
            <a:custGeom>
              <a:avLst/>
              <a:gdLst>
                <a:gd name="T0" fmla="*/ 0 w 884"/>
                <a:gd name="T1" fmla="*/ 138 h 159"/>
                <a:gd name="T2" fmla="*/ 122 w 884"/>
                <a:gd name="T3" fmla="*/ 72 h 159"/>
                <a:gd name="T4" fmla="*/ 251 w 884"/>
                <a:gd name="T5" fmla="*/ 27 h 159"/>
                <a:gd name="T6" fmla="*/ 353 w 884"/>
                <a:gd name="T7" fmla="*/ 6 h 159"/>
                <a:gd name="T8" fmla="*/ 446 w 884"/>
                <a:gd name="T9" fmla="*/ 0 h 159"/>
                <a:gd name="T10" fmla="*/ 581 w 884"/>
                <a:gd name="T11" fmla="*/ 21 h 159"/>
                <a:gd name="T12" fmla="*/ 699 w 884"/>
                <a:gd name="T13" fmla="*/ 57 h 159"/>
                <a:gd name="T14" fmla="*/ 884 w 884"/>
                <a:gd name="T15" fmla="*/ 15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59"/>
                <a:gd name="T26" fmla="*/ 884 w 884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620">
                <a:solidFill>
                  <a:srgbClr val="FF0000"/>
                </a:solidFill>
                <a:latin typeface="Futura LT Medium"/>
                <a:cs typeface="Futura LT Medium"/>
              </a:endParaRPr>
            </a:p>
          </p:txBody>
        </p:sp>
        <p:sp>
          <p:nvSpPr>
            <p:cNvPr id="91" name="Freeform 8"/>
            <p:cNvSpPr>
              <a:spLocks/>
            </p:cNvSpPr>
            <p:nvPr/>
          </p:nvSpPr>
          <p:spPr bwMode="auto">
            <a:xfrm flipH="1" flipV="1">
              <a:off x="5147896" y="5106920"/>
              <a:ext cx="1724656" cy="25219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22" y="72"/>
                </a:cxn>
                <a:cxn ang="0">
                  <a:pos x="251" y="27"/>
                </a:cxn>
                <a:cxn ang="0">
                  <a:pos x="353" y="6"/>
                </a:cxn>
                <a:cxn ang="0">
                  <a:pos x="446" y="0"/>
                </a:cxn>
                <a:cxn ang="0">
                  <a:pos x="581" y="21"/>
                </a:cxn>
                <a:cxn ang="0">
                  <a:pos x="699" y="57"/>
                </a:cxn>
                <a:cxn ang="0">
                  <a:pos x="884" y="159"/>
                </a:cxn>
              </a:cxnLst>
              <a:rect l="0" t="0" r="r" b="b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GB" altLang="en-US" sz="1620">
                <a:latin typeface="Futura LT Medium"/>
                <a:cs typeface="Futura LT Medium"/>
              </a:endParaRPr>
            </a:p>
          </p:txBody>
        </p:sp>
        <p:sp>
          <p:nvSpPr>
            <p:cNvPr id="92" name="AutoShape 10"/>
            <p:cNvSpPr>
              <a:spLocks noChangeAspect="1" noChangeArrowheads="1"/>
            </p:cNvSpPr>
            <p:nvPr/>
          </p:nvSpPr>
          <p:spPr bwMode="auto">
            <a:xfrm>
              <a:off x="3203848" y="1282766"/>
              <a:ext cx="5594985" cy="5746634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93" name="AutoShape 10"/>
            <p:cNvSpPr>
              <a:spLocks noChangeAspect="1" noChangeArrowheads="1"/>
            </p:cNvSpPr>
            <p:nvPr/>
          </p:nvSpPr>
          <p:spPr bwMode="auto">
            <a:xfrm flipV="1">
              <a:off x="3203848" y="1124744"/>
              <a:ext cx="5594985" cy="562011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94" name="TextBox 37"/>
            <p:cNvSpPr txBox="1">
              <a:spLocks noChangeArrowheads="1"/>
            </p:cNvSpPr>
            <p:nvPr/>
          </p:nvSpPr>
          <p:spPr bwMode="auto">
            <a:xfrm>
              <a:off x="4586902" y="1334352"/>
              <a:ext cx="2876550" cy="111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SUPPORTING FUNCTIONS</a:t>
              </a:r>
            </a:p>
          </p:txBody>
        </p:sp>
        <p:sp>
          <p:nvSpPr>
            <p:cNvPr id="95" name="TextBox 38"/>
            <p:cNvSpPr txBox="1">
              <a:spLocks noChangeArrowheads="1"/>
            </p:cNvSpPr>
            <p:nvPr/>
          </p:nvSpPr>
          <p:spPr bwMode="auto">
            <a:xfrm>
              <a:off x="4708581" y="6746523"/>
              <a:ext cx="2876550" cy="74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RULES</a:t>
              </a:r>
            </a:p>
          </p:txBody>
        </p:sp>
      </p:grpSp>
      <p:grpSp>
        <p:nvGrpSpPr>
          <p:cNvPr id="97" name="Group 29"/>
          <p:cNvGrpSpPr>
            <a:grpSpLocks/>
          </p:cNvGrpSpPr>
          <p:nvPr/>
        </p:nvGrpSpPr>
        <p:grpSpPr bwMode="auto">
          <a:xfrm>
            <a:off x="135227" y="1700217"/>
            <a:ext cx="1458656" cy="1728783"/>
            <a:chOff x="3203848" y="1124744"/>
            <a:chExt cx="5594985" cy="5904656"/>
          </a:xfrm>
        </p:grpSpPr>
        <p:sp>
          <p:nvSpPr>
            <p:cNvPr id="98" name="AutoShape 3"/>
            <p:cNvSpPr>
              <a:spLocks noChangeArrowheads="1"/>
            </p:cNvSpPr>
            <p:nvPr/>
          </p:nvSpPr>
          <p:spPr bwMode="auto">
            <a:xfrm>
              <a:off x="4499989" y="3270176"/>
              <a:ext cx="3006075" cy="64861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20"/>
            </a:p>
          </p:txBody>
        </p:sp>
        <p:sp>
          <p:nvSpPr>
            <p:cNvPr id="99" name="AutoShape 5"/>
            <p:cNvSpPr>
              <a:spLocks noChangeArrowheads="1"/>
            </p:cNvSpPr>
            <p:nvPr/>
          </p:nvSpPr>
          <p:spPr bwMode="auto">
            <a:xfrm>
              <a:off x="4402587" y="3267260"/>
              <a:ext cx="1252577" cy="15540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SUPPLY</a:t>
              </a:r>
              <a:r>
                <a:rPr lang="en-GB" altLang="en-US" sz="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0" name="AutoShape 6"/>
            <p:cNvSpPr>
              <a:spLocks noChangeArrowheads="1"/>
            </p:cNvSpPr>
            <p:nvPr/>
          </p:nvSpPr>
          <p:spPr bwMode="auto">
            <a:xfrm>
              <a:off x="6472847" y="3255359"/>
              <a:ext cx="1158186" cy="16056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DEMAND</a:t>
              </a:r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5139011" y="2720095"/>
              <a:ext cx="1724656" cy="252199"/>
            </a:xfrm>
            <a:custGeom>
              <a:avLst/>
              <a:gdLst>
                <a:gd name="T0" fmla="*/ 0 w 884"/>
                <a:gd name="T1" fmla="*/ 138 h 159"/>
                <a:gd name="T2" fmla="*/ 122 w 884"/>
                <a:gd name="T3" fmla="*/ 72 h 159"/>
                <a:gd name="T4" fmla="*/ 251 w 884"/>
                <a:gd name="T5" fmla="*/ 27 h 159"/>
                <a:gd name="T6" fmla="*/ 353 w 884"/>
                <a:gd name="T7" fmla="*/ 6 h 159"/>
                <a:gd name="T8" fmla="*/ 446 w 884"/>
                <a:gd name="T9" fmla="*/ 0 h 159"/>
                <a:gd name="T10" fmla="*/ 581 w 884"/>
                <a:gd name="T11" fmla="*/ 21 h 159"/>
                <a:gd name="T12" fmla="*/ 699 w 884"/>
                <a:gd name="T13" fmla="*/ 57 h 159"/>
                <a:gd name="T14" fmla="*/ 884 w 884"/>
                <a:gd name="T15" fmla="*/ 15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59"/>
                <a:gd name="T26" fmla="*/ 884 w 884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620">
                <a:solidFill>
                  <a:srgbClr val="FF0000"/>
                </a:solidFill>
                <a:latin typeface="Futura LT Medium"/>
                <a:cs typeface="Futura LT Medium"/>
              </a:endParaRPr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 flipH="1" flipV="1">
              <a:off x="5147896" y="5106920"/>
              <a:ext cx="1724656" cy="25219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22" y="72"/>
                </a:cxn>
                <a:cxn ang="0">
                  <a:pos x="251" y="27"/>
                </a:cxn>
                <a:cxn ang="0">
                  <a:pos x="353" y="6"/>
                </a:cxn>
                <a:cxn ang="0">
                  <a:pos x="446" y="0"/>
                </a:cxn>
                <a:cxn ang="0">
                  <a:pos x="581" y="21"/>
                </a:cxn>
                <a:cxn ang="0">
                  <a:pos x="699" y="57"/>
                </a:cxn>
                <a:cxn ang="0">
                  <a:pos x="884" y="159"/>
                </a:cxn>
              </a:cxnLst>
              <a:rect l="0" t="0" r="r" b="b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GB" altLang="en-US" sz="1620">
                <a:latin typeface="Futura LT Medium"/>
                <a:cs typeface="Futura LT Medium"/>
              </a:endParaRPr>
            </a:p>
          </p:txBody>
        </p:sp>
        <p:sp>
          <p:nvSpPr>
            <p:cNvPr id="103" name="AutoShape 10"/>
            <p:cNvSpPr>
              <a:spLocks noChangeAspect="1" noChangeArrowheads="1"/>
            </p:cNvSpPr>
            <p:nvPr/>
          </p:nvSpPr>
          <p:spPr bwMode="auto">
            <a:xfrm>
              <a:off x="3203848" y="1282766"/>
              <a:ext cx="5594985" cy="5746634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104" name="AutoShape 10"/>
            <p:cNvSpPr>
              <a:spLocks noChangeAspect="1" noChangeArrowheads="1"/>
            </p:cNvSpPr>
            <p:nvPr/>
          </p:nvSpPr>
          <p:spPr bwMode="auto">
            <a:xfrm flipV="1">
              <a:off x="3203848" y="1124744"/>
              <a:ext cx="5594985" cy="562011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105" name="TextBox 37"/>
            <p:cNvSpPr txBox="1">
              <a:spLocks noChangeArrowheads="1"/>
            </p:cNvSpPr>
            <p:nvPr/>
          </p:nvSpPr>
          <p:spPr bwMode="auto">
            <a:xfrm>
              <a:off x="4563060" y="1527378"/>
              <a:ext cx="2876550" cy="124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SUPPORTING FUNCTIONS</a:t>
              </a:r>
            </a:p>
          </p:txBody>
        </p:sp>
        <p:sp>
          <p:nvSpPr>
            <p:cNvPr id="106" name="TextBox 38"/>
            <p:cNvSpPr txBox="1">
              <a:spLocks noChangeArrowheads="1"/>
            </p:cNvSpPr>
            <p:nvPr/>
          </p:nvSpPr>
          <p:spPr bwMode="auto">
            <a:xfrm>
              <a:off x="4552534" y="6045833"/>
              <a:ext cx="2876550" cy="82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RULES</a:t>
              </a:r>
            </a:p>
          </p:txBody>
        </p:sp>
      </p:grpSp>
      <p:sp>
        <p:nvSpPr>
          <p:cNvPr id="108" name="Oval 107"/>
          <p:cNvSpPr/>
          <p:nvPr/>
        </p:nvSpPr>
        <p:spPr>
          <a:xfrm>
            <a:off x="5131402" y="3069384"/>
            <a:ext cx="684716" cy="2965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10" name="Oval 109"/>
          <p:cNvSpPr/>
          <p:nvPr/>
        </p:nvSpPr>
        <p:spPr>
          <a:xfrm>
            <a:off x="4300205" y="2085514"/>
            <a:ext cx="795830" cy="4076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grpSp>
        <p:nvGrpSpPr>
          <p:cNvPr id="111" name="Group 29"/>
          <p:cNvGrpSpPr>
            <a:grpSpLocks/>
          </p:cNvGrpSpPr>
          <p:nvPr/>
        </p:nvGrpSpPr>
        <p:grpSpPr bwMode="auto">
          <a:xfrm>
            <a:off x="7388673" y="4227316"/>
            <a:ext cx="1458656" cy="1728783"/>
            <a:chOff x="3203848" y="1124744"/>
            <a:chExt cx="5594985" cy="5904656"/>
          </a:xfrm>
        </p:grpSpPr>
        <p:sp>
          <p:nvSpPr>
            <p:cNvPr id="112" name="AutoShape 3"/>
            <p:cNvSpPr>
              <a:spLocks noChangeArrowheads="1"/>
            </p:cNvSpPr>
            <p:nvPr/>
          </p:nvSpPr>
          <p:spPr bwMode="auto">
            <a:xfrm>
              <a:off x="4499990" y="3270172"/>
              <a:ext cx="3020468" cy="159081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20"/>
            </a:p>
          </p:txBody>
        </p:sp>
        <p:sp>
          <p:nvSpPr>
            <p:cNvPr id="113" name="AutoShape 5"/>
            <p:cNvSpPr>
              <a:spLocks noChangeArrowheads="1"/>
            </p:cNvSpPr>
            <p:nvPr/>
          </p:nvSpPr>
          <p:spPr bwMode="auto">
            <a:xfrm>
              <a:off x="4402587" y="3267260"/>
              <a:ext cx="1252577" cy="15540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SUPPLY</a:t>
              </a:r>
              <a:r>
                <a:rPr lang="en-GB" altLang="en-US" sz="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4" name="AutoShape 6"/>
            <p:cNvSpPr>
              <a:spLocks noChangeArrowheads="1"/>
            </p:cNvSpPr>
            <p:nvPr/>
          </p:nvSpPr>
          <p:spPr bwMode="auto">
            <a:xfrm>
              <a:off x="6472847" y="3255359"/>
              <a:ext cx="1158186" cy="16056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DEMAND</a:t>
              </a:r>
            </a:p>
          </p:txBody>
        </p:sp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5139011" y="2720095"/>
              <a:ext cx="1724656" cy="252199"/>
            </a:xfrm>
            <a:custGeom>
              <a:avLst/>
              <a:gdLst>
                <a:gd name="T0" fmla="*/ 0 w 884"/>
                <a:gd name="T1" fmla="*/ 138 h 159"/>
                <a:gd name="T2" fmla="*/ 122 w 884"/>
                <a:gd name="T3" fmla="*/ 72 h 159"/>
                <a:gd name="T4" fmla="*/ 251 w 884"/>
                <a:gd name="T5" fmla="*/ 27 h 159"/>
                <a:gd name="T6" fmla="*/ 353 w 884"/>
                <a:gd name="T7" fmla="*/ 6 h 159"/>
                <a:gd name="T8" fmla="*/ 446 w 884"/>
                <a:gd name="T9" fmla="*/ 0 h 159"/>
                <a:gd name="T10" fmla="*/ 581 w 884"/>
                <a:gd name="T11" fmla="*/ 21 h 159"/>
                <a:gd name="T12" fmla="*/ 699 w 884"/>
                <a:gd name="T13" fmla="*/ 57 h 159"/>
                <a:gd name="T14" fmla="*/ 884 w 884"/>
                <a:gd name="T15" fmla="*/ 15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59"/>
                <a:gd name="T26" fmla="*/ 884 w 884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620">
                <a:solidFill>
                  <a:srgbClr val="FF0000"/>
                </a:solidFill>
                <a:latin typeface="Futura LT Medium"/>
                <a:cs typeface="Futura LT Medium"/>
              </a:endParaRPr>
            </a:p>
          </p:txBody>
        </p:sp>
        <p:sp>
          <p:nvSpPr>
            <p:cNvPr id="116" name="Freeform 8"/>
            <p:cNvSpPr>
              <a:spLocks/>
            </p:cNvSpPr>
            <p:nvPr/>
          </p:nvSpPr>
          <p:spPr bwMode="auto">
            <a:xfrm flipH="1" flipV="1">
              <a:off x="5147896" y="5106920"/>
              <a:ext cx="1724656" cy="25219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22" y="72"/>
                </a:cxn>
                <a:cxn ang="0">
                  <a:pos x="251" y="27"/>
                </a:cxn>
                <a:cxn ang="0">
                  <a:pos x="353" y="6"/>
                </a:cxn>
                <a:cxn ang="0">
                  <a:pos x="446" y="0"/>
                </a:cxn>
                <a:cxn ang="0">
                  <a:pos x="581" y="21"/>
                </a:cxn>
                <a:cxn ang="0">
                  <a:pos x="699" y="57"/>
                </a:cxn>
                <a:cxn ang="0">
                  <a:pos x="884" y="159"/>
                </a:cxn>
              </a:cxnLst>
              <a:rect l="0" t="0" r="r" b="b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GB" altLang="en-US" sz="1620">
                <a:latin typeface="Futura LT Medium"/>
                <a:cs typeface="Futura LT Medium"/>
              </a:endParaRPr>
            </a:p>
          </p:txBody>
        </p:sp>
        <p:sp>
          <p:nvSpPr>
            <p:cNvPr id="117" name="AutoShape 10"/>
            <p:cNvSpPr>
              <a:spLocks noChangeAspect="1" noChangeArrowheads="1"/>
            </p:cNvSpPr>
            <p:nvPr/>
          </p:nvSpPr>
          <p:spPr bwMode="auto">
            <a:xfrm>
              <a:off x="3203848" y="1282766"/>
              <a:ext cx="5594985" cy="5746634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118" name="AutoShape 10"/>
            <p:cNvSpPr>
              <a:spLocks noChangeAspect="1" noChangeArrowheads="1"/>
            </p:cNvSpPr>
            <p:nvPr/>
          </p:nvSpPr>
          <p:spPr bwMode="auto">
            <a:xfrm flipV="1">
              <a:off x="3203848" y="1124744"/>
              <a:ext cx="5594985" cy="562011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119" name="TextBox 37"/>
            <p:cNvSpPr txBox="1">
              <a:spLocks noChangeArrowheads="1"/>
            </p:cNvSpPr>
            <p:nvPr/>
          </p:nvSpPr>
          <p:spPr bwMode="auto">
            <a:xfrm>
              <a:off x="4563060" y="1155714"/>
              <a:ext cx="2876550" cy="124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SUPPORTING FUNCTIONS</a:t>
              </a:r>
            </a:p>
          </p:txBody>
        </p:sp>
        <p:sp>
          <p:nvSpPr>
            <p:cNvPr id="120" name="TextBox 38"/>
            <p:cNvSpPr txBox="1">
              <a:spLocks noChangeArrowheads="1"/>
            </p:cNvSpPr>
            <p:nvPr/>
          </p:nvSpPr>
          <p:spPr bwMode="auto">
            <a:xfrm>
              <a:off x="4711720" y="5847915"/>
              <a:ext cx="2876550" cy="82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RULES</a:t>
              </a:r>
            </a:p>
          </p:txBody>
        </p:sp>
      </p:grpSp>
      <p:cxnSp>
        <p:nvCxnSpPr>
          <p:cNvPr id="121" name="Straight Arrow Connector 120"/>
          <p:cNvCxnSpPr>
            <a:cxnSpLocks/>
          </p:cNvCxnSpPr>
          <p:nvPr/>
        </p:nvCxnSpPr>
        <p:spPr>
          <a:xfrm flipV="1">
            <a:off x="5164275" y="1203425"/>
            <a:ext cx="2096902" cy="10858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/>
          </p:cNvCxnSpPr>
          <p:nvPr/>
        </p:nvCxnSpPr>
        <p:spPr>
          <a:xfrm>
            <a:off x="5784084" y="3322506"/>
            <a:ext cx="1465730" cy="1155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cxnSpLocks/>
          </p:cNvCxnSpPr>
          <p:nvPr/>
        </p:nvCxnSpPr>
        <p:spPr>
          <a:xfrm flipH="1">
            <a:off x="1054348" y="3138946"/>
            <a:ext cx="981086" cy="8784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1970441" y="2837488"/>
            <a:ext cx="862595" cy="7386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30" name="Oval 129"/>
          <p:cNvSpPr/>
          <p:nvPr/>
        </p:nvSpPr>
        <p:spPr>
          <a:xfrm>
            <a:off x="2612773" y="2137861"/>
            <a:ext cx="850565" cy="6228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grpSp>
        <p:nvGrpSpPr>
          <p:cNvPr id="131" name="Group 29"/>
          <p:cNvGrpSpPr>
            <a:grpSpLocks/>
          </p:cNvGrpSpPr>
          <p:nvPr/>
        </p:nvGrpSpPr>
        <p:grpSpPr bwMode="auto">
          <a:xfrm>
            <a:off x="163612" y="4123855"/>
            <a:ext cx="1458656" cy="1728783"/>
            <a:chOff x="3203848" y="1124744"/>
            <a:chExt cx="5594985" cy="5904656"/>
          </a:xfrm>
        </p:grpSpPr>
        <p:sp>
          <p:nvSpPr>
            <p:cNvPr id="132" name="AutoShape 3"/>
            <p:cNvSpPr>
              <a:spLocks noChangeArrowheads="1"/>
            </p:cNvSpPr>
            <p:nvPr/>
          </p:nvSpPr>
          <p:spPr bwMode="auto">
            <a:xfrm>
              <a:off x="4499990" y="3270172"/>
              <a:ext cx="3020468" cy="159081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20"/>
            </a:p>
          </p:txBody>
        </p:sp>
        <p:sp>
          <p:nvSpPr>
            <p:cNvPr id="133" name="AutoShape 5"/>
            <p:cNvSpPr>
              <a:spLocks noChangeArrowheads="1"/>
            </p:cNvSpPr>
            <p:nvPr/>
          </p:nvSpPr>
          <p:spPr bwMode="auto">
            <a:xfrm>
              <a:off x="4402587" y="3267260"/>
              <a:ext cx="1252577" cy="15540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SUPPLY</a:t>
              </a:r>
              <a:r>
                <a:rPr lang="en-GB" altLang="en-US" sz="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4" name="AutoShape 6"/>
            <p:cNvSpPr>
              <a:spLocks noChangeArrowheads="1"/>
            </p:cNvSpPr>
            <p:nvPr/>
          </p:nvSpPr>
          <p:spPr bwMode="auto">
            <a:xfrm>
              <a:off x="6472847" y="3255359"/>
              <a:ext cx="1158186" cy="16056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DEMAND</a:t>
              </a:r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5139011" y="2720095"/>
              <a:ext cx="1724656" cy="252199"/>
            </a:xfrm>
            <a:custGeom>
              <a:avLst/>
              <a:gdLst>
                <a:gd name="T0" fmla="*/ 0 w 884"/>
                <a:gd name="T1" fmla="*/ 138 h 159"/>
                <a:gd name="T2" fmla="*/ 122 w 884"/>
                <a:gd name="T3" fmla="*/ 72 h 159"/>
                <a:gd name="T4" fmla="*/ 251 w 884"/>
                <a:gd name="T5" fmla="*/ 27 h 159"/>
                <a:gd name="T6" fmla="*/ 353 w 884"/>
                <a:gd name="T7" fmla="*/ 6 h 159"/>
                <a:gd name="T8" fmla="*/ 446 w 884"/>
                <a:gd name="T9" fmla="*/ 0 h 159"/>
                <a:gd name="T10" fmla="*/ 581 w 884"/>
                <a:gd name="T11" fmla="*/ 21 h 159"/>
                <a:gd name="T12" fmla="*/ 699 w 884"/>
                <a:gd name="T13" fmla="*/ 57 h 159"/>
                <a:gd name="T14" fmla="*/ 884 w 884"/>
                <a:gd name="T15" fmla="*/ 15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59"/>
                <a:gd name="T26" fmla="*/ 884 w 884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620">
                <a:solidFill>
                  <a:srgbClr val="FF0000"/>
                </a:solidFill>
                <a:latin typeface="Futura LT Medium"/>
                <a:cs typeface="Futura LT Medium"/>
              </a:endParaRPr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 flipH="1" flipV="1">
              <a:off x="5147896" y="5106920"/>
              <a:ext cx="1724656" cy="25219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22" y="72"/>
                </a:cxn>
                <a:cxn ang="0">
                  <a:pos x="251" y="27"/>
                </a:cxn>
                <a:cxn ang="0">
                  <a:pos x="353" y="6"/>
                </a:cxn>
                <a:cxn ang="0">
                  <a:pos x="446" y="0"/>
                </a:cxn>
                <a:cxn ang="0">
                  <a:pos x="581" y="21"/>
                </a:cxn>
                <a:cxn ang="0">
                  <a:pos x="699" y="57"/>
                </a:cxn>
                <a:cxn ang="0">
                  <a:pos x="884" y="159"/>
                </a:cxn>
              </a:cxnLst>
              <a:rect l="0" t="0" r="r" b="b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GB" altLang="en-US" sz="1620">
                <a:latin typeface="Futura LT Medium"/>
                <a:cs typeface="Futura LT Medium"/>
              </a:endParaRPr>
            </a:p>
          </p:txBody>
        </p:sp>
        <p:sp>
          <p:nvSpPr>
            <p:cNvPr id="137" name="AutoShape 10"/>
            <p:cNvSpPr>
              <a:spLocks noChangeAspect="1" noChangeArrowheads="1"/>
            </p:cNvSpPr>
            <p:nvPr/>
          </p:nvSpPr>
          <p:spPr bwMode="auto">
            <a:xfrm>
              <a:off x="3203848" y="1282766"/>
              <a:ext cx="5594985" cy="5746634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138" name="AutoShape 10"/>
            <p:cNvSpPr>
              <a:spLocks noChangeAspect="1" noChangeArrowheads="1"/>
            </p:cNvSpPr>
            <p:nvPr/>
          </p:nvSpPr>
          <p:spPr bwMode="auto">
            <a:xfrm flipV="1">
              <a:off x="3203848" y="1124744"/>
              <a:ext cx="5594985" cy="562011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139" name="TextBox 37"/>
            <p:cNvSpPr txBox="1">
              <a:spLocks noChangeArrowheads="1"/>
            </p:cNvSpPr>
            <p:nvPr/>
          </p:nvSpPr>
          <p:spPr bwMode="auto">
            <a:xfrm>
              <a:off x="4520637" y="1432912"/>
              <a:ext cx="2876550" cy="124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SUPPORTING FUNCTIONS</a:t>
              </a:r>
            </a:p>
          </p:txBody>
        </p:sp>
        <p:sp>
          <p:nvSpPr>
            <p:cNvPr id="140" name="TextBox 38"/>
            <p:cNvSpPr txBox="1">
              <a:spLocks noChangeArrowheads="1"/>
            </p:cNvSpPr>
            <p:nvPr/>
          </p:nvSpPr>
          <p:spPr bwMode="auto">
            <a:xfrm>
              <a:off x="4554291" y="5961757"/>
              <a:ext cx="2876550" cy="82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RULES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596879" y="2122115"/>
            <a:ext cx="1119078" cy="36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29">
            <a:extLst>
              <a:ext uri="{FF2B5EF4-FFF2-40B4-BE49-F238E27FC236}">
                <a16:creationId xmlns:a16="http://schemas.microsoft.com/office/drawing/2014/main" id="{6AFB5CFF-4176-405F-8DE6-CCE884934CD5}"/>
              </a:ext>
            </a:extLst>
          </p:cNvPr>
          <p:cNvGrpSpPr>
            <a:grpSpLocks/>
          </p:cNvGrpSpPr>
          <p:nvPr/>
        </p:nvGrpSpPr>
        <p:grpSpPr bwMode="auto">
          <a:xfrm>
            <a:off x="7298423" y="783962"/>
            <a:ext cx="1458656" cy="1728783"/>
            <a:chOff x="3203848" y="1124744"/>
            <a:chExt cx="5594985" cy="5904656"/>
          </a:xfrm>
        </p:grpSpPr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35B3B827-49E0-4121-81F7-86A28592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9990" y="3270172"/>
              <a:ext cx="3020468" cy="159081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20"/>
            </a:p>
          </p:txBody>
        </p:sp>
        <p:sp>
          <p:nvSpPr>
            <p:cNvPr id="75" name="AutoShape 5">
              <a:extLst>
                <a:ext uri="{FF2B5EF4-FFF2-40B4-BE49-F238E27FC236}">
                  <a16:creationId xmlns:a16="http://schemas.microsoft.com/office/drawing/2014/main" id="{AD22075B-E639-4A27-A2BA-1A4D6FB9A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587" y="3267260"/>
              <a:ext cx="1252577" cy="1554077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SUPPLY</a:t>
              </a:r>
              <a:r>
                <a:rPr lang="en-GB" altLang="en-US" sz="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6" name="AutoShape 6">
              <a:extLst>
                <a:ext uri="{FF2B5EF4-FFF2-40B4-BE49-F238E27FC236}">
                  <a16:creationId xmlns:a16="http://schemas.microsoft.com/office/drawing/2014/main" id="{B35F811A-E917-4D54-98DC-F4CDA53C7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847" y="3255359"/>
              <a:ext cx="1158186" cy="16056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6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DEMAND</a:t>
              </a: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E32FE9F7-374D-4A81-BDC9-9A1F363B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11" y="2720095"/>
              <a:ext cx="1724656" cy="252199"/>
            </a:xfrm>
            <a:custGeom>
              <a:avLst/>
              <a:gdLst>
                <a:gd name="T0" fmla="*/ 0 w 884"/>
                <a:gd name="T1" fmla="*/ 138 h 159"/>
                <a:gd name="T2" fmla="*/ 122 w 884"/>
                <a:gd name="T3" fmla="*/ 72 h 159"/>
                <a:gd name="T4" fmla="*/ 251 w 884"/>
                <a:gd name="T5" fmla="*/ 27 h 159"/>
                <a:gd name="T6" fmla="*/ 353 w 884"/>
                <a:gd name="T7" fmla="*/ 6 h 159"/>
                <a:gd name="T8" fmla="*/ 446 w 884"/>
                <a:gd name="T9" fmla="*/ 0 h 159"/>
                <a:gd name="T10" fmla="*/ 581 w 884"/>
                <a:gd name="T11" fmla="*/ 21 h 159"/>
                <a:gd name="T12" fmla="*/ 699 w 884"/>
                <a:gd name="T13" fmla="*/ 57 h 159"/>
                <a:gd name="T14" fmla="*/ 884 w 884"/>
                <a:gd name="T15" fmla="*/ 15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4"/>
                <a:gd name="T25" fmla="*/ 0 h 159"/>
                <a:gd name="T26" fmla="*/ 884 w 884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z="1620">
                <a:solidFill>
                  <a:srgbClr val="FF0000"/>
                </a:solidFill>
                <a:latin typeface="Futura LT Medium"/>
                <a:cs typeface="Futura LT Medium"/>
              </a:endParaRPr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C7ED92B0-4865-4B9B-9394-209D1EC1B39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147896" y="5106920"/>
              <a:ext cx="1724656" cy="25219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22" y="72"/>
                </a:cxn>
                <a:cxn ang="0">
                  <a:pos x="251" y="27"/>
                </a:cxn>
                <a:cxn ang="0">
                  <a:pos x="353" y="6"/>
                </a:cxn>
                <a:cxn ang="0">
                  <a:pos x="446" y="0"/>
                </a:cxn>
                <a:cxn ang="0">
                  <a:pos x="581" y="21"/>
                </a:cxn>
                <a:cxn ang="0">
                  <a:pos x="699" y="57"/>
                </a:cxn>
                <a:cxn ang="0">
                  <a:pos x="884" y="159"/>
                </a:cxn>
              </a:cxnLst>
              <a:rect l="0" t="0" r="r" b="b"/>
              <a:pathLst>
                <a:path w="884" h="159">
                  <a:moveTo>
                    <a:pt x="0" y="138"/>
                  </a:moveTo>
                  <a:lnTo>
                    <a:pt x="122" y="72"/>
                  </a:lnTo>
                  <a:lnTo>
                    <a:pt x="251" y="27"/>
                  </a:lnTo>
                  <a:lnTo>
                    <a:pt x="353" y="6"/>
                  </a:lnTo>
                  <a:lnTo>
                    <a:pt x="446" y="0"/>
                  </a:lnTo>
                  <a:lnTo>
                    <a:pt x="581" y="21"/>
                  </a:lnTo>
                  <a:lnTo>
                    <a:pt x="699" y="57"/>
                  </a:lnTo>
                  <a:lnTo>
                    <a:pt x="884" y="159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GB" altLang="en-US" sz="1620">
                <a:latin typeface="Futura LT Medium"/>
                <a:cs typeface="Futura LT Medium"/>
              </a:endParaRPr>
            </a:p>
          </p:txBody>
        </p:sp>
        <p:sp>
          <p:nvSpPr>
            <p:cNvPr id="79" name="AutoShape 10">
              <a:extLst>
                <a:ext uri="{FF2B5EF4-FFF2-40B4-BE49-F238E27FC236}">
                  <a16:creationId xmlns:a16="http://schemas.microsoft.com/office/drawing/2014/main" id="{8BF68137-8EF3-42EC-B748-49DDBA0DEF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3848" y="1282766"/>
              <a:ext cx="5594985" cy="5746634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80" name="AutoShape 10">
              <a:extLst>
                <a:ext uri="{FF2B5EF4-FFF2-40B4-BE49-F238E27FC236}">
                  <a16:creationId xmlns:a16="http://schemas.microsoft.com/office/drawing/2014/main" id="{BC22703A-5A61-46E5-B929-197CC31279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3203848" y="1124744"/>
              <a:ext cx="5594985" cy="562011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 w 21600"/>
                <a:gd name="T13" fmla="*/ 0 h 21600"/>
                <a:gd name="T14" fmla="*/ 21591 w 21600"/>
                <a:gd name="T15" fmla="*/ 11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094" y="9237"/>
                  </a:moveTo>
                  <a:cubicBezTo>
                    <a:pt x="4821" y="6120"/>
                    <a:pt x="7599" y="3914"/>
                    <a:pt x="10800" y="3915"/>
                  </a:cubicBezTo>
                  <a:cubicBezTo>
                    <a:pt x="14000" y="3915"/>
                    <a:pt x="16778" y="6120"/>
                    <a:pt x="17505" y="9237"/>
                  </a:cubicBezTo>
                  <a:lnTo>
                    <a:pt x="21318" y="8348"/>
                  </a:lnTo>
                  <a:cubicBezTo>
                    <a:pt x="20178" y="3459"/>
                    <a:pt x="15820" y="-1"/>
                    <a:pt x="10799" y="0"/>
                  </a:cubicBezTo>
                  <a:cubicBezTo>
                    <a:pt x="5779" y="0"/>
                    <a:pt x="1421" y="3459"/>
                    <a:pt x="281" y="8348"/>
                  </a:cubicBezTo>
                  <a:lnTo>
                    <a:pt x="4094" y="9237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81" name="TextBox 37">
              <a:extLst>
                <a:ext uri="{FF2B5EF4-FFF2-40B4-BE49-F238E27FC236}">
                  <a16:creationId xmlns:a16="http://schemas.microsoft.com/office/drawing/2014/main" id="{7C4BEC0E-0F8C-46BD-8DC1-13A2DA550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3060" y="1527378"/>
              <a:ext cx="2876550" cy="124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SUPPORTING FUNCTIONS</a:t>
              </a:r>
            </a:p>
          </p:txBody>
        </p:sp>
        <p:sp>
          <p:nvSpPr>
            <p:cNvPr id="82" name="TextBox 38">
              <a:extLst>
                <a:ext uri="{FF2B5EF4-FFF2-40B4-BE49-F238E27FC236}">
                  <a16:creationId xmlns:a16="http://schemas.microsoft.com/office/drawing/2014/main" id="{3DBFD5EF-18EA-4C25-9607-0B4EB1B7A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534" y="6045833"/>
              <a:ext cx="2876550" cy="82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utura LT Medium" charset="0"/>
                  <a:ea typeface="MS PGothic" panose="020B0600070205080204" pitchFamily="34" charset="-128"/>
                  <a:cs typeface="Futura LT Medium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b="1" dirty="0">
                  <a:latin typeface="+mn-lt"/>
                  <a:cs typeface="Arial" panose="020B0604020202020204" pitchFamily="34" charset="0"/>
                </a:rPr>
                <a:t>RULES</a:t>
              </a:r>
            </a:p>
          </p:txBody>
        </p: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30694F83-0AAC-4F6E-B63A-D12FF2C8193A}"/>
              </a:ext>
            </a:extLst>
          </p:cNvPr>
          <p:cNvSpPr/>
          <p:nvPr/>
        </p:nvSpPr>
        <p:spPr>
          <a:xfrm>
            <a:off x="4884834" y="2557521"/>
            <a:ext cx="795830" cy="4076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CCE8127-1161-4441-B717-41B3E62FF3BF}"/>
              </a:ext>
            </a:extLst>
          </p:cNvPr>
          <p:cNvCxnSpPr>
            <a:cxnSpLocks/>
          </p:cNvCxnSpPr>
          <p:nvPr/>
        </p:nvCxnSpPr>
        <p:spPr>
          <a:xfrm flipV="1">
            <a:off x="5748904" y="2740696"/>
            <a:ext cx="967940" cy="20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14685820-0598-469C-AC7A-2A10843B97E5}"/>
              </a:ext>
            </a:extLst>
          </p:cNvPr>
          <p:cNvSpPr txBox="1"/>
          <p:nvPr/>
        </p:nvSpPr>
        <p:spPr>
          <a:xfrm>
            <a:off x="165797" y="5965568"/>
            <a:ext cx="8894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+mn-lt"/>
              </a:rPr>
              <a:t>Market systems development programs – as their name suggests - seek to influence how an entire market system works - not just a specific enterprise. 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527A50AC-3775-4603-8A5A-61FBD042B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975" y="6320760"/>
            <a:ext cx="484766" cy="4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08" grpId="0" animBg="1"/>
      <p:bldP spid="110" grpId="0" animBg="1"/>
      <p:bldP spid="128" grpId="0" animBg="1"/>
      <p:bldP spid="130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oogle Shape;1335;p156"/>
          <p:cNvGrpSpPr/>
          <p:nvPr/>
        </p:nvGrpSpPr>
        <p:grpSpPr>
          <a:xfrm>
            <a:off x="57520" y="1657911"/>
            <a:ext cx="3076070" cy="3206586"/>
            <a:chOff x="2438401" y="971550"/>
            <a:chExt cx="4724421" cy="4775259"/>
          </a:xfrm>
        </p:grpSpPr>
        <p:grpSp>
          <p:nvGrpSpPr>
            <p:cNvPr id="1336" name="Google Shape;1336;p156"/>
            <p:cNvGrpSpPr/>
            <p:nvPr/>
          </p:nvGrpSpPr>
          <p:grpSpPr>
            <a:xfrm>
              <a:off x="2438401" y="971550"/>
              <a:ext cx="4572001" cy="4648199"/>
              <a:chOff x="2438399" y="304800"/>
              <a:chExt cx="4572001" cy="4648199"/>
            </a:xfrm>
          </p:grpSpPr>
          <p:sp>
            <p:nvSpPr>
              <p:cNvPr id="1337" name="Google Shape;1337;p156"/>
              <p:cNvSpPr/>
              <p:nvPr/>
            </p:nvSpPr>
            <p:spPr>
              <a:xfrm>
                <a:off x="4343399" y="2247900"/>
                <a:ext cx="914400" cy="76200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56"/>
              <p:cNvSpPr/>
              <p:nvPr/>
            </p:nvSpPr>
            <p:spPr>
              <a:xfrm>
                <a:off x="2438400" y="304800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56"/>
              <p:cNvSpPr/>
              <p:nvPr/>
            </p:nvSpPr>
            <p:spPr>
              <a:xfrm rot="10800000">
                <a:off x="2438399" y="609599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56"/>
              <p:cNvSpPr/>
              <p:nvPr/>
            </p:nvSpPr>
            <p:spPr>
              <a:xfrm>
                <a:off x="3733800" y="2476500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56"/>
              <p:cNvSpPr/>
              <p:nvPr/>
            </p:nvSpPr>
            <p:spPr>
              <a:xfrm>
                <a:off x="5029200" y="2457450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56"/>
              <p:cNvSpPr/>
              <p:nvPr/>
            </p:nvSpPr>
            <p:spPr>
              <a:xfrm rot="8193099">
                <a:off x="5072588" y="2359319"/>
                <a:ext cx="188018" cy="173587"/>
              </a:xfrm>
              <a:prstGeom prst="triangle">
                <a:avLst>
                  <a:gd name="adj" fmla="val 50000"/>
                </a:avLst>
              </a:prstGeom>
              <a:solidFill>
                <a:srgbClr val="8E94A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56"/>
              <p:cNvSpPr/>
              <p:nvPr/>
            </p:nvSpPr>
            <p:spPr>
              <a:xfrm rot="-1490634">
                <a:off x="4347818" y="2737694"/>
                <a:ext cx="192075" cy="168986"/>
              </a:xfrm>
              <a:prstGeom prst="triangle">
                <a:avLst>
                  <a:gd name="adj" fmla="val 50000"/>
                </a:avLst>
              </a:prstGeom>
              <a:solidFill>
                <a:srgbClr val="8E94A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4" name="Google Shape;1344;p156"/>
            <p:cNvSpPr txBox="1"/>
            <p:nvPr/>
          </p:nvSpPr>
          <p:spPr>
            <a:xfrm>
              <a:off x="3421522" y="1192299"/>
              <a:ext cx="37413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Supporting functions</a:t>
              </a:r>
              <a:endParaRPr/>
            </a:p>
          </p:txBody>
        </p:sp>
        <p:sp>
          <p:nvSpPr>
            <p:cNvPr id="1345" name="Google Shape;1345;p156"/>
            <p:cNvSpPr txBox="1"/>
            <p:nvPr/>
          </p:nvSpPr>
          <p:spPr>
            <a:xfrm>
              <a:off x="4171952" y="5151009"/>
              <a:ext cx="16350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Rules</a:t>
              </a:r>
              <a:endParaRPr/>
            </a:p>
          </p:txBody>
        </p:sp>
        <p:sp>
          <p:nvSpPr>
            <p:cNvPr id="1346" name="Google Shape;1346;p156"/>
            <p:cNvSpPr txBox="1"/>
            <p:nvPr/>
          </p:nvSpPr>
          <p:spPr>
            <a:xfrm>
              <a:off x="4040138" y="2393897"/>
              <a:ext cx="25041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Sesame</a:t>
              </a:r>
              <a:endParaRPr/>
            </a:p>
          </p:txBody>
        </p:sp>
      </p:grpSp>
      <p:grpSp>
        <p:nvGrpSpPr>
          <p:cNvPr id="1347" name="Google Shape;1347;p156"/>
          <p:cNvGrpSpPr/>
          <p:nvPr/>
        </p:nvGrpSpPr>
        <p:grpSpPr>
          <a:xfrm>
            <a:off x="3156327" y="2308583"/>
            <a:ext cx="2802054" cy="3206586"/>
            <a:chOff x="2438401" y="971550"/>
            <a:chExt cx="4724421" cy="4775259"/>
          </a:xfrm>
        </p:grpSpPr>
        <p:grpSp>
          <p:nvGrpSpPr>
            <p:cNvPr id="1348" name="Google Shape;1348;p156"/>
            <p:cNvGrpSpPr/>
            <p:nvPr/>
          </p:nvGrpSpPr>
          <p:grpSpPr>
            <a:xfrm>
              <a:off x="2438401" y="971550"/>
              <a:ext cx="4572001" cy="4648199"/>
              <a:chOff x="2438399" y="304800"/>
              <a:chExt cx="4572001" cy="4648199"/>
            </a:xfrm>
          </p:grpSpPr>
          <p:sp>
            <p:nvSpPr>
              <p:cNvPr id="1349" name="Google Shape;1349;p156"/>
              <p:cNvSpPr/>
              <p:nvPr/>
            </p:nvSpPr>
            <p:spPr>
              <a:xfrm>
                <a:off x="4343399" y="2247900"/>
                <a:ext cx="914400" cy="76200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56"/>
              <p:cNvSpPr/>
              <p:nvPr/>
            </p:nvSpPr>
            <p:spPr>
              <a:xfrm>
                <a:off x="2438400" y="304800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56"/>
              <p:cNvSpPr/>
              <p:nvPr/>
            </p:nvSpPr>
            <p:spPr>
              <a:xfrm rot="10800000">
                <a:off x="2438399" y="609599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56"/>
              <p:cNvSpPr/>
              <p:nvPr/>
            </p:nvSpPr>
            <p:spPr>
              <a:xfrm>
                <a:off x="3733800" y="2476500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56"/>
              <p:cNvSpPr/>
              <p:nvPr/>
            </p:nvSpPr>
            <p:spPr>
              <a:xfrm>
                <a:off x="5029200" y="2457450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56"/>
              <p:cNvSpPr/>
              <p:nvPr/>
            </p:nvSpPr>
            <p:spPr>
              <a:xfrm rot="8193099">
                <a:off x="5072588" y="2359319"/>
                <a:ext cx="188018" cy="173587"/>
              </a:xfrm>
              <a:prstGeom prst="triangle">
                <a:avLst>
                  <a:gd name="adj" fmla="val 50000"/>
                </a:avLst>
              </a:prstGeom>
              <a:solidFill>
                <a:srgbClr val="8E94A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56"/>
              <p:cNvSpPr/>
              <p:nvPr/>
            </p:nvSpPr>
            <p:spPr>
              <a:xfrm rot="-1490634">
                <a:off x="4347818" y="2737694"/>
                <a:ext cx="192075" cy="168986"/>
              </a:xfrm>
              <a:prstGeom prst="triangle">
                <a:avLst>
                  <a:gd name="adj" fmla="val 50000"/>
                </a:avLst>
              </a:prstGeom>
              <a:solidFill>
                <a:srgbClr val="8E94A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6" name="Google Shape;1356;p156"/>
            <p:cNvSpPr txBox="1"/>
            <p:nvPr/>
          </p:nvSpPr>
          <p:spPr>
            <a:xfrm>
              <a:off x="3421522" y="1192299"/>
              <a:ext cx="37413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Supporting functions</a:t>
              </a:r>
              <a:endParaRPr/>
            </a:p>
          </p:txBody>
        </p:sp>
        <p:sp>
          <p:nvSpPr>
            <p:cNvPr id="1357" name="Google Shape;1357;p156"/>
            <p:cNvSpPr txBox="1"/>
            <p:nvPr/>
          </p:nvSpPr>
          <p:spPr>
            <a:xfrm>
              <a:off x="4171952" y="5151009"/>
              <a:ext cx="16350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Rules</a:t>
              </a:r>
              <a:endParaRPr/>
            </a:p>
          </p:txBody>
        </p:sp>
        <p:sp>
          <p:nvSpPr>
            <p:cNvPr id="1358" name="Google Shape;1358;p156"/>
            <p:cNvSpPr txBox="1"/>
            <p:nvPr/>
          </p:nvSpPr>
          <p:spPr>
            <a:xfrm>
              <a:off x="4196251" y="2456404"/>
              <a:ext cx="25041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dirty="0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Inputs/Seeds</a:t>
              </a:r>
              <a:endParaRPr dirty="0"/>
            </a:p>
          </p:txBody>
        </p:sp>
      </p:grpSp>
      <p:grpSp>
        <p:nvGrpSpPr>
          <p:cNvPr id="1359" name="Google Shape;1359;p156"/>
          <p:cNvGrpSpPr/>
          <p:nvPr/>
        </p:nvGrpSpPr>
        <p:grpSpPr>
          <a:xfrm>
            <a:off x="6086326" y="3043405"/>
            <a:ext cx="3057675" cy="3206586"/>
            <a:chOff x="2438401" y="971550"/>
            <a:chExt cx="4880566" cy="4775259"/>
          </a:xfrm>
        </p:grpSpPr>
        <p:grpSp>
          <p:nvGrpSpPr>
            <p:cNvPr id="1360" name="Google Shape;1360;p156"/>
            <p:cNvGrpSpPr/>
            <p:nvPr/>
          </p:nvGrpSpPr>
          <p:grpSpPr>
            <a:xfrm>
              <a:off x="2438401" y="971550"/>
              <a:ext cx="4572001" cy="4648199"/>
              <a:chOff x="2438399" y="304800"/>
              <a:chExt cx="4572001" cy="4648199"/>
            </a:xfrm>
          </p:grpSpPr>
          <p:sp>
            <p:nvSpPr>
              <p:cNvPr id="1361" name="Google Shape;1361;p156"/>
              <p:cNvSpPr/>
              <p:nvPr/>
            </p:nvSpPr>
            <p:spPr>
              <a:xfrm>
                <a:off x="4343399" y="2247900"/>
                <a:ext cx="914400" cy="76200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56"/>
              <p:cNvSpPr/>
              <p:nvPr/>
            </p:nvSpPr>
            <p:spPr>
              <a:xfrm>
                <a:off x="2438400" y="304800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56"/>
              <p:cNvSpPr/>
              <p:nvPr/>
            </p:nvSpPr>
            <p:spPr>
              <a:xfrm rot="10800000">
                <a:off x="2438399" y="609599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56"/>
              <p:cNvSpPr/>
              <p:nvPr/>
            </p:nvSpPr>
            <p:spPr>
              <a:xfrm>
                <a:off x="3733800" y="2476500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56"/>
              <p:cNvSpPr/>
              <p:nvPr/>
            </p:nvSpPr>
            <p:spPr>
              <a:xfrm>
                <a:off x="5029200" y="2457450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56"/>
              <p:cNvSpPr/>
              <p:nvPr/>
            </p:nvSpPr>
            <p:spPr>
              <a:xfrm rot="8193099">
                <a:off x="5072588" y="2359319"/>
                <a:ext cx="188018" cy="173587"/>
              </a:xfrm>
              <a:prstGeom prst="triangle">
                <a:avLst>
                  <a:gd name="adj" fmla="val 50000"/>
                </a:avLst>
              </a:prstGeom>
              <a:solidFill>
                <a:srgbClr val="8E94A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56"/>
              <p:cNvSpPr/>
              <p:nvPr/>
            </p:nvSpPr>
            <p:spPr>
              <a:xfrm rot="-1490634">
                <a:off x="4347818" y="2737694"/>
                <a:ext cx="192075" cy="168986"/>
              </a:xfrm>
              <a:prstGeom prst="triangle">
                <a:avLst>
                  <a:gd name="adj" fmla="val 50000"/>
                </a:avLst>
              </a:prstGeom>
              <a:solidFill>
                <a:srgbClr val="8E94A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8" name="Google Shape;1368;p156"/>
            <p:cNvSpPr txBox="1"/>
            <p:nvPr/>
          </p:nvSpPr>
          <p:spPr>
            <a:xfrm>
              <a:off x="3421522" y="1192299"/>
              <a:ext cx="37413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Supporting functions</a:t>
              </a:r>
              <a:endParaRPr/>
            </a:p>
          </p:txBody>
        </p:sp>
        <p:sp>
          <p:nvSpPr>
            <p:cNvPr id="1369" name="Google Shape;1369;p156"/>
            <p:cNvSpPr txBox="1"/>
            <p:nvPr/>
          </p:nvSpPr>
          <p:spPr>
            <a:xfrm>
              <a:off x="4171952" y="5151009"/>
              <a:ext cx="16350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Rules</a:t>
              </a:r>
              <a:endParaRPr/>
            </a:p>
          </p:txBody>
        </p:sp>
        <p:sp>
          <p:nvSpPr>
            <p:cNvPr id="1370" name="Google Shape;1370;p156"/>
            <p:cNvSpPr txBox="1"/>
            <p:nvPr/>
          </p:nvSpPr>
          <p:spPr>
            <a:xfrm>
              <a:off x="3577667" y="2213437"/>
              <a:ext cx="37413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9E1B32"/>
                  </a:solidFill>
                  <a:latin typeface="Calibri"/>
                  <a:ea typeface="Calibri"/>
                  <a:cs typeface="Calibri"/>
                  <a:sym typeface="Calibri"/>
                </a:rPr>
                <a:t>Financial services</a:t>
              </a:r>
              <a:endParaRPr sz="1350" b="0" i="0" u="none" strike="noStrike" cap="none">
                <a:solidFill>
                  <a:srgbClr val="9E1B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1" name="Google Shape;1371;p156"/>
          <p:cNvSpPr txBox="1"/>
          <p:nvPr/>
        </p:nvSpPr>
        <p:spPr>
          <a:xfrm>
            <a:off x="2343320" y="2320667"/>
            <a:ext cx="76795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Inputs /Seeds</a:t>
            </a:r>
            <a:endParaRPr dirty="0"/>
          </a:p>
        </p:txBody>
      </p:sp>
      <p:sp>
        <p:nvSpPr>
          <p:cNvPr id="1372" name="Google Shape;1372;p156"/>
          <p:cNvSpPr txBox="1"/>
          <p:nvPr/>
        </p:nvSpPr>
        <p:spPr>
          <a:xfrm>
            <a:off x="5133190" y="2874205"/>
            <a:ext cx="77231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Financial services</a:t>
            </a:r>
            <a:endParaRPr dirty="0"/>
          </a:p>
        </p:txBody>
      </p:sp>
      <p:cxnSp>
        <p:nvCxnSpPr>
          <p:cNvPr id="1373" name="Google Shape;1373;p156"/>
          <p:cNvCxnSpPr>
            <a:cxnSpLocks/>
          </p:cNvCxnSpPr>
          <p:nvPr/>
        </p:nvCxnSpPr>
        <p:spPr>
          <a:xfrm>
            <a:off x="2851751" y="2659102"/>
            <a:ext cx="1388100" cy="846600"/>
          </a:xfrm>
          <a:prstGeom prst="straightConnector1">
            <a:avLst/>
          </a:prstGeom>
          <a:noFill/>
          <a:ln w="25400" cap="flat" cmpd="sng">
            <a:solidFill>
              <a:srgbClr val="9E1B3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74" name="Google Shape;1374;p156"/>
          <p:cNvCxnSpPr/>
          <p:nvPr/>
        </p:nvCxnSpPr>
        <p:spPr>
          <a:xfrm>
            <a:off x="5529574" y="3354101"/>
            <a:ext cx="1497600" cy="1199700"/>
          </a:xfrm>
          <a:prstGeom prst="straightConnector1">
            <a:avLst/>
          </a:prstGeom>
          <a:noFill/>
          <a:ln w="25400" cap="flat" cmpd="sng">
            <a:solidFill>
              <a:srgbClr val="9E1B3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75" name="Google Shape;1375;p156"/>
          <p:cNvSpPr txBox="1"/>
          <p:nvPr/>
        </p:nvSpPr>
        <p:spPr>
          <a:xfrm>
            <a:off x="266131" y="140524"/>
            <a:ext cx="8853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01D2B"/>
              </a:buClr>
              <a:buSzPts val="1800"/>
              <a:buFont typeface="Arial"/>
              <a:buNone/>
            </a:pPr>
            <a:r>
              <a:rPr lang="en-US" sz="4400" b="1" dirty="0">
                <a:solidFill>
                  <a:srgbClr val="D01D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 Analysis and Identifying Leverage Points</a:t>
            </a:r>
            <a:endParaRPr sz="4400" b="1" i="0" u="none" strike="noStrike" cap="none" dirty="0">
              <a:solidFill>
                <a:srgbClr val="D01D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156"/>
          <p:cNvSpPr/>
          <p:nvPr/>
        </p:nvSpPr>
        <p:spPr>
          <a:xfrm rot="224819">
            <a:off x="743468" y="4815951"/>
            <a:ext cx="498900" cy="693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56"/>
          <p:cNvSpPr txBox="1"/>
          <p:nvPr/>
        </p:nvSpPr>
        <p:spPr>
          <a:xfrm>
            <a:off x="435358" y="5521135"/>
            <a:ext cx="19302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Principal System: 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Sesame &amp; Groundnut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2"/>
                </a:solidFill>
              </a:rPr>
              <a:t>This is where our target group is (smallholder farmers)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1379" name="Google Shape;1379;p156"/>
          <p:cNvSpPr/>
          <p:nvPr/>
        </p:nvSpPr>
        <p:spPr>
          <a:xfrm>
            <a:off x="4162325" y="5470450"/>
            <a:ext cx="498900" cy="693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56"/>
          <p:cNvSpPr txBox="1"/>
          <p:nvPr/>
        </p:nvSpPr>
        <p:spPr>
          <a:xfrm>
            <a:off x="2898279" y="6159381"/>
            <a:ext cx="2288607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Supporting System #1: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Inputs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81" name="Google Shape;1381;p156"/>
          <p:cNvSpPr/>
          <p:nvPr/>
        </p:nvSpPr>
        <p:spPr>
          <a:xfrm rot="10800000">
            <a:off x="7463575" y="2254700"/>
            <a:ext cx="498900" cy="693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56"/>
          <p:cNvSpPr txBox="1"/>
          <p:nvPr/>
        </p:nvSpPr>
        <p:spPr>
          <a:xfrm>
            <a:off x="6670039" y="1546600"/>
            <a:ext cx="21927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Supporting System #2: 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Financial Services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727556DA-A520-42CE-82B2-1FEEFC7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638235"/>
            <a:ext cx="8921874" cy="59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3" y="93061"/>
            <a:ext cx="8229600" cy="512990"/>
          </a:xfrm>
        </p:spPr>
        <p:txBody>
          <a:bodyPr/>
          <a:lstStyle/>
          <a:p>
            <a:r>
              <a:rPr lang="en-GB" sz="3000" dirty="0"/>
              <a:t>Market systems development strategic framework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82C808-2210-49AB-9B74-DB55A3ED0F42}"/>
              </a:ext>
            </a:extLst>
          </p:cNvPr>
          <p:cNvSpPr txBox="1">
            <a:spLocks/>
          </p:cNvSpPr>
          <p:nvPr/>
        </p:nvSpPr>
        <p:spPr>
          <a:xfrm>
            <a:off x="176463" y="586817"/>
            <a:ext cx="8823160" cy="35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200" b="1" i="0" u="none" strike="noStrike" cap="none" dirty="0">
              <a:solidFill>
                <a:schemeClr val="tx1"/>
              </a:solidFill>
              <a:latin typeface="+mj-lt"/>
              <a:ea typeface="+mn-ea"/>
              <a:cs typeface="+mn-cs"/>
              <a:sym typeface="Arial"/>
            </a:endParaRPr>
          </a:p>
        </p:txBody>
      </p:sp>
      <p:sp>
        <p:nvSpPr>
          <p:cNvPr id="28" name="Google Shape;2516;p236">
            <a:extLst>
              <a:ext uri="{FF2B5EF4-FFF2-40B4-BE49-F238E27FC236}">
                <a16:creationId xmlns:a16="http://schemas.microsoft.com/office/drawing/2014/main" id="{D9009FAE-A522-4DF4-BBF7-A3ADB5030F29}"/>
              </a:ext>
            </a:extLst>
          </p:cNvPr>
          <p:cNvSpPr/>
          <p:nvPr/>
        </p:nvSpPr>
        <p:spPr>
          <a:xfrm>
            <a:off x="7946528" y="4488291"/>
            <a:ext cx="1174314" cy="83251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Calibri"/>
              <a:buNone/>
            </a:pPr>
            <a:r>
              <a:rPr lang="en-US" sz="1000" b="1" dirty="0"/>
              <a:t>Business</a:t>
            </a:r>
            <a:r>
              <a:rPr lang="en-US" sz="1000" dirty="0"/>
              <a:t>: Rural agents, promotions, FS, POS trainings </a:t>
            </a:r>
            <a:endParaRPr sz="1000" dirty="0"/>
          </a:p>
        </p:txBody>
      </p:sp>
      <p:sp>
        <p:nvSpPr>
          <p:cNvPr id="29" name="Google Shape;2516;p236">
            <a:extLst>
              <a:ext uri="{FF2B5EF4-FFF2-40B4-BE49-F238E27FC236}">
                <a16:creationId xmlns:a16="http://schemas.microsoft.com/office/drawing/2014/main" id="{FF6B7F57-6945-4A25-B57B-C2BF63E68B9C}"/>
              </a:ext>
            </a:extLst>
          </p:cNvPr>
          <p:cNvSpPr/>
          <p:nvPr/>
        </p:nvSpPr>
        <p:spPr>
          <a:xfrm>
            <a:off x="7637634" y="3558173"/>
            <a:ext cx="1428618" cy="83251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Calibri"/>
              <a:buNone/>
            </a:pPr>
            <a:r>
              <a:rPr lang="en-US" sz="1000" dirty="0"/>
              <a:t>Farmers</a:t>
            </a:r>
            <a:r>
              <a:rPr lang="en-US" sz="1000" b="1" dirty="0"/>
              <a:t>: Buy  seeds, access financial services, modern practices </a:t>
            </a:r>
            <a:endParaRPr sz="1000" b="1" dirty="0"/>
          </a:p>
        </p:txBody>
      </p:sp>
      <p:sp>
        <p:nvSpPr>
          <p:cNvPr id="30" name="Google Shape;2516;p236">
            <a:extLst>
              <a:ext uri="{FF2B5EF4-FFF2-40B4-BE49-F238E27FC236}">
                <a16:creationId xmlns:a16="http://schemas.microsoft.com/office/drawing/2014/main" id="{870FE800-E5E8-448E-852F-E84BE4DAE6FC}"/>
              </a:ext>
            </a:extLst>
          </p:cNvPr>
          <p:cNvSpPr/>
          <p:nvPr/>
        </p:nvSpPr>
        <p:spPr>
          <a:xfrm>
            <a:off x="7260609" y="1654554"/>
            <a:ext cx="1805643" cy="83251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Calibri"/>
              <a:buNone/>
            </a:pPr>
            <a:r>
              <a:rPr lang="en-US" dirty="0"/>
              <a:t>New inclusive business models, supporting actors</a:t>
            </a:r>
            <a:endParaRPr dirty="0"/>
          </a:p>
        </p:txBody>
      </p:sp>
      <p:sp>
        <p:nvSpPr>
          <p:cNvPr id="32" name="Google Shape;2516;p236">
            <a:extLst>
              <a:ext uri="{FF2B5EF4-FFF2-40B4-BE49-F238E27FC236}">
                <a16:creationId xmlns:a16="http://schemas.microsoft.com/office/drawing/2014/main" id="{93D29B1F-E813-4DE8-A54C-A0F285D79906}"/>
              </a:ext>
            </a:extLst>
          </p:cNvPr>
          <p:cNvSpPr/>
          <p:nvPr/>
        </p:nvSpPr>
        <p:spPr>
          <a:xfrm>
            <a:off x="7732376" y="2641591"/>
            <a:ext cx="1301466" cy="65823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Calibri"/>
              <a:buNone/>
            </a:pPr>
            <a:r>
              <a:rPr lang="en-US" sz="1000" dirty="0"/>
              <a:t>Both farmers and related businesses</a:t>
            </a:r>
            <a:endParaRPr sz="10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DC649BA-3C77-4E63-8FAD-A39B2F2CB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055" y="4200314"/>
            <a:ext cx="679343" cy="521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7ADE3-0391-47A8-B5AB-A3FAD7CF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975" y="6320760"/>
            <a:ext cx="484766" cy="482647"/>
          </a:xfrm>
          <a:prstGeom prst="rect">
            <a:avLst/>
          </a:prstGeom>
        </p:spPr>
      </p:pic>
      <p:pic>
        <p:nvPicPr>
          <p:cNvPr id="11" name="Google Shape;985;p108">
            <a:extLst>
              <a:ext uri="{FF2B5EF4-FFF2-40B4-BE49-F238E27FC236}">
                <a16:creationId xmlns:a16="http://schemas.microsoft.com/office/drawing/2014/main" id="{C954ACF2-D037-410C-ABE0-E8164494AB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5512" y="4390687"/>
            <a:ext cx="1137283" cy="810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7;p108">
            <a:extLst>
              <a:ext uri="{FF2B5EF4-FFF2-40B4-BE49-F238E27FC236}">
                <a16:creationId xmlns:a16="http://schemas.microsoft.com/office/drawing/2014/main" id="{363DC1A1-7210-42C1-B2D4-8CFD393AA499}"/>
              </a:ext>
            </a:extLst>
          </p:cNvPr>
          <p:cNvSpPr/>
          <p:nvPr/>
        </p:nvSpPr>
        <p:spPr>
          <a:xfrm rot="3872233">
            <a:off x="3189470" y="3605762"/>
            <a:ext cx="603072" cy="815724"/>
          </a:xfrm>
          <a:prstGeom prst="lightningBolt">
            <a:avLst/>
          </a:prstGeom>
          <a:solidFill>
            <a:schemeClr val="accent1"/>
          </a:solidFill>
          <a:ln w="25400" cap="flat" cmpd="sng">
            <a:solidFill>
              <a:srgbClr val="0D7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01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198"/>
          <p:cNvSpPr/>
          <p:nvPr/>
        </p:nvSpPr>
        <p:spPr>
          <a:xfrm>
            <a:off x="1144083" y="797000"/>
            <a:ext cx="6736200" cy="594581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6" name="Google Shape;2106;p198"/>
          <p:cNvCxnSpPr/>
          <p:nvPr/>
        </p:nvCxnSpPr>
        <p:spPr>
          <a:xfrm>
            <a:off x="3808379" y="2165152"/>
            <a:ext cx="1449159" cy="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07" name="Google Shape;2107;p198"/>
          <p:cNvCxnSpPr/>
          <p:nvPr/>
        </p:nvCxnSpPr>
        <p:spPr>
          <a:xfrm>
            <a:off x="3246539" y="3082851"/>
            <a:ext cx="2558643" cy="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08" name="Google Shape;2108;p198"/>
          <p:cNvCxnSpPr/>
          <p:nvPr/>
        </p:nvCxnSpPr>
        <p:spPr>
          <a:xfrm>
            <a:off x="2820504" y="3894393"/>
            <a:ext cx="3436146" cy="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09" name="Google Shape;2109;p198"/>
          <p:cNvCxnSpPr/>
          <p:nvPr/>
        </p:nvCxnSpPr>
        <p:spPr>
          <a:xfrm>
            <a:off x="2394497" y="4600377"/>
            <a:ext cx="4190861" cy="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10" name="Google Shape;2110;p198"/>
          <p:cNvCxnSpPr/>
          <p:nvPr/>
        </p:nvCxnSpPr>
        <p:spPr>
          <a:xfrm>
            <a:off x="1595716" y="6038889"/>
            <a:ext cx="5794985" cy="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11" name="Google Shape;2111;p198"/>
          <p:cNvSpPr txBox="1"/>
          <p:nvPr/>
        </p:nvSpPr>
        <p:spPr>
          <a:xfrm>
            <a:off x="3421088" y="3161421"/>
            <a:ext cx="2140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25A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Market linkages and networks</a:t>
            </a:r>
            <a:endParaRPr dirty="0"/>
          </a:p>
        </p:txBody>
      </p:sp>
      <p:sp>
        <p:nvSpPr>
          <p:cNvPr id="2112" name="Google Shape;2112;p198"/>
          <p:cNvSpPr txBox="1"/>
          <p:nvPr/>
        </p:nvSpPr>
        <p:spPr>
          <a:xfrm>
            <a:off x="3564542" y="2194334"/>
            <a:ext cx="18568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25A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Market research and information-sharing</a:t>
            </a:r>
            <a:endParaRPr dirty="0"/>
          </a:p>
        </p:txBody>
      </p:sp>
      <p:sp>
        <p:nvSpPr>
          <p:cNvPr id="2113" name="Google Shape;2113;p198"/>
          <p:cNvSpPr txBox="1"/>
          <p:nvPr/>
        </p:nvSpPr>
        <p:spPr>
          <a:xfrm>
            <a:off x="2394497" y="4615914"/>
            <a:ext cx="43702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25A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Capacity-building (exposure visits, mentoring, technical and business training)</a:t>
            </a:r>
            <a:endParaRPr sz="1600" b="0" i="0" u="none" strike="noStrike" cap="none" dirty="0">
              <a:solidFill>
                <a:srgbClr val="4D52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198"/>
          <p:cNvSpPr txBox="1"/>
          <p:nvPr/>
        </p:nvSpPr>
        <p:spPr>
          <a:xfrm>
            <a:off x="3042802" y="5383703"/>
            <a:ext cx="3528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25A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Organisational</a:t>
            </a: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 capacity of beneficiaries</a:t>
            </a:r>
            <a:endParaRPr dirty="0"/>
          </a:p>
        </p:txBody>
      </p:sp>
      <p:sp>
        <p:nvSpPr>
          <p:cNvPr id="2115" name="Google Shape;2115;p198"/>
          <p:cNvSpPr txBox="1"/>
          <p:nvPr/>
        </p:nvSpPr>
        <p:spPr>
          <a:xfrm>
            <a:off x="2728258" y="6240724"/>
            <a:ext cx="35283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25A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Financial support / subsidies</a:t>
            </a:r>
            <a:endParaRPr dirty="0"/>
          </a:p>
        </p:txBody>
      </p:sp>
      <p:sp>
        <p:nvSpPr>
          <p:cNvPr id="2116" name="Google Shape;2116;p198"/>
          <p:cNvSpPr txBox="1"/>
          <p:nvPr/>
        </p:nvSpPr>
        <p:spPr>
          <a:xfrm>
            <a:off x="2768762" y="3947971"/>
            <a:ext cx="3528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25A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Business model development and planning</a:t>
            </a:r>
            <a:endParaRPr sz="1600" b="0" i="0" u="none" strike="noStrike" cap="none" dirty="0">
              <a:solidFill>
                <a:srgbClr val="4D52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198"/>
          <p:cNvSpPr txBox="1"/>
          <p:nvPr/>
        </p:nvSpPr>
        <p:spPr>
          <a:xfrm>
            <a:off x="4024404" y="1448082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25A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Do nothing</a:t>
            </a:r>
            <a:endParaRPr dirty="0"/>
          </a:p>
        </p:txBody>
      </p:sp>
      <p:cxnSp>
        <p:nvCxnSpPr>
          <p:cNvPr id="2118" name="Google Shape;2118;p198"/>
          <p:cNvCxnSpPr/>
          <p:nvPr/>
        </p:nvCxnSpPr>
        <p:spPr>
          <a:xfrm>
            <a:off x="1986937" y="5288027"/>
            <a:ext cx="4992703" cy="0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19" name="Google Shape;2119;p198"/>
          <p:cNvSpPr txBox="1"/>
          <p:nvPr/>
        </p:nvSpPr>
        <p:spPr>
          <a:xfrm>
            <a:off x="142823" y="132900"/>
            <a:ext cx="8829441" cy="45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FACILITATION OPTIONS: Type of Interventions</a:t>
            </a:r>
            <a:endParaRPr sz="3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198"/>
          <p:cNvSpPr txBox="1"/>
          <p:nvPr/>
        </p:nvSpPr>
        <p:spPr>
          <a:xfrm>
            <a:off x="8120208" y="1325855"/>
            <a:ext cx="7560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endParaRPr dirty="0"/>
          </a:p>
        </p:txBody>
      </p:sp>
      <p:sp>
        <p:nvSpPr>
          <p:cNvPr id="2121" name="Google Shape;2121;p198"/>
          <p:cNvSpPr txBox="1"/>
          <p:nvPr/>
        </p:nvSpPr>
        <p:spPr>
          <a:xfrm>
            <a:off x="8115883" y="5839481"/>
            <a:ext cx="900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4D525A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dirty="0"/>
          </a:p>
        </p:txBody>
      </p:sp>
      <p:cxnSp>
        <p:nvCxnSpPr>
          <p:cNvPr id="2122" name="Google Shape;2122;p198"/>
          <p:cNvCxnSpPr/>
          <p:nvPr/>
        </p:nvCxnSpPr>
        <p:spPr>
          <a:xfrm>
            <a:off x="8588002" y="1632167"/>
            <a:ext cx="0" cy="420731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2123" name="Google Shape;2123;p198"/>
          <p:cNvSpPr txBox="1"/>
          <p:nvPr/>
        </p:nvSpPr>
        <p:spPr>
          <a:xfrm rot="5400000">
            <a:off x="7188034" y="3325096"/>
            <a:ext cx="31683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Market distortion</a:t>
            </a:r>
            <a:endParaRPr dirty="0"/>
          </a:p>
        </p:txBody>
      </p:sp>
      <p:sp>
        <p:nvSpPr>
          <p:cNvPr id="2124" name="Google Shape;2124;p198"/>
          <p:cNvSpPr txBox="1"/>
          <p:nvPr/>
        </p:nvSpPr>
        <p:spPr>
          <a:xfrm rot="5400000">
            <a:off x="6636915" y="3325096"/>
            <a:ext cx="33808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D525A"/>
                </a:solidFill>
                <a:latin typeface="Arial"/>
                <a:ea typeface="Arial"/>
                <a:cs typeface="Arial"/>
                <a:sym typeface="Arial"/>
              </a:rPr>
              <a:t>Risk of unsustainability</a:t>
            </a:r>
            <a:endParaRPr dirty="0"/>
          </a:p>
        </p:txBody>
      </p:sp>
      <p:sp>
        <p:nvSpPr>
          <p:cNvPr id="2125" name="Google Shape;2125;p198"/>
          <p:cNvSpPr/>
          <p:nvPr/>
        </p:nvSpPr>
        <p:spPr>
          <a:xfrm>
            <a:off x="267708" y="469636"/>
            <a:ext cx="3081296" cy="1823346"/>
          </a:xfrm>
          <a:prstGeom prst="irregularSeal1">
            <a:avLst/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We should be trying other facilitation options before offering financial support.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23" name="Google Shape;2005;p187">
            <a:extLst>
              <a:ext uri="{FF2B5EF4-FFF2-40B4-BE49-F238E27FC236}">
                <a16:creationId xmlns:a16="http://schemas.microsoft.com/office/drawing/2014/main" id="{E431033B-8F42-44DD-9B9E-91A4D26813B5}"/>
              </a:ext>
            </a:extLst>
          </p:cNvPr>
          <p:cNvSpPr/>
          <p:nvPr/>
        </p:nvSpPr>
        <p:spPr>
          <a:xfrm>
            <a:off x="6348897" y="889522"/>
            <a:ext cx="1547233" cy="2104257"/>
          </a:xfrm>
          <a:prstGeom prst="roundRect">
            <a:avLst>
              <a:gd name="adj" fmla="val 16667"/>
            </a:avLst>
          </a:prstGeom>
          <a:solidFill>
            <a:srgbClr val="C2F9F7"/>
          </a:solidFill>
          <a:ln w="9525" cap="flat" cmpd="sng">
            <a:solidFill>
              <a:srgbClr val="0EA7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-Willingness to pay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-Demand for goods/services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6282D"/>
                </a:solidFill>
              </a:rPr>
              <a:t>-Supply of </a:t>
            </a:r>
            <a:r>
              <a:rPr lang="en-US" dirty="0" err="1">
                <a:solidFill>
                  <a:srgbClr val="26282D"/>
                </a:solidFill>
              </a:rPr>
              <a:t>pdts</a:t>
            </a:r>
            <a:endParaRPr sz="1400" dirty="0">
              <a:solidFill>
                <a:srgbClr val="262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-Consumer product trials</a:t>
            </a:r>
            <a:endParaRPr sz="1400" dirty="0">
              <a:solidFill>
                <a:srgbClr val="262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006;p187">
            <a:extLst>
              <a:ext uri="{FF2B5EF4-FFF2-40B4-BE49-F238E27FC236}">
                <a16:creationId xmlns:a16="http://schemas.microsoft.com/office/drawing/2014/main" id="{1C08CAAF-C103-47C1-9D8F-9DB5466F6A99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461475" y="1941651"/>
            <a:ext cx="887422" cy="56602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" name="Google Shape;2007;p187">
            <a:extLst>
              <a:ext uri="{FF2B5EF4-FFF2-40B4-BE49-F238E27FC236}">
                <a16:creationId xmlns:a16="http://schemas.microsoft.com/office/drawing/2014/main" id="{53C9CE7B-DD4E-4688-8443-D6462491D2FF}"/>
              </a:ext>
            </a:extLst>
          </p:cNvPr>
          <p:cNvSpPr/>
          <p:nvPr/>
        </p:nvSpPr>
        <p:spPr>
          <a:xfrm>
            <a:off x="94262" y="2434769"/>
            <a:ext cx="1856888" cy="1175632"/>
          </a:xfrm>
          <a:prstGeom prst="roundRect">
            <a:avLst>
              <a:gd name="adj" fmla="val 16667"/>
            </a:avLst>
          </a:prstGeom>
          <a:solidFill>
            <a:srgbClr val="C2F9F7"/>
          </a:solidFill>
          <a:ln w="9525" cap="flat" cmpd="sng">
            <a:solidFill>
              <a:srgbClr val="0EA7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Business-to-business meetings,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6282D"/>
                </a:solidFill>
              </a:rPr>
              <a:t>Digital /mobile platforms</a:t>
            </a:r>
            <a:endParaRPr sz="1400" dirty="0">
              <a:solidFill>
                <a:srgbClr val="262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008;p187">
            <a:extLst>
              <a:ext uri="{FF2B5EF4-FFF2-40B4-BE49-F238E27FC236}">
                <a16:creationId xmlns:a16="http://schemas.microsoft.com/office/drawing/2014/main" id="{4BBC6F02-DE31-465C-B092-679E61CF130A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1951150" y="3022585"/>
            <a:ext cx="1397854" cy="20205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" name="Google Shape;2009;p187">
            <a:extLst>
              <a:ext uri="{FF2B5EF4-FFF2-40B4-BE49-F238E27FC236}">
                <a16:creationId xmlns:a16="http://schemas.microsoft.com/office/drawing/2014/main" id="{5E992C1A-35D3-49C9-B582-D8832E16F0DA}"/>
              </a:ext>
            </a:extLst>
          </p:cNvPr>
          <p:cNvSpPr/>
          <p:nvPr/>
        </p:nvSpPr>
        <p:spPr>
          <a:xfrm>
            <a:off x="6809523" y="3485299"/>
            <a:ext cx="1213056" cy="1688732"/>
          </a:xfrm>
          <a:prstGeom prst="roundRect">
            <a:avLst>
              <a:gd name="adj" fmla="val 16667"/>
            </a:avLst>
          </a:prstGeom>
          <a:solidFill>
            <a:srgbClr val="C2F9F7"/>
          </a:solidFill>
          <a:ln w="9525" cap="flat" cmpd="sng">
            <a:solidFill>
              <a:srgbClr val="0EA7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-Agent model,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-Pricing strategy,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 -marketing strategy</a:t>
            </a:r>
            <a:endParaRPr sz="1400" dirty="0">
              <a:solidFill>
                <a:srgbClr val="262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010;p187">
            <a:extLst>
              <a:ext uri="{FF2B5EF4-FFF2-40B4-BE49-F238E27FC236}">
                <a16:creationId xmlns:a16="http://schemas.microsoft.com/office/drawing/2014/main" id="{358D96D7-01A7-4055-9EF5-38B272499DE7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290444" y="4068274"/>
            <a:ext cx="519079" cy="26139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" name="Google Shape;2011;p187">
            <a:extLst>
              <a:ext uri="{FF2B5EF4-FFF2-40B4-BE49-F238E27FC236}">
                <a16:creationId xmlns:a16="http://schemas.microsoft.com/office/drawing/2014/main" id="{4F46D4FE-2D24-4ACB-8397-A4431DAFF08D}"/>
              </a:ext>
            </a:extLst>
          </p:cNvPr>
          <p:cNvSpPr/>
          <p:nvPr/>
        </p:nvSpPr>
        <p:spPr>
          <a:xfrm>
            <a:off x="166347" y="4044537"/>
            <a:ext cx="1715781" cy="1028744"/>
          </a:xfrm>
          <a:prstGeom prst="roundRect">
            <a:avLst>
              <a:gd name="adj" fmla="val 16667"/>
            </a:avLst>
          </a:prstGeom>
          <a:solidFill>
            <a:srgbClr val="C2F9F7"/>
          </a:solidFill>
          <a:ln w="9525" cap="flat" cmpd="sng">
            <a:solidFill>
              <a:srgbClr val="0EA7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Agent training,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-US" sz="1400" dirty="0" err="1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Dev’t</a:t>
            </a: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 services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628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Mentoring</a:t>
            </a:r>
            <a:endParaRPr sz="1400" dirty="0">
              <a:solidFill>
                <a:srgbClr val="262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012;p187">
            <a:extLst>
              <a:ext uri="{FF2B5EF4-FFF2-40B4-BE49-F238E27FC236}">
                <a16:creationId xmlns:a16="http://schemas.microsoft.com/office/drawing/2014/main" id="{107B8A16-2295-4EE6-967E-45DA2F90D2D4}"/>
              </a:ext>
            </a:extLst>
          </p:cNvPr>
          <p:cNvSpPr/>
          <p:nvPr/>
        </p:nvSpPr>
        <p:spPr>
          <a:xfrm>
            <a:off x="68672" y="5392153"/>
            <a:ext cx="1715779" cy="1309901"/>
          </a:xfrm>
          <a:prstGeom prst="roundRect">
            <a:avLst>
              <a:gd name="adj" fmla="val 16667"/>
            </a:avLst>
          </a:prstGeom>
          <a:solidFill>
            <a:srgbClr val="C2F9F7"/>
          </a:solidFill>
          <a:ln w="9525" cap="flat" cmpd="sng">
            <a:solidFill>
              <a:srgbClr val="0EA7A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-Build village retailers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6282D"/>
                </a:solidFill>
                <a:latin typeface="Arial"/>
                <a:ea typeface="Arial"/>
                <a:cs typeface="Arial"/>
                <a:sym typeface="Arial"/>
              </a:rPr>
              <a:t>-Support village retailers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6282D"/>
                </a:solidFill>
              </a:rPr>
              <a:t>-Promotions and marketing</a:t>
            </a:r>
            <a:endParaRPr sz="1400" dirty="0">
              <a:solidFill>
                <a:srgbClr val="262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2013;p187">
            <a:extLst>
              <a:ext uri="{FF2B5EF4-FFF2-40B4-BE49-F238E27FC236}">
                <a16:creationId xmlns:a16="http://schemas.microsoft.com/office/drawing/2014/main" id="{A5A436CB-14B9-4062-80EF-6663FC9C4E73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882128" y="4558909"/>
            <a:ext cx="722528" cy="39094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2" name="Google Shape;2014;p187">
            <a:extLst>
              <a:ext uri="{FF2B5EF4-FFF2-40B4-BE49-F238E27FC236}">
                <a16:creationId xmlns:a16="http://schemas.microsoft.com/office/drawing/2014/main" id="{9451683B-06E8-4EB6-89C7-560FCEAAB134}"/>
              </a:ext>
            </a:extLst>
          </p:cNvPr>
          <p:cNvCxnSpPr>
            <a:cxnSpLocks/>
          </p:cNvCxnSpPr>
          <p:nvPr/>
        </p:nvCxnSpPr>
        <p:spPr>
          <a:xfrm flipH="1" flipV="1">
            <a:off x="1882128" y="6284123"/>
            <a:ext cx="1213464" cy="16731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F6134D53-A652-4135-B001-55367EEF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33" y="6341365"/>
            <a:ext cx="464072" cy="46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1" grpId="0"/>
      <p:bldP spid="2112" grpId="0"/>
      <p:bldP spid="2113" grpId="0"/>
      <p:bldP spid="2114" grpId="0"/>
      <p:bldP spid="2115" grpId="0"/>
      <p:bldP spid="2116" grpId="0"/>
      <p:bldP spid="2117" grpId="0"/>
      <p:bldP spid="2120" grpId="0"/>
      <p:bldP spid="2121" grpId="0"/>
      <p:bldP spid="2123" grpId="0"/>
      <p:bldP spid="2124" grpId="0"/>
      <p:bldP spid="2125" grpId="0" animBg="1"/>
      <p:bldP spid="23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737085" y="3786456"/>
            <a:ext cx="1535834" cy="2151961"/>
            <a:chOff x="7237746" y="3962400"/>
            <a:chExt cx="1669844" cy="3364607"/>
          </a:xfrm>
          <a:solidFill>
            <a:srgbClr val="ADE2E2">
              <a:lumMod val="20000"/>
              <a:lumOff val="80000"/>
            </a:srgbClr>
          </a:solidFill>
        </p:grpSpPr>
        <p:grpSp>
          <p:nvGrpSpPr>
            <p:cNvPr id="44" name="Group 26"/>
            <p:cNvGrpSpPr/>
            <p:nvPr/>
          </p:nvGrpSpPr>
          <p:grpSpPr>
            <a:xfrm>
              <a:off x="7335497" y="3962400"/>
              <a:ext cx="1143000" cy="1295400"/>
              <a:chOff x="6781800" y="5029200"/>
              <a:chExt cx="1143000" cy="1295400"/>
            </a:xfrm>
            <a:grpFill/>
          </p:grpSpPr>
          <p:sp>
            <p:nvSpPr>
              <p:cNvPr id="46" name="Block Arc 45"/>
              <p:cNvSpPr>
                <a:spLocks/>
              </p:cNvSpPr>
              <p:nvPr/>
            </p:nvSpPr>
            <p:spPr bwMode="auto">
              <a:xfrm>
                <a:off x="6782189" y="5029200"/>
                <a:ext cx="1142525" cy="1143082"/>
              </a:xfrm>
              <a:prstGeom prst="blockArc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endParaRPr lang="en-US" sz="1600" dirty="0">
                  <a:solidFill>
                    <a:srgbClr val="47474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7" name="Block Arc 46"/>
              <p:cNvSpPr>
                <a:spLocks/>
              </p:cNvSpPr>
              <p:nvPr/>
            </p:nvSpPr>
            <p:spPr bwMode="auto">
              <a:xfrm rot="10800000">
                <a:off x="6782189" y="5181611"/>
                <a:ext cx="1142525" cy="1143082"/>
              </a:xfrm>
              <a:prstGeom prst="blockArc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endParaRPr lang="en-US" sz="1600" dirty="0">
                  <a:solidFill>
                    <a:srgbClr val="47474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8" name="Rounded Rectangle 30"/>
              <p:cNvSpPr>
                <a:spLocks noChangeArrowheads="1"/>
              </p:cNvSpPr>
              <p:nvPr/>
            </p:nvSpPr>
            <p:spPr bwMode="auto">
              <a:xfrm>
                <a:off x="7162800" y="5600700"/>
                <a:ext cx="381000" cy="152400"/>
              </a:xfrm>
              <a:prstGeom prst="roundRect">
                <a:avLst>
                  <a:gd name="adj" fmla="val 16667"/>
                </a:avLst>
              </a:prstGeom>
              <a:grpFill/>
              <a:ln w="9525" algn="ctr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endParaRPr lang="en-US" sz="1600" dirty="0">
                  <a:solidFill>
                    <a:srgbClr val="474746"/>
                  </a:solidFill>
                  <a:ea typeface="MS PGothic"/>
                  <a:cs typeface="MS PGothic"/>
                </a:endParaRPr>
              </a:p>
            </p:txBody>
          </p:sp>
        </p:grpSp>
        <p:sp>
          <p:nvSpPr>
            <p:cNvPr id="45" name="TextBox 27"/>
            <p:cNvSpPr txBox="1">
              <a:spLocks noChangeArrowheads="1"/>
            </p:cNvSpPr>
            <p:nvPr/>
          </p:nvSpPr>
          <p:spPr bwMode="auto">
            <a:xfrm>
              <a:off x="7237746" y="5257800"/>
              <a:ext cx="1669844" cy="20692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>
                  <a:uFillTx/>
                </a:defRPr>
              </a:pPr>
              <a:r>
                <a:rPr lang="en-US" sz="1600" b="1" dirty="0">
                  <a:solidFill>
                    <a:srgbClr val="474746"/>
                  </a:solidFill>
                  <a:ea typeface="MS PGothic"/>
                  <a:cs typeface="MS PGothic"/>
                </a:rPr>
                <a:t>Market 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>
                  <a:uFillTx/>
                </a:defRPr>
              </a:pPr>
              <a:r>
                <a:rPr lang="en-US" sz="1600" dirty="0">
                  <a:solidFill>
                    <a:srgbClr val="474746"/>
                  </a:solidFill>
                  <a:ea typeface="MS PGothic"/>
                  <a:cs typeface="MS PGothic"/>
                </a:rPr>
                <a:t>Direct delivery of advice to </a:t>
              </a:r>
              <a:r>
                <a:rPr lang="en-US" sz="1600" b="1" dirty="0">
                  <a:solidFill>
                    <a:srgbClr val="9E1B32"/>
                  </a:solidFill>
                  <a:ea typeface="MS PGothic"/>
                  <a:cs typeface="MS PGothic"/>
                </a:rPr>
                <a:t>farmers</a:t>
              </a:r>
            </a:p>
          </p:txBody>
        </p:sp>
      </p:grp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12619" y="1466236"/>
            <a:ext cx="6634958" cy="2111869"/>
          </a:xfrm>
          <a:prstGeom prst="ellipse">
            <a:avLst/>
          </a:prstGeom>
          <a:solidFill>
            <a:srgbClr val="ADE2E2">
              <a:lumMod val="50000"/>
            </a:srgbClr>
          </a:solidFill>
          <a:ln w="9525" algn="ctr">
            <a:solidFill>
              <a:srgbClr val="000000"/>
            </a:solidFill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endParaRPr lang="en-US" sz="1400" b="1" dirty="0">
              <a:ea typeface="MS PGothic"/>
              <a:cs typeface="MS P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endParaRPr lang="en-US" sz="1400" b="1" dirty="0">
              <a:ea typeface="MS PGothic"/>
              <a:cs typeface="MS P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1,000,000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 farmers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864716" y="3817701"/>
            <a:ext cx="2569154" cy="2401322"/>
            <a:chOff x="5169413" y="3986200"/>
            <a:chExt cx="2794107" cy="3754936"/>
          </a:xfrm>
          <a:solidFill>
            <a:srgbClr val="ADE2E2">
              <a:lumMod val="60000"/>
              <a:lumOff val="40000"/>
            </a:srgbClr>
          </a:solidFill>
        </p:grpSpPr>
        <p:grpSp>
          <p:nvGrpSpPr>
            <p:cNvPr id="51" name="Group 22"/>
            <p:cNvGrpSpPr/>
            <p:nvPr/>
          </p:nvGrpSpPr>
          <p:grpSpPr>
            <a:xfrm>
              <a:off x="5169413" y="3986200"/>
              <a:ext cx="2072395" cy="3754936"/>
              <a:chOff x="7051608" y="3962400"/>
              <a:chExt cx="2072395" cy="3754936"/>
            </a:xfrm>
            <a:grpFill/>
          </p:grpSpPr>
          <p:grpSp>
            <p:nvGrpSpPr>
              <p:cNvPr id="54" name="Group 10"/>
              <p:cNvGrpSpPr/>
              <p:nvPr/>
            </p:nvGrpSpPr>
            <p:grpSpPr>
              <a:xfrm>
                <a:off x="7335497" y="3962400"/>
                <a:ext cx="1143000" cy="1295400"/>
                <a:chOff x="6781800" y="5029200"/>
                <a:chExt cx="1143000" cy="1295400"/>
              </a:xfrm>
              <a:grpFill/>
            </p:grpSpPr>
            <p:sp>
              <p:nvSpPr>
                <p:cNvPr id="56" name="Block Arc 55"/>
                <p:cNvSpPr>
                  <a:spLocks/>
                </p:cNvSpPr>
                <p:nvPr/>
              </p:nvSpPr>
              <p:spPr bwMode="auto">
                <a:xfrm>
                  <a:off x="6782157" y="5029200"/>
                  <a:ext cx="1142844" cy="1143220"/>
                </a:xfrm>
                <a:prstGeom prst="blockArc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7" name="Block Arc 56"/>
                <p:cNvSpPr>
                  <a:spLocks/>
                </p:cNvSpPr>
                <p:nvPr/>
              </p:nvSpPr>
              <p:spPr bwMode="auto">
                <a:xfrm rot="10800000">
                  <a:off x="6782157" y="5181629"/>
                  <a:ext cx="1142844" cy="1143220"/>
                </a:xfrm>
                <a:prstGeom prst="blockArc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8" name="Rounded Rectangle 7"/>
                <p:cNvSpPr>
                  <a:spLocks noChangeArrowheads="1"/>
                </p:cNvSpPr>
                <p:nvPr/>
              </p:nvSpPr>
              <p:spPr bwMode="auto">
                <a:xfrm>
                  <a:off x="7162800" y="5600700"/>
                  <a:ext cx="381000" cy="152400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MS PGothic"/>
                    <a:cs typeface="MS PGothic"/>
                  </a:endParaRPr>
                </a:p>
              </p:txBody>
            </p:sp>
          </p:grpSp>
          <p:sp>
            <p:nvSpPr>
              <p:cNvPr id="55" name="TextBox 21"/>
              <p:cNvSpPr txBox="1">
                <a:spLocks noChangeArrowheads="1"/>
              </p:cNvSpPr>
              <p:nvPr/>
            </p:nvSpPr>
            <p:spPr bwMode="auto">
              <a:xfrm>
                <a:off x="7051608" y="5262865"/>
                <a:ext cx="2072395" cy="24544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r>
                  <a:rPr lang="en-US" sz="1600" b="1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Market 2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r>
                  <a:rPr lang="en-US" sz="1600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Work with </a:t>
                </a:r>
                <a:r>
                  <a:rPr lang="en-US" sz="1600" b="1" dirty="0">
                    <a:solidFill>
                      <a:srgbClr val="9E1B32"/>
                    </a:solidFill>
                    <a:ea typeface="MS PGothic"/>
                    <a:cs typeface="MS PGothic"/>
                  </a:rPr>
                  <a:t>retailers</a:t>
                </a:r>
                <a:r>
                  <a:rPr lang="en-US" sz="1600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 to offer info/advice to farmers</a:t>
                </a:r>
              </a:p>
            </p:txBody>
          </p:sp>
        </p:grp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7616249" y="4019550"/>
              <a:ext cx="347271" cy="190499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  <a:defRPr>
                  <a:uFillTx/>
                </a:defRPr>
              </a:pPr>
              <a:endParaRPr lang="en-US" sz="1600" dirty="0">
                <a:solidFill>
                  <a:srgbClr val="474746"/>
                </a:solidFill>
                <a:ea typeface="MS PGothic"/>
                <a:cs typeface="MS PGothic"/>
              </a:endParaRPr>
            </a:p>
          </p:txBody>
        </p:sp>
        <p:cxnSp>
          <p:nvCxnSpPr>
            <p:cNvPr id="53" name="Straight Arrow Connector 24"/>
            <p:cNvCxnSpPr/>
            <p:nvPr/>
          </p:nvCxnSpPr>
          <p:spPr bwMode="auto">
            <a:xfrm flipH="1">
              <a:off x="6215302" y="4114799"/>
              <a:ext cx="1400947" cy="519101"/>
            </a:xfrm>
            <a:prstGeom prst="straightConnector1">
              <a:avLst/>
            </a:prstGeom>
            <a:grpFill/>
            <a:ln w="25400" algn="ctr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59" name="Group 58"/>
          <p:cNvGrpSpPr/>
          <p:nvPr/>
        </p:nvGrpSpPr>
        <p:grpSpPr>
          <a:xfrm>
            <a:off x="3083431" y="3795920"/>
            <a:ext cx="2567807" cy="2155100"/>
            <a:chOff x="5169413" y="3986200"/>
            <a:chExt cx="2794107" cy="3369921"/>
          </a:xfrm>
          <a:solidFill>
            <a:srgbClr val="ADE2E2">
              <a:lumMod val="75000"/>
            </a:srgbClr>
          </a:solidFill>
        </p:grpSpPr>
        <p:grpSp>
          <p:nvGrpSpPr>
            <p:cNvPr id="60" name="Group 36"/>
            <p:cNvGrpSpPr/>
            <p:nvPr/>
          </p:nvGrpSpPr>
          <p:grpSpPr>
            <a:xfrm>
              <a:off x="5169413" y="3986200"/>
              <a:ext cx="2072395" cy="3369921"/>
              <a:chOff x="7051608" y="3962400"/>
              <a:chExt cx="2072395" cy="3369921"/>
            </a:xfrm>
            <a:grpFill/>
          </p:grpSpPr>
          <p:grpSp>
            <p:nvGrpSpPr>
              <p:cNvPr id="63" name="Group 39"/>
              <p:cNvGrpSpPr/>
              <p:nvPr/>
            </p:nvGrpSpPr>
            <p:grpSpPr>
              <a:xfrm>
                <a:off x="7335497" y="3962400"/>
                <a:ext cx="1143000" cy="1295400"/>
                <a:chOff x="6781800" y="5029200"/>
                <a:chExt cx="1143000" cy="1295400"/>
              </a:xfrm>
              <a:grpFill/>
            </p:grpSpPr>
            <p:sp>
              <p:nvSpPr>
                <p:cNvPr id="65" name="Block Arc 64"/>
                <p:cNvSpPr>
                  <a:spLocks/>
                </p:cNvSpPr>
                <p:nvPr/>
              </p:nvSpPr>
              <p:spPr bwMode="auto">
                <a:xfrm>
                  <a:off x="6782306" y="5029200"/>
                  <a:ext cx="1146375" cy="1143220"/>
                </a:xfrm>
                <a:prstGeom prst="blockArc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66" name="Block Arc 65"/>
                <p:cNvSpPr>
                  <a:spLocks/>
                </p:cNvSpPr>
                <p:nvPr/>
              </p:nvSpPr>
              <p:spPr bwMode="auto">
                <a:xfrm rot="10800000">
                  <a:off x="6782306" y="5181629"/>
                  <a:ext cx="1146375" cy="1143220"/>
                </a:xfrm>
                <a:prstGeom prst="blockArc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67" name="Rounded Rectangle 43"/>
                <p:cNvSpPr>
                  <a:spLocks noChangeArrowheads="1"/>
                </p:cNvSpPr>
                <p:nvPr/>
              </p:nvSpPr>
              <p:spPr bwMode="auto">
                <a:xfrm>
                  <a:off x="7162800" y="5600700"/>
                  <a:ext cx="381000" cy="152400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MS PGothic"/>
                    <a:cs typeface="MS PGothic"/>
                  </a:endParaRPr>
                </a:p>
              </p:txBody>
            </p:sp>
          </p:grpSp>
          <p:sp>
            <p:nvSpPr>
              <p:cNvPr id="64" name="TextBox 40"/>
              <p:cNvSpPr txBox="1">
                <a:spLocks noChangeArrowheads="1"/>
              </p:cNvSpPr>
              <p:nvPr/>
            </p:nvSpPr>
            <p:spPr bwMode="auto">
              <a:xfrm>
                <a:off x="7051608" y="5262865"/>
                <a:ext cx="2072395" cy="20694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r>
                  <a:rPr lang="en-US" sz="1600" b="1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Market 3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r>
                  <a:rPr lang="en-US" sz="1600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Work with </a:t>
                </a:r>
                <a:r>
                  <a:rPr lang="en-US" sz="1600" b="1" dirty="0">
                    <a:solidFill>
                      <a:srgbClr val="9E1B32"/>
                    </a:solidFill>
                    <a:ea typeface="MS PGothic"/>
                    <a:cs typeface="MS PGothic"/>
                  </a:rPr>
                  <a:t>input suppliers </a:t>
                </a:r>
                <a:r>
                  <a:rPr lang="en-US" sz="1600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to train retailers</a:t>
                </a:r>
              </a:p>
            </p:txBody>
          </p:sp>
        </p:grpSp>
        <p:sp>
          <p:nvSpPr>
            <p:cNvPr id="61" name="Oval 37"/>
            <p:cNvSpPr>
              <a:spLocks noChangeArrowheads="1"/>
            </p:cNvSpPr>
            <p:nvPr/>
          </p:nvSpPr>
          <p:spPr bwMode="auto">
            <a:xfrm>
              <a:off x="7616249" y="4019550"/>
              <a:ext cx="347271" cy="190499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  <a:defRPr>
                  <a:uFillTx/>
                </a:defRPr>
              </a:pPr>
              <a:endParaRPr lang="en-US" sz="1600" dirty="0">
                <a:solidFill>
                  <a:srgbClr val="474746"/>
                </a:solidFill>
                <a:ea typeface="MS PGothic"/>
                <a:cs typeface="MS PGothic"/>
              </a:endParaRPr>
            </a:p>
          </p:txBody>
        </p:sp>
        <p:cxnSp>
          <p:nvCxnSpPr>
            <p:cNvPr id="62" name="Straight Arrow Connector 38"/>
            <p:cNvCxnSpPr/>
            <p:nvPr/>
          </p:nvCxnSpPr>
          <p:spPr bwMode="auto">
            <a:xfrm flipH="1">
              <a:off x="6215302" y="4114799"/>
              <a:ext cx="1400947" cy="519101"/>
            </a:xfrm>
            <a:prstGeom prst="straightConnector1">
              <a:avLst/>
            </a:prstGeom>
            <a:grpFill/>
            <a:ln w="25400" algn="ctr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68" name="Group 67"/>
          <p:cNvGrpSpPr/>
          <p:nvPr/>
        </p:nvGrpSpPr>
        <p:grpSpPr>
          <a:xfrm>
            <a:off x="1210063" y="3795920"/>
            <a:ext cx="2669852" cy="2401322"/>
            <a:chOff x="5169413" y="3986200"/>
            <a:chExt cx="2903622" cy="3754936"/>
          </a:xfrm>
          <a:solidFill>
            <a:srgbClr val="ADE2E2">
              <a:lumMod val="50000"/>
            </a:srgbClr>
          </a:solidFill>
        </p:grpSpPr>
        <p:grpSp>
          <p:nvGrpSpPr>
            <p:cNvPr id="69" name="Group 46"/>
            <p:cNvGrpSpPr/>
            <p:nvPr/>
          </p:nvGrpSpPr>
          <p:grpSpPr>
            <a:xfrm>
              <a:off x="5169413" y="3986200"/>
              <a:ext cx="2072395" cy="3754936"/>
              <a:chOff x="7051608" y="3962400"/>
              <a:chExt cx="2072395" cy="3754936"/>
            </a:xfrm>
            <a:grpFill/>
          </p:grpSpPr>
          <p:grpSp>
            <p:nvGrpSpPr>
              <p:cNvPr id="72" name="Group 49"/>
              <p:cNvGrpSpPr/>
              <p:nvPr/>
            </p:nvGrpSpPr>
            <p:grpSpPr>
              <a:xfrm>
                <a:off x="7335497" y="3962400"/>
                <a:ext cx="1143000" cy="1295400"/>
                <a:chOff x="6781800" y="5029200"/>
                <a:chExt cx="1143000" cy="1295400"/>
              </a:xfrm>
              <a:grpFill/>
            </p:grpSpPr>
            <p:sp>
              <p:nvSpPr>
                <p:cNvPr id="74" name="Block Arc 73"/>
                <p:cNvSpPr>
                  <a:spLocks/>
                </p:cNvSpPr>
                <p:nvPr/>
              </p:nvSpPr>
              <p:spPr bwMode="auto">
                <a:xfrm>
                  <a:off x="6782157" y="5029200"/>
                  <a:ext cx="1142844" cy="1143220"/>
                </a:xfrm>
                <a:prstGeom prst="blockArc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75" name="Block Arc 74"/>
                <p:cNvSpPr>
                  <a:spLocks/>
                </p:cNvSpPr>
                <p:nvPr/>
              </p:nvSpPr>
              <p:spPr bwMode="auto">
                <a:xfrm rot="10800000">
                  <a:off x="6782157" y="5181629"/>
                  <a:ext cx="1142844" cy="1143220"/>
                </a:xfrm>
                <a:prstGeom prst="blockArc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76" name="Rounded Rectangle 53"/>
                <p:cNvSpPr>
                  <a:spLocks noChangeArrowheads="1"/>
                </p:cNvSpPr>
                <p:nvPr/>
              </p:nvSpPr>
              <p:spPr bwMode="auto">
                <a:xfrm>
                  <a:off x="7162800" y="5600700"/>
                  <a:ext cx="381000" cy="152400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>
                      <a:uFillTx/>
                    </a:defRPr>
                  </a:pPr>
                  <a:endParaRPr lang="en-US" sz="1600" dirty="0">
                    <a:solidFill>
                      <a:srgbClr val="474746"/>
                    </a:solidFill>
                    <a:ea typeface="MS PGothic"/>
                    <a:cs typeface="MS PGothic"/>
                  </a:endParaRPr>
                </a:p>
              </p:txBody>
            </p:sp>
          </p:grpSp>
          <p:sp>
            <p:nvSpPr>
              <p:cNvPr id="73" name="TextBox 50"/>
              <p:cNvSpPr txBox="1">
                <a:spLocks noChangeArrowheads="1"/>
              </p:cNvSpPr>
              <p:nvPr/>
            </p:nvSpPr>
            <p:spPr bwMode="auto">
              <a:xfrm>
                <a:off x="7051608" y="5262865"/>
                <a:ext cx="2072395" cy="24544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r>
                  <a:rPr lang="en-US" sz="1600" b="1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Market 4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>
                    <a:uFillTx/>
                  </a:defRPr>
                </a:pPr>
                <a:r>
                  <a:rPr lang="en-US" sz="1600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Work with </a:t>
                </a:r>
                <a:r>
                  <a:rPr lang="en-US" sz="1600" b="1" dirty="0">
                    <a:solidFill>
                      <a:srgbClr val="9E1B32"/>
                    </a:solidFill>
                    <a:ea typeface="MS PGothic"/>
                    <a:cs typeface="MS PGothic"/>
                  </a:rPr>
                  <a:t>supply chain firms </a:t>
                </a:r>
                <a:r>
                  <a:rPr lang="en-US" sz="1600" dirty="0">
                    <a:solidFill>
                      <a:srgbClr val="474746"/>
                    </a:solidFill>
                    <a:ea typeface="MS PGothic"/>
                    <a:cs typeface="MS PGothic"/>
                  </a:rPr>
                  <a:t>to train input suppliers</a:t>
                </a:r>
              </a:p>
            </p:txBody>
          </p:sp>
        </p:grpSp>
        <p:sp>
          <p:nvSpPr>
            <p:cNvPr id="70" name="Oval 47"/>
            <p:cNvSpPr>
              <a:spLocks noChangeArrowheads="1"/>
            </p:cNvSpPr>
            <p:nvPr/>
          </p:nvSpPr>
          <p:spPr bwMode="auto">
            <a:xfrm>
              <a:off x="7616248" y="4019549"/>
              <a:ext cx="456787" cy="224558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  <a:defRPr>
                  <a:uFillTx/>
                </a:defRPr>
              </a:pPr>
              <a:endParaRPr lang="en-US" sz="1600" dirty="0">
                <a:solidFill>
                  <a:srgbClr val="474746"/>
                </a:solidFill>
                <a:ea typeface="MS PGothic"/>
                <a:cs typeface="MS PGothic"/>
              </a:endParaRPr>
            </a:p>
          </p:txBody>
        </p:sp>
        <p:cxnSp>
          <p:nvCxnSpPr>
            <p:cNvPr id="71" name="Straight Arrow Connector 48"/>
            <p:cNvCxnSpPr/>
            <p:nvPr/>
          </p:nvCxnSpPr>
          <p:spPr bwMode="auto">
            <a:xfrm flipH="1">
              <a:off x="6215302" y="4114799"/>
              <a:ext cx="1400947" cy="519101"/>
            </a:xfrm>
            <a:prstGeom prst="straightConnector1">
              <a:avLst/>
            </a:prstGeom>
            <a:grpFill/>
            <a:ln w="25400" algn="ctr">
              <a:solidFill>
                <a:srgbClr val="000000"/>
              </a:solidFill>
              <a:round/>
              <a:tailEnd type="arrow" w="med" len="med"/>
            </a:ln>
          </p:spPr>
        </p:cxnSp>
      </p:grp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2683151" y="1675197"/>
            <a:ext cx="4684932" cy="1785037"/>
          </a:xfrm>
          <a:prstGeom prst="ellipse">
            <a:avLst/>
          </a:prstGeom>
          <a:solidFill>
            <a:srgbClr val="ADE2E2">
              <a:lumMod val="75000"/>
            </a:srgbClr>
          </a:solidFill>
          <a:ln w="9525" algn="ctr">
            <a:solidFill>
              <a:srgbClr val="000000"/>
            </a:solidFill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        500,000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        farmers</a:t>
            </a: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4972400" y="1886864"/>
            <a:ext cx="2618424" cy="1409063"/>
          </a:xfrm>
          <a:prstGeom prst="ellipse">
            <a:avLst/>
          </a:prstGeom>
          <a:solidFill>
            <a:srgbClr val="ADE2E2">
              <a:lumMod val="60000"/>
              <a:lumOff val="40000"/>
            </a:srgbClr>
          </a:solidFill>
          <a:ln w="9525" algn="ctr">
            <a:solidFill>
              <a:srgbClr val="000000"/>
            </a:solidFill>
            <a:rou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endParaRPr lang="en-US" sz="1400" b="1" dirty="0">
              <a:ea typeface="MS PGothic"/>
              <a:cs typeface="MS P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50,000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farmers</a:t>
            </a: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6233575" y="2114747"/>
            <a:ext cx="1357249" cy="972220"/>
          </a:xfrm>
          <a:prstGeom prst="ellipse">
            <a:avLst/>
          </a:prstGeom>
          <a:solidFill>
            <a:srgbClr val="ADE2E2">
              <a:lumMod val="20000"/>
              <a:lumOff val="80000"/>
            </a:srgbClr>
          </a:solidFill>
          <a:ln w="9525" algn="ctr">
            <a:solidFill>
              <a:srgbClr val="000000"/>
            </a:solidFill>
            <a:round/>
          </a:ln>
        </p:spPr>
        <p:txBody>
          <a:bodyPr/>
          <a:lstStyle/>
          <a:p>
            <a:pPr eaLnBrk="0" fontAlgn="base" hangingPunct="0">
              <a:spcBef>
                <a:spcPts val="750"/>
              </a:spcBef>
              <a:spcAft>
                <a:spcPct val="0"/>
              </a:spcAft>
              <a:defRPr>
                <a:uFillTx/>
              </a:defRPr>
            </a:pPr>
            <a:r>
              <a:rPr lang="en-US" sz="1400" b="1" dirty="0">
                <a:ea typeface="MS PGothic"/>
                <a:cs typeface="MS PGothic"/>
              </a:rPr>
              <a:t> 5,000 farmers</a:t>
            </a:r>
          </a:p>
        </p:txBody>
      </p:sp>
      <p:sp>
        <p:nvSpPr>
          <p:cNvPr id="80" name="Pentagon 79"/>
          <p:cNvSpPr>
            <a:spLocks/>
          </p:cNvSpPr>
          <p:nvPr/>
        </p:nvSpPr>
        <p:spPr bwMode="auto">
          <a:xfrm flipH="1">
            <a:off x="1471424" y="981415"/>
            <a:ext cx="6221365" cy="354522"/>
          </a:xfrm>
          <a:prstGeom prst="homePlate">
            <a:avLst/>
          </a:prstGeom>
          <a:solidFill>
            <a:schemeClr val="accent3"/>
          </a:solidFill>
          <a:ln w="6350" cap="flat" cmpd="sng" algn="ctr">
            <a:solidFill>
              <a:srgbClr val="5F5F5F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lang="en-GB" sz="1500" b="1" dirty="0">
                <a:solidFill>
                  <a:schemeClr val="accent4"/>
                </a:solidFill>
              </a:rPr>
              <a:t>Prospects for: scale and sustainability</a:t>
            </a:r>
          </a:p>
        </p:txBody>
      </p:sp>
      <p:sp>
        <p:nvSpPr>
          <p:cNvPr id="81" name="Title 5"/>
          <p:cNvSpPr txBox="1">
            <a:spLocks/>
          </p:cNvSpPr>
          <p:nvPr/>
        </p:nvSpPr>
        <p:spPr>
          <a:xfrm>
            <a:off x="250038" y="346229"/>
            <a:ext cx="8893962" cy="4104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uFillTx/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buFontTx/>
              <a:buNone/>
            </a:pPr>
            <a:r>
              <a:rPr lang="en-US" sz="3500" dirty="0">
                <a:solidFill>
                  <a:srgbClr val="D01D2B"/>
                </a:solidFill>
                <a:latin typeface="Arial"/>
              </a:rPr>
              <a:t>MSD: Finding the right leverage Point</a:t>
            </a:r>
          </a:p>
        </p:txBody>
      </p:sp>
      <p:sp>
        <p:nvSpPr>
          <p:cNvPr id="41" name="Google Shape;1917;p183">
            <a:extLst>
              <a:ext uri="{FF2B5EF4-FFF2-40B4-BE49-F238E27FC236}">
                <a16:creationId xmlns:a16="http://schemas.microsoft.com/office/drawing/2014/main" id="{AC89CD1F-ACF2-47E8-BAE2-4FAFBF576179}"/>
              </a:ext>
            </a:extLst>
          </p:cNvPr>
          <p:cNvSpPr txBox="1"/>
          <p:nvPr/>
        </p:nvSpPr>
        <p:spPr>
          <a:xfrm>
            <a:off x="7551970" y="6393568"/>
            <a:ext cx="15358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Beneficiaries</a:t>
            </a:r>
            <a:endParaRPr sz="1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1918;p183">
            <a:extLst>
              <a:ext uri="{FF2B5EF4-FFF2-40B4-BE49-F238E27FC236}">
                <a16:creationId xmlns:a16="http://schemas.microsoft.com/office/drawing/2014/main" id="{3F96459A-5DD5-4C42-8D84-44D4B4921B92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7821135" y="5749636"/>
            <a:ext cx="498753" cy="643932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2" name="Google Shape;1919;p183">
            <a:extLst>
              <a:ext uri="{FF2B5EF4-FFF2-40B4-BE49-F238E27FC236}">
                <a16:creationId xmlns:a16="http://schemas.microsoft.com/office/drawing/2014/main" id="{4F69C50A-0695-4241-864A-E19C0B743252}"/>
              </a:ext>
            </a:extLst>
          </p:cNvPr>
          <p:cNvSpPr txBox="1"/>
          <p:nvPr/>
        </p:nvSpPr>
        <p:spPr>
          <a:xfrm>
            <a:off x="4504189" y="6187552"/>
            <a:ext cx="2169594" cy="64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Market / business intermediary</a:t>
            </a:r>
            <a:endParaRPr sz="1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1920;p183">
            <a:extLst>
              <a:ext uri="{FF2B5EF4-FFF2-40B4-BE49-F238E27FC236}">
                <a16:creationId xmlns:a16="http://schemas.microsoft.com/office/drawing/2014/main" id="{635914CA-961A-4BE9-A151-A479F177EEC4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5588986" y="5965656"/>
            <a:ext cx="0" cy="221896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4" name="Google Shape;1921;p183">
            <a:extLst>
              <a:ext uri="{FF2B5EF4-FFF2-40B4-BE49-F238E27FC236}">
                <a16:creationId xmlns:a16="http://schemas.microsoft.com/office/drawing/2014/main" id="{77D40A13-1946-4F43-8224-1BE68A8D26AC}"/>
              </a:ext>
            </a:extLst>
          </p:cNvPr>
          <p:cNvSpPr txBox="1"/>
          <p:nvPr/>
        </p:nvSpPr>
        <p:spPr>
          <a:xfrm>
            <a:off x="2344081" y="6444663"/>
            <a:ext cx="15358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Lead firms</a:t>
            </a:r>
            <a:endParaRPr sz="1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1922;p183">
            <a:extLst>
              <a:ext uri="{FF2B5EF4-FFF2-40B4-BE49-F238E27FC236}">
                <a16:creationId xmlns:a16="http://schemas.microsoft.com/office/drawing/2014/main" id="{B08D442A-0A9D-4D5F-A2E5-E2D935F7B222}"/>
              </a:ext>
            </a:extLst>
          </p:cNvPr>
          <p:cNvCxnSpPr>
            <a:cxnSpLocks/>
            <a:stCxn id="84" idx="0"/>
          </p:cNvCxnSpPr>
          <p:nvPr/>
        </p:nvCxnSpPr>
        <p:spPr>
          <a:xfrm flipV="1">
            <a:off x="3111999" y="5642029"/>
            <a:ext cx="605365" cy="802634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6" name="Google Shape;1923;p183">
            <a:extLst>
              <a:ext uri="{FF2B5EF4-FFF2-40B4-BE49-F238E27FC236}">
                <a16:creationId xmlns:a16="http://schemas.microsoft.com/office/drawing/2014/main" id="{9288B9AE-10CB-4B4A-92E7-CFF85A4E45FC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2870671" y="5965657"/>
            <a:ext cx="241328" cy="479006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7" grpId="0" animBg="1"/>
      <p:bldP spid="78" grpId="0" animBg="1"/>
      <p:bldP spid="79" grpId="0" animBg="1"/>
      <p:bldP spid="80" grpId="0" animBg="1"/>
      <p:bldP spid="41" grpId="0"/>
      <p:bldP spid="82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3" y="93061"/>
            <a:ext cx="8229600" cy="512990"/>
          </a:xfrm>
        </p:spPr>
        <p:txBody>
          <a:bodyPr/>
          <a:lstStyle/>
          <a:p>
            <a:r>
              <a:rPr lang="en-GB" sz="4000" dirty="0"/>
              <a:t>Market System Development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82C808-2210-49AB-9B74-DB55A3ED0F42}"/>
              </a:ext>
            </a:extLst>
          </p:cNvPr>
          <p:cNvSpPr txBox="1">
            <a:spLocks/>
          </p:cNvSpPr>
          <p:nvPr/>
        </p:nvSpPr>
        <p:spPr>
          <a:xfrm>
            <a:off x="176463" y="586817"/>
            <a:ext cx="8823160" cy="35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200" b="1" i="0" u="none" strike="noStrike" cap="none" dirty="0">
              <a:solidFill>
                <a:schemeClr val="tx1"/>
              </a:solidFill>
              <a:latin typeface="+mj-lt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5CB14-7385-40F4-BDB1-E9012902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3" y="721485"/>
            <a:ext cx="8823160" cy="5415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EFBE0-63C6-4800-BB56-EB5910A76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93" y="6122058"/>
            <a:ext cx="1566124" cy="6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82C808-2210-49AB-9B74-DB55A3ED0F42}"/>
              </a:ext>
            </a:extLst>
          </p:cNvPr>
          <p:cNvSpPr txBox="1">
            <a:spLocks/>
          </p:cNvSpPr>
          <p:nvPr/>
        </p:nvSpPr>
        <p:spPr>
          <a:xfrm>
            <a:off x="320840" y="606051"/>
            <a:ext cx="8823160" cy="35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200" b="1" i="0" u="none" strike="noStrike" cap="none" dirty="0">
              <a:solidFill>
                <a:schemeClr val="tx1"/>
              </a:solidFill>
              <a:latin typeface="+mj-lt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783A9-B2AB-48BE-8AEE-3145A9E39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75" y="6103196"/>
            <a:ext cx="1566124" cy="66174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9B84D6-8A3C-403A-9A0A-2CF7A7A7C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147191"/>
              </p:ext>
            </p:extLst>
          </p:nvPr>
        </p:nvGraphicFramePr>
        <p:xfrm>
          <a:off x="382773" y="221673"/>
          <a:ext cx="8823160" cy="641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8DB74C-365F-4FCA-9895-38C863CA4E15}"/>
              </a:ext>
            </a:extLst>
          </p:cNvPr>
          <p:cNvSpPr txBox="1"/>
          <p:nvPr/>
        </p:nvSpPr>
        <p:spPr>
          <a:xfrm>
            <a:off x="2151385" y="5177139"/>
            <a:ext cx="687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kern="1200" dirty="0">
                <a:solidFill>
                  <a:srgbClr val="4C515A"/>
                </a:solidFill>
                <a:latin typeface="Agency FB" panose="020B0503020202020204" pitchFamily="34" charset="0"/>
                <a:ea typeface="+mn-ea"/>
                <a:cs typeface="+mn-cs"/>
              </a:rPr>
              <a:t>How/approach: – research, identify potential partners, pilot – adapt, re-design, fail and redesign or scale.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B0724C-C279-4E94-949D-F770F3DC2BEA}"/>
              </a:ext>
            </a:extLst>
          </p:cNvPr>
          <p:cNvSpPr/>
          <p:nvPr/>
        </p:nvSpPr>
        <p:spPr>
          <a:xfrm>
            <a:off x="574966" y="717194"/>
            <a:ext cx="598726" cy="55783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CD9BF0-2F9E-4397-A30F-72ACB4EB68E4}"/>
              </a:ext>
            </a:extLst>
          </p:cNvPr>
          <p:cNvSpPr/>
          <p:nvPr/>
        </p:nvSpPr>
        <p:spPr>
          <a:xfrm>
            <a:off x="1490726" y="5434521"/>
            <a:ext cx="478850" cy="5400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3CB959-A3A8-4341-A71B-4AE42BA1A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6181" y="1037094"/>
            <a:ext cx="3022637" cy="2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3" y="93061"/>
            <a:ext cx="8229600" cy="512990"/>
          </a:xfrm>
        </p:spPr>
        <p:txBody>
          <a:bodyPr/>
          <a:lstStyle/>
          <a:p>
            <a:r>
              <a:rPr lang="en-GB" sz="4000" dirty="0"/>
              <a:t>Developing expertise in MSD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82C808-2210-49AB-9B74-DB55A3ED0F42}"/>
              </a:ext>
            </a:extLst>
          </p:cNvPr>
          <p:cNvSpPr txBox="1">
            <a:spLocks/>
          </p:cNvSpPr>
          <p:nvPr/>
        </p:nvSpPr>
        <p:spPr>
          <a:xfrm>
            <a:off x="320840" y="606051"/>
            <a:ext cx="8823160" cy="35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200" b="1" i="0" u="none" strike="noStrike" cap="none" dirty="0">
              <a:solidFill>
                <a:schemeClr val="tx1"/>
              </a:solidFill>
              <a:latin typeface="+mj-lt"/>
              <a:ea typeface="+mn-ea"/>
              <a:cs typeface="+mn-cs"/>
              <a:sym typeface="Arial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EA9A2BB-2E65-4D8E-9AE7-481FB05064F3}"/>
              </a:ext>
            </a:extLst>
          </p:cNvPr>
          <p:cNvSpPr/>
          <p:nvPr/>
        </p:nvSpPr>
        <p:spPr>
          <a:xfrm>
            <a:off x="506239" y="686772"/>
            <a:ext cx="3991334" cy="236349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gency FB" panose="020B0503020202020204" pitchFamily="34" charset="0"/>
            </a:endParaRPr>
          </a:p>
          <a:p>
            <a:pPr algn="ctr"/>
            <a:r>
              <a:rPr lang="en-US" sz="2000" b="1" dirty="0">
                <a:latin typeface="Agency FB" panose="020B0503020202020204" pitchFamily="34" charset="0"/>
              </a:rPr>
              <a:t>Documents, resources and evaluations</a:t>
            </a:r>
          </a:p>
          <a:p>
            <a:pPr algn="ctr"/>
            <a:r>
              <a:rPr lang="en-US" sz="2000" b="1" dirty="0">
                <a:latin typeface="Agency FB" panose="020B0503020202020204" pitchFamily="34" charset="0"/>
              </a:rPr>
              <a:t>Beam exchange</a:t>
            </a: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  <a:p>
            <a:pPr algn="ctr"/>
            <a:r>
              <a:rPr lang="en-US" sz="2000" b="1" dirty="0">
                <a:latin typeface="Agency FB" panose="020B0503020202020204" pitchFamily="34" charset="0"/>
              </a:rPr>
              <a:t> </a:t>
            </a:r>
            <a:r>
              <a:rPr lang="en-US" sz="2000" b="1" dirty="0">
                <a:latin typeface="Agency FB" panose="020B0503020202020204" pitchFamily="34" charset="0"/>
                <a:hlinkClick r:id="rId3"/>
              </a:rPr>
              <a:t>https://beamexchange.org/</a:t>
            </a:r>
            <a:endParaRPr lang="en-US" sz="2000" b="1" dirty="0">
              <a:latin typeface="Agency FB" panose="020B0503020202020204" pitchFamily="34" charset="0"/>
            </a:endParaRP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FE3C1854-B5B9-432C-A1F6-FC331FA3E135}"/>
              </a:ext>
            </a:extLst>
          </p:cNvPr>
          <p:cNvSpPr/>
          <p:nvPr/>
        </p:nvSpPr>
        <p:spPr>
          <a:xfrm>
            <a:off x="391871" y="3727647"/>
            <a:ext cx="4105702" cy="254778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gency FB" panose="020B0503020202020204" pitchFamily="34" charset="0"/>
              </a:rPr>
              <a:t>MSD training and evaluations</a:t>
            </a: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  <a:p>
            <a:pPr algn="ctr"/>
            <a:r>
              <a:rPr lang="en-US" sz="2000" dirty="0">
                <a:latin typeface="Agency FB" panose="020B0503020202020204" pitchFamily="34" charset="0"/>
              </a:rPr>
              <a:t>Springfield center</a:t>
            </a:r>
          </a:p>
          <a:p>
            <a:pPr algn="ctr"/>
            <a:r>
              <a:rPr lang="en-US" sz="2000" dirty="0">
                <a:latin typeface="Agency FB" panose="020B0503020202020204" pitchFamily="34" charset="0"/>
                <a:hlinkClick r:id="rId4"/>
              </a:rPr>
              <a:t>https://www.springfieldcentre.com/training/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A387AE02-E622-4275-91D9-8FE8E1A7EC1B}"/>
              </a:ext>
            </a:extLst>
          </p:cNvPr>
          <p:cNvSpPr/>
          <p:nvPr/>
        </p:nvSpPr>
        <p:spPr>
          <a:xfrm>
            <a:off x="4732420" y="1205345"/>
            <a:ext cx="4105702" cy="368985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gency FB" panose="020B0503020202020204" pitchFamily="34" charset="0"/>
              </a:rPr>
              <a:t>MSD Documents and resources</a:t>
            </a:r>
          </a:p>
          <a:p>
            <a:pPr algn="ctr"/>
            <a:endParaRPr lang="en-US" sz="2000" b="1" dirty="0">
              <a:latin typeface="Agency FB" panose="020B0503020202020204" pitchFamily="34" charset="0"/>
            </a:endParaRPr>
          </a:p>
          <a:p>
            <a:pPr algn="ctr"/>
            <a:r>
              <a:rPr lang="en-US" sz="2000" b="1" dirty="0">
                <a:latin typeface="Agency FB" panose="020B0503020202020204" pitchFamily="34" charset="0"/>
              </a:rPr>
              <a:t>Donor committee on enterprise development</a:t>
            </a:r>
          </a:p>
          <a:p>
            <a:pPr algn="ctr"/>
            <a:endParaRPr lang="en-US" sz="2000" dirty="0">
              <a:latin typeface="Agency FB" panose="020B0503020202020204" pitchFamily="34" charset="0"/>
            </a:endParaRPr>
          </a:p>
          <a:p>
            <a:r>
              <a:rPr lang="en-US" sz="2000" dirty="0">
                <a:latin typeface="Agency FB" panose="020B0503020202020204" pitchFamily="34" charset="0"/>
                <a:hlinkClick r:id="rId5"/>
              </a:rPr>
              <a:t>https://www.enterprise-development.org/implementing-psd/market-systems/</a:t>
            </a:r>
            <a:endParaRPr lang="en-US" sz="2000" dirty="0">
              <a:latin typeface="Agency FB" panose="020B0503020202020204" pitchFamily="34" charset="0"/>
            </a:endParaRPr>
          </a:p>
          <a:p>
            <a:endParaRPr lang="en-US" sz="2000" dirty="0">
              <a:latin typeface="Agency FB" panose="020B05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783A9-B2AB-48BE-8AEE-3145A9E39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75" y="6103196"/>
            <a:ext cx="1566124" cy="6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81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244"/>
          <p:cNvSpPr txBox="1"/>
          <p:nvPr/>
        </p:nvSpPr>
        <p:spPr>
          <a:xfrm>
            <a:off x="3277692" y="4151284"/>
            <a:ext cx="4018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244"/>
          <p:cNvSpPr txBox="1">
            <a:spLocks noGrp="1"/>
          </p:cNvSpPr>
          <p:nvPr>
            <p:ph type="ctrTitle"/>
          </p:nvPr>
        </p:nvSpPr>
        <p:spPr>
          <a:xfrm>
            <a:off x="4162248" y="248548"/>
            <a:ext cx="4715801" cy="100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1D2B"/>
              </a:buClr>
              <a:buSzPts val="4400"/>
              <a:buFont typeface="Arial Black"/>
              <a:buNone/>
            </a:pPr>
            <a:r>
              <a:rPr lang="en-US" dirty="0">
                <a:latin typeface="Agency FB" panose="020B0503020202020204" pitchFamily="34" charset="0"/>
              </a:rPr>
              <a:t>Thank you for listening</a:t>
            </a:r>
            <a:endParaRPr dirty="0">
              <a:latin typeface="Agency FB" panose="020B0503020202020204" pitchFamily="34" charset="0"/>
            </a:endParaRPr>
          </a:p>
        </p:txBody>
      </p:sp>
      <p:sp>
        <p:nvSpPr>
          <p:cNvPr id="2630" name="Google Shape;2630;p244"/>
          <p:cNvSpPr txBox="1">
            <a:spLocks noGrp="1"/>
          </p:cNvSpPr>
          <p:nvPr>
            <p:ph type="subTitle" idx="3"/>
          </p:nvPr>
        </p:nvSpPr>
        <p:spPr>
          <a:xfrm>
            <a:off x="4162248" y="1965955"/>
            <a:ext cx="4811700" cy="292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dirty="0">
                <a:latin typeface="Agency FB" panose="020B0503020202020204" pitchFamily="34" charset="0"/>
              </a:rPr>
              <a:t>Happy to respond to your questions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lang="en-US" b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dirty="0"/>
          </a:p>
        </p:txBody>
      </p:sp>
      <p:pic>
        <p:nvPicPr>
          <p:cNvPr id="2631" name="Google Shape;2631;p244" descr="/Users/mmarosz/Desktop/GoGoGo/IN_PROGRESS/MC_PPT_Template/MC_PPT_Template_012716_FINAL/Photos/CAR-201208-ssheridan-0952.jpg"/>
          <p:cNvPicPr preferRelativeResize="0"/>
          <p:nvPr/>
        </p:nvPicPr>
        <p:blipFill rotWithShape="1">
          <a:blip r:embed="rId3">
            <a:alphaModFix/>
          </a:blip>
          <a:srcRect l="18813" r="18807"/>
          <a:stretch/>
        </p:blipFill>
        <p:spPr>
          <a:xfrm>
            <a:off x="0" y="0"/>
            <a:ext cx="37956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CB36C-D15A-412A-9E12-6E0330B7D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77" y="2582817"/>
            <a:ext cx="1848487" cy="2355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AEA2B-8BC7-4DE7-8CA2-CD375C717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329" y="3456047"/>
            <a:ext cx="1848487" cy="2608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409E5-73B9-4D77-A308-E87C6DAB7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254" y="6101455"/>
            <a:ext cx="1777344" cy="79320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F209-4F1B-474D-91CE-C6109A946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115577"/>
            <a:ext cx="8520600" cy="36139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C6634-CCFB-4DCF-9AA6-84352E737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9956F-6C4B-4F87-9A62-49F64C14F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700E7F-AC26-4E69-9E0B-3D68BB2CC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497050"/>
              </p:ext>
            </p:extLst>
          </p:nvPr>
        </p:nvGraphicFramePr>
        <p:xfrm>
          <a:off x="214765" y="263236"/>
          <a:ext cx="8709450" cy="647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F276BB-8178-4B89-8E13-C6A3A204CFED}"/>
              </a:ext>
            </a:extLst>
          </p:cNvPr>
          <p:cNvSpPr/>
          <p:nvPr/>
        </p:nvSpPr>
        <p:spPr>
          <a:xfrm>
            <a:off x="214766" y="87867"/>
            <a:ext cx="8709450" cy="5078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The </a:t>
            </a:r>
            <a:r>
              <a:rPr lang="en-US" sz="2200" b="1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S</a:t>
            </a:r>
            <a:r>
              <a:rPr lang="en-US" sz="2200" b="1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trengthening</a:t>
            </a:r>
            <a:r>
              <a:rPr lang="en-US" sz="2200" b="1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 A</a:t>
            </a:r>
            <a:r>
              <a:rPr lang="en-US" sz="2200" b="1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gricultural</a:t>
            </a:r>
            <a:r>
              <a:rPr lang="en-US" sz="2200" b="1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Markets and </a:t>
            </a:r>
            <a:r>
              <a:rPr lang="en-US" sz="2200" b="1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F</a:t>
            </a:r>
            <a:r>
              <a:rPr lang="en-US" sz="2200" b="1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ood </a:t>
            </a:r>
            <a:r>
              <a:rPr lang="en-US" sz="2200" b="1" dirty="0" err="1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S</a:t>
            </a:r>
            <a:r>
              <a:rPr lang="en-US" sz="2200" b="1" dirty="0" err="1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E</a:t>
            </a:r>
            <a:r>
              <a:rPr lang="en-US" sz="2200" b="1" dirty="0" err="1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curity</a:t>
            </a:r>
            <a:r>
              <a:rPr lang="en-US" sz="2200" b="1" dirty="0">
                <a:solidFill>
                  <a:srgbClr val="D01D2B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 (SAFE)</a:t>
            </a:r>
            <a:r>
              <a:rPr lang="en-US" sz="2200" b="1" dirty="0">
                <a:solidFill>
                  <a:schemeClr val="tx1"/>
                </a:solidFill>
                <a:latin typeface="Agency FB" panose="020B0503020202020204" pitchFamily="34" charset="0"/>
                <a:ea typeface="Arial Black"/>
                <a:cs typeface="Arial Black"/>
                <a:sym typeface="Arial Black"/>
              </a:rPr>
              <a:t> Program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2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BD8D43-ECC5-4931-B9FA-B38A47AADE35}"/>
              </a:ext>
            </a:extLst>
          </p:cNvPr>
          <p:cNvSpPr/>
          <p:nvPr/>
        </p:nvSpPr>
        <p:spPr>
          <a:xfrm>
            <a:off x="4640231" y="436728"/>
            <a:ext cx="4380820" cy="6339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000" b="1" dirty="0">
                <a:solidFill>
                  <a:srgbClr val="000000"/>
                </a:solidFill>
                <a:latin typeface="+mj-lt"/>
              </a:rPr>
              <a:t>2. Increased sustainable NRM</a:t>
            </a:r>
          </a:p>
          <a:p>
            <a:pPr lvl="0"/>
            <a:r>
              <a:rPr lang="en-GB" sz="2000" b="1" dirty="0">
                <a:solidFill>
                  <a:srgbClr val="000000"/>
                </a:solidFill>
                <a:latin typeface="+mj-lt"/>
              </a:rPr>
              <a:t>practices </a:t>
            </a:r>
          </a:p>
          <a:p>
            <a:pPr lvl="0"/>
            <a:endParaRPr lang="en-GB" sz="2000" b="1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 Climate info sharing 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      system &amp; info</a:t>
            </a:r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Improved soil water management</a:t>
            </a:r>
          </a:p>
          <a:p>
            <a:endParaRPr lang="en-GB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Community NRM and resilience projects</a:t>
            </a:r>
          </a:p>
          <a:p>
            <a:endParaRPr lang="en-GB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Tree seedling </a:t>
            </a:r>
          </a:p>
          <a:p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    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14AEE-8BBF-45BC-9F44-EE518598031A}"/>
              </a:ext>
            </a:extLst>
          </p:cNvPr>
          <p:cNvSpPr/>
          <p:nvPr/>
        </p:nvSpPr>
        <p:spPr>
          <a:xfrm>
            <a:off x="122949" y="436728"/>
            <a:ext cx="4380822" cy="6345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2000" b="1" dirty="0"/>
          </a:p>
          <a:p>
            <a:pPr marL="342900" lvl="0" indent="-342900">
              <a:buAutoNum type="arabicPeriod"/>
            </a:pPr>
            <a:r>
              <a:rPr lang="en-GB" sz="2800" b="1" dirty="0">
                <a:solidFill>
                  <a:srgbClr val="000000"/>
                </a:solidFill>
                <a:latin typeface="Agency FB" panose="020B0503020202020204" pitchFamily="34" charset="0"/>
              </a:rPr>
              <a:t>Increased and more climate-resilient yields</a:t>
            </a:r>
          </a:p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Farmer groups and Cooperatives</a:t>
            </a:r>
          </a:p>
          <a:p>
            <a:pPr lvl="0"/>
            <a:endParaRPr lang="en-GB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Resilient design 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    Agriculture training</a:t>
            </a:r>
          </a:p>
          <a:p>
            <a:pPr lvl="0"/>
            <a:endParaRPr lang="en-GB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Digital extension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Improved PHH bags </a:t>
            </a:r>
          </a:p>
          <a:p>
            <a:pPr lvl="0"/>
            <a:endParaRPr lang="en-GB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Storage and marketing hubs</a:t>
            </a:r>
          </a:p>
          <a:p>
            <a:pPr lvl="0"/>
            <a:endParaRPr lang="en-GB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gency FB" panose="020B0503020202020204" pitchFamily="34" charset="0"/>
              </a:rPr>
              <a:t>Digital Agriculture Extension</a:t>
            </a:r>
          </a:p>
          <a:p>
            <a:pPr lvl="0"/>
            <a:endParaRPr lang="en-GB" b="1" dirty="0"/>
          </a:p>
          <a:p>
            <a:pPr lvl="0"/>
            <a:endParaRPr lang="en-GB" b="1" dirty="0"/>
          </a:p>
          <a:p>
            <a:pPr marL="342900" lvl="0" indent="-342900">
              <a:buAutoNum type="arabicPeriod"/>
            </a:pPr>
            <a:endParaRPr lang="en-GB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728"/>
            <a:ext cx="8382000" cy="475288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7030A0"/>
                </a:solidFill>
                <a:latin typeface="Agency FB" panose="020B0503020202020204" pitchFamily="34" charset="0"/>
              </a:rPr>
              <a:t>SAFE Program Objectives and key Activities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75" y="928316"/>
            <a:ext cx="1342129" cy="6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7F608-EB14-4CA9-8026-E959F248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316" y="1137826"/>
            <a:ext cx="1559406" cy="1330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3D1C9-1933-43E3-80F6-18345C4D5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726" y="3946479"/>
            <a:ext cx="1227878" cy="95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021DAD-33D5-44B0-9133-F100FCFB9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425" y="5928685"/>
            <a:ext cx="581996" cy="765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C0645-3986-4FC8-820C-0000EBED5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440" y="5538564"/>
            <a:ext cx="1285000" cy="1055163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F986888-353C-4A9C-82AC-C5071C37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20" y="2338952"/>
            <a:ext cx="1189246" cy="9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06A3C7-E7B9-4EDD-9E34-EF6DBAA30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0641" y="4128578"/>
            <a:ext cx="2133600" cy="1133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BBB6A5-3DA9-484E-AD42-F0C70198B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9252" y="4503171"/>
            <a:ext cx="436028" cy="34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8770FA-1BB4-465D-B866-3015E8EA0B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2842" y="2089125"/>
            <a:ext cx="436028" cy="3485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12536A-E0D7-430B-896D-6E6068EBC8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621" y="6262577"/>
            <a:ext cx="436028" cy="3485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672F12-157A-415A-86C0-90A8356C2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589" y="6246977"/>
            <a:ext cx="436028" cy="348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5D8BDC-FB3E-4896-A3ED-7F0621BD84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0051" y="6211258"/>
            <a:ext cx="484766" cy="482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2A6E-DC6F-4A5C-94DB-E3ECA97B9B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15" y="6330721"/>
            <a:ext cx="1124848" cy="475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F857C7-81F5-42FA-B3D2-55C926A65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67">
            <a:off x="7474015" y="2193014"/>
            <a:ext cx="513536" cy="6752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73851F-0C32-4AC3-8688-7B45D65FA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007" y="3429000"/>
            <a:ext cx="491196" cy="6458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95BA2E-C023-433C-9429-D39595223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266" y="3492172"/>
            <a:ext cx="436028" cy="3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642"/>
            <a:ext cx="8382000" cy="475288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7030A0"/>
                </a:solidFill>
                <a:latin typeface="Agency FB" panose="020B0503020202020204" pitchFamily="34" charset="0"/>
              </a:rPr>
              <a:t>SAFE Program Objectives and key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A1F61-E0B9-4BA6-8C7C-69E745AA9C39}"/>
              </a:ext>
            </a:extLst>
          </p:cNvPr>
          <p:cNvSpPr/>
          <p:nvPr/>
        </p:nvSpPr>
        <p:spPr>
          <a:xfrm>
            <a:off x="90772" y="595930"/>
            <a:ext cx="4221921" cy="61823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500" b="1" dirty="0">
                <a:solidFill>
                  <a:srgbClr val="000000"/>
                </a:solidFill>
                <a:latin typeface="Agency FB" panose="020B0503020202020204" pitchFamily="34" charset="0"/>
              </a:rPr>
              <a:t>3. Improved market linkages</a:t>
            </a:r>
          </a:p>
          <a:p>
            <a:pPr lvl="0"/>
            <a:endParaRPr lang="en-GB" sz="2500" b="1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Agency FB" panose="020B0503020202020204" pitchFamily="34" charset="0"/>
              </a:rPr>
              <a:t>Last-mile input sales networks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latin typeface="Agency FB" panose="020B0503020202020204" pitchFamily="34" charset="0"/>
              </a:rPr>
              <a:t>Subsidised inputs</a:t>
            </a:r>
          </a:p>
          <a:p>
            <a:pPr>
              <a:spcAft>
                <a:spcPts val="600"/>
              </a:spcAft>
            </a:pPr>
            <a:endParaRPr lang="en-US" sz="2500" b="1" dirty="0">
              <a:latin typeface="Agency FB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Agency FB" panose="020B0503020202020204" pitchFamily="34" charset="0"/>
              </a:rPr>
              <a:t>Contract  Farming/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Agency FB" panose="020B0503020202020204" pitchFamily="34" charset="0"/>
              </a:rPr>
              <a:t>Produce market</a:t>
            </a:r>
          </a:p>
          <a:p>
            <a:pPr>
              <a:spcAft>
                <a:spcPts val="600"/>
              </a:spcAft>
            </a:pPr>
            <a:endParaRPr lang="en-US" sz="2500" b="1" dirty="0">
              <a:latin typeface="Agency FB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Agency FB" panose="020B0503020202020204" pitchFamily="34" charset="0"/>
              </a:rPr>
              <a:t>PSP VSLA model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Agency FB" panose="020B0503020202020204" pitchFamily="34" charset="0"/>
              </a:rPr>
              <a:t>Formal Fin Serv.</a:t>
            </a:r>
          </a:p>
          <a:p>
            <a:pPr>
              <a:spcAft>
                <a:spcPts val="600"/>
              </a:spcAft>
            </a:pPr>
            <a:endParaRPr lang="en-US" sz="2500" b="1" dirty="0">
              <a:latin typeface="Agency FB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Agency FB" panose="020B0503020202020204" pitchFamily="34" charset="0"/>
              </a:rPr>
              <a:t>Digital market platform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i="1" dirty="0">
                <a:latin typeface="Agency FB" panose="020B0503020202020204" pitchFamily="34" charset="0"/>
              </a:rPr>
              <a:t>Transport infrastructure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Agency FB" panose="020B0503020202020204" pitchFamily="34" charset="0"/>
              </a:rPr>
              <a:t>       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348EE9-0892-4F1E-859E-600E5A87C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28" y="1704013"/>
            <a:ext cx="1324819" cy="7822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F6A116-BD0A-450C-B2EE-5BA97B8B0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76" y="4109092"/>
            <a:ext cx="1533733" cy="9614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7E5D3-6616-4CD9-8737-17754E8E7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743" y="5250500"/>
            <a:ext cx="606060" cy="11377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B5C9BB-581E-4FD8-9B4E-2E5986FCDD69}"/>
              </a:ext>
            </a:extLst>
          </p:cNvPr>
          <p:cNvSpPr/>
          <p:nvPr/>
        </p:nvSpPr>
        <p:spPr>
          <a:xfrm>
            <a:off x="4450521" y="595930"/>
            <a:ext cx="4602707" cy="36894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500" b="1" dirty="0">
                <a:solidFill>
                  <a:srgbClr val="000000"/>
                </a:solidFill>
                <a:latin typeface="Agency FB" panose="020B0503020202020204" pitchFamily="34" charset="0"/>
              </a:rPr>
              <a:t>4. Increased equality and empowerment in smallholder </a:t>
            </a:r>
            <a:r>
              <a:rPr lang="en-GB" sz="25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agric</a:t>
            </a:r>
            <a:r>
              <a:rPr lang="en-GB" sz="2500" b="1" dirty="0">
                <a:solidFill>
                  <a:srgbClr val="000000"/>
                </a:solidFill>
                <a:latin typeface="Agency FB" panose="020B0503020202020204" pitchFamily="34" charset="0"/>
              </a:rPr>
              <a:t> market systems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4"/>
                </a:solidFill>
                <a:latin typeface="Agency FB" panose="020B0503020202020204" pitchFamily="34" charset="0"/>
              </a:rPr>
              <a:t>Gender &amp; Social Inclusion analysis </a:t>
            </a:r>
          </a:p>
          <a:p>
            <a:endParaRPr lang="en-GB" sz="1500" dirty="0">
              <a:solidFill>
                <a:schemeClr val="accent4"/>
              </a:solidFill>
              <a:latin typeface="Agency FB" panose="020B0503020202020204" pitchFamily="34" charset="0"/>
            </a:endParaRPr>
          </a:p>
          <a:p>
            <a:pPr marL="288925" lvl="0" indent="-288925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4"/>
                </a:solidFill>
                <a:latin typeface="Agency FB" panose="020B0503020202020204" pitchFamily="34" charset="0"/>
              </a:rPr>
              <a:t>Systemic barriers to women’s participation in markets (rules, norms, agency, voice, business models, </a:t>
            </a:r>
            <a:r>
              <a:rPr lang="en-GB" sz="2500" dirty="0" err="1">
                <a:solidFill>
                  <a:schemeClr val="accent4"/>
                </a:solidFill>
                <a:latin typeface="Agency FB" panose="020B0503020202020204" pitchFamily="34" charset="0"/>
              </a:rPr>
              <a:t>pdtive</a:t>
            </a:r>
            <a:r>
              <a:rPr lang="en-GB" sz="2500" dirty="0">
                <a:solidFill>
                  <a:schemeClr val="accent4"/>
                </a:solidFill>
                <a:latin typeface="Agency FB" panose="020B0503020202020204" pitchFamily="34" charset="0"/>
              </a:rPr>
              <a:t> 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accent4"/>
              </a:solidFill>
              <a:latin typeface="Agency FB" panose="020B0503020202020204" pitchFamily="34" charset="0"/>
            </a:endParaRPr>
          </a:p>
          <a:p>
            <a:pPr marL="288925" lvl="0" indent="-288925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4"/>
                </a:solidFill>
                <a:latin typeface="Agency FB" panose="020B0503020202020204" pitchFamily="34" charset="0"/>
              </a:rPr>
              <a:t>Study on land tenure, ownership, access &amp; gender </a:t>
            </a:r>
          </a:p>
        </p:txBody>
      </p:sp>
      <p:pic>
        <p:nvPicPr>
          <p:cNvPr id="19" name="Shape 13">
            <a:extLst>
              <a:ext uri="{FF2B5EF4-FFF2-40B4-BE49-F238E27FC236}">
                <a16:creationId xmlns:a16="http://schemas.microsoft.com/office/drawing/2014/main" id="{EC23444E-3DAF-4660-AEB5-48B404E8EA02}"/>
              </a:ext>
            </a:extLst>
          </p:cNvPr>
          <p:cNvPicPr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2969" y="2678257"/>
            <a:ext cx="1533778" cy="97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F70D15-A4C8-4C39-9586-27E9FC35FB77}"/>
              </a:ext>
            </a:extLst>
          </p:cNvPr>
          <p:cNvSpPr/>
          <p:nvPr/>
        </p:nvSpPr>
        <p:spPr>
          <a:xfrm>
            <a:off x="4437545" y="4359366"/>
            <a:ext cx="4628657" cy="2418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>
                <a:latin typeface="Agency FB" panose="020B0503020202020204" pitchFamily="34" charset="0"/>
              </a:rPr>
              <a:t>5. Increased preparedness and ability to respond to disasters</a:t>
            </a:r>
            <a:endParaRPr lang="en-GB" sz="2400" b="1" dirty="0"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gency FB" panose="020B0503020202020204" pitchFamily="34" charset="0"/>
              </a:rPr>
              <a:t>Public health awareness campaigns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gency FB" panose="020B0503020202020204" pitchFamily="34" charset="0"/>
              </a:rPr>
              <a:t>Strengthen community HCs&amp; markets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gency FB" panose="020B0503020202020204" pitchFamily="34" charset="0"/>
              </a:rPr>
              <a:t>Protection and early warning systems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500" dirty="0">
              <a:latin typeface="Agency FB" panose="020B0503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540650-7B3F-4F2F-BAB6-F3DF69BCA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941" y="3018376"/>
            <a:ext cx="436028" cy="3349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8815F7-7CFA-4982-9A1C-B1A60E1E4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208" y="5452811"/>
            <a:ext cx="436028" cy="34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5A1424-6F0F-439F-86F6-18D058E6D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204" y="4356905"/>
            <a:ext cx="436028" cy="3485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40E01E-8BA7-40EB-BB78-6F3E27844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900" y="1756601"/>
            <a:ext cx="436028" cy="3901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BA833B-C73D-428D-81F7-736842D09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006" y="6281787"/>
            <a:ext cx="436028" cy="3485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916857-DA4F-44D8-B5EC-14A382732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245" y="6351894"/>
            <a:ext cx="484766" cy="4826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02CA80-5A70-425D-90CF-19694CF77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05" y="6330311"/>
            <a:ext cx="1193345" cy="5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7"/>
          <p:cNvSpPr txBox="1">
            <a:spLocks noGrp="1"/>
          </p:cNvSpPr>
          <p:nvPr>
            <p:ph type="ctrTitle"/>
          </p:nvPr>
        </p:nvSpPr>
        <p:spPr>
          <a:xfrm>
            <a:off x="928255" y="396279"/>
            <a:ext cx="7994072" cy="60322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5000" dirty="0">
                <a:latin typeface="Agency FB" panose="020B0503020202020204" pitchFamily="34" charset="0"/>
                <a:sym typeface="Arial"/>
              </a:rPr>
              <a:t>SAFE programs’ main approach:</a:t>
            </a:r>
            <a:br>
              <a:rPr lang="en-US" sz="6000" dirty="0">
                <a:latin typeface="Agency FB" panose="020B0503020202020204" pitchFamily="34" charset="0"/>
                <a:sym typeface="Arial"/>
              </a:rPr>
            </a:br>
            <a:br>
              <a:rPr lang="en-US" sz="6000" dirty="0">
                <a:latin typeface="Agency FB" panose="020B0503020202020204" pitchFamily="34" charset="0"/>
                <a:sym typeface="Arial"/>
              </a:rPr>
            </a:br>
            <a:r>
              <a:rPr lang="en-US" sz="5500" dirty="0">
                <a:latin typeface="Agency FB" panose="020B0503020202020204" pitchFamily="34" charset="0"/>
                <a:sym typeface="Arial"/>
              </a:rPr>
              <a:t>Market systems development (MSD)</a:t>
            </a:r>
            <a:br>
              <a:rPr lang="en-US" sz="6000" dirty="0">
                <a:latin typeface="Agency FB" panose="020B0503020202020204" pitchFamily="34" charset="0"/>
                <a:sym typeface="Arial"/>
              </a:rPr>
            </a:br>
            <a:br>
              <a:rPr lang="en-US" sz="6000" dirty="0">
                <a:latin typeface="Agency FB" panose="020B0503020202020204" pitchFamily="34" charset="0"/>
                <a:sym typeface="Arial"/>
              </a:rPr>
            </a:br>
            <a:r>
              <a:rPr lang="en-US" sz="3000" dirty="0">
                <a:solidFill>
                  <a:schemeClr val="accent4"/>
                </a:solidFill>
                <a:latin typeface="Agency FB" panose="020B0503020202020204" pitchFamily="34" charset="0"/>
                <a:sym typeface="Arial"/>
              </a:rPr>
              <a:t>Disrupting business as usual: -</a:t>
            </a:r>
            <a:br>
              <a:rPr lang="en-US" sz="3000" dirty="0">
                <a:solidFill>
                  <a:schemeClr val="accent4"/>
                </a:solidFill>
                <a:latin typeface="Agency FB" panose="020B0503020202020204" pitchFamily="34" charset="0"/>
                <a:sym typeface="Arial"/>
              </a:rPr>
            </a:br>
            <a:br>
              <a:rPr lang="en-US" sz="3000" dirty="0">
                <a:solidFill>
                  <a:schemeClr val="accent4"/>
                </a:solidFill>
                <a:latin typeface="Agency FB" panose="020B0503020202020204" pitchFamily="34" charset="0"/>
                <a:sym typeface="Arial"/>
              </a:rPr>
            </a:br>
            <a:r>
              <a:rPr lang="en-US" sz="3000" dirty="0">
                <a:solidFill>
                  <a:schemeClr val="accent4"/>
                </a:solidFill>
                <a:latin typeface="Agency FB" panose="020B0503020202020204" pitchFamily="34" charset="0"/>
                <a:sym typeface="Arial"/>
              </a:rPr>
              <a:t>facilitating development and or expansion of inclusive business models with market players to improve access for smallholder farmers</a:t>
            </a:r>
            <a:endParaRPr lang="en-US" sz="3000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3BCBD-34D4-4E79-A17B-56901560C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10" y="6115357"/>
            <a:ext cx="1639453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2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9DC479F-3B8F-4F4C-97C3-E662DBCF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1" y="1201003"/>
            <a:ext cx="2999300" cy="43962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479BC0-310C-4200-9DA0-46B1D3B5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49" y="992470"/>
            <a:ext cx="3036051" cy="4964986"/>
          </a:xfrm>
          <a:prstGeom prst="rect">
            <a:avLst/>
          </a:prstGeom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32087801-41A6-4D1C-A57D-5C05ECDAC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93" y="93692"/>
            <a:ext cx="8569459" cy="97083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D01D2B"/>
              </a:buClr>
              <a:buFont typeface="Times New Roman" panose="02020603050405020304" pitchFamily="18" charset="0"/>
              <a:buNone/>
            </a:pPr>
            <a:r>
              <a:rPr lang="en-US" altLang="en-US" sz="3200" b="1" dirty="0">
                <a:solidFill>
                  <a:srgbClr val="D01D2B"/>
                </a:solidFill>
                <a:latin typeface="Agency FB" panose="020B0503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Facilitating systemic change</a:t>
            </a:r>
            <a:r>
              <a:rPr lang="en-US" altLang="en-US" sz="3200" dirty="0">
                <a:solidFill>
                  <a:srgbClr val="D01D2B"/>
                </a:solidFill>
                <a:latin typeface="Agency FB" panose="020B0503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 </a:t>
            </a:r>
            <a:r>
              <a:rPr lang="en-US" altLang="en-US" sz="3200" dirty="0">
                <a:solidFill>
                  <a:schemeClr val="accent4"/>
                </a:solidFill>
                <a:latin typeface="Agency FB" panose="020B0503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asking different a set of questions compared to conventional aid programs</a:t>
            </a:r>
            <a:endParaRPr lang="en-US" altLang="en-US" sz="3200" b="1" dirty="0">
              <a:solidFill>
                <a:schemeClr val="accent4"/>
              </a:solidFill>
              <a:latin typeface="Agency FB" panose="020B050302020202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45DB61-20A3-4E41-B797-8704EAF41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2247900"/>
            <a:ext cx="990600" cy="2362200"/>
          </a:xfrm>
          <a:prstGeom prst="rect">
            <a:avLst/>
          </a:prstGeom>
        </p:spPr>
      </p:pic>
      <p:sp>
        <p:nvSpPr>
          <p:cNvPr id="17" name="Double Wave 16">
            <a:extLst>
              <a:ext uri="{FF2B5EF4-FFF2-40B4-BE49-F238E27FC236}">
                <a16:creationId xmlns:a16="http://schemas.microsoft.com/office/drawing/2014/main" id="{9610F831-0868-4C21-BB5A-4F8DF9E71068}"/>
              </a:ext>
            </a:extLst>
          </p:cNvPr>
          <p:cNvSpPr/>
          <p:nvPr/>
        </p:nvSpPr>
        <p:spPr>
          <a:xfrm>
            <a:off x="2786323" y="4566629"/>
            <a:ext cx="3420514" cy="1605237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700" i="1" dirty="0">
                <a:latin typeface="Agency FB" panose="020B0503020202020204" pitchFamily="34" charset="0"/>
              </a:rPr>
              <a:t>Even the poor take part in markets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700" i="1" dirty="0">
                <a:latin typeface="Agency FB" panose="020B0503020202020204" pitchFamily="34" charset="0"/>
              </a:rPr>
              <a:t>If econ. assumptions hold, markets work well (</a:t>
            </a:r>
            <a:r>
              <a:rPr lang="en-US" sz="1700" dirty="0">
                <a:latin typeface="Agency FB" panose="020B0503020202020204" pitchFamily="34" charset="0"/>
              </a:rPr>
              <a:t>rationality, information flow, incentives, competition, externalities)</a:t>
            </a:r>
            <a:endParaRPr lang="en-US" sz="1700" i="1" dirty="0">
              <a:latin typeface="Agency FB" panose="020B0503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700" i="1" dirty="0">
                <a:latin typeface="Agency FB" panose="020B0503020202020204" pitchFamily="34" charset="0"/>
              </a:rPr>
              <a:t>Markets often fail letting down people &amp;biz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FBF92F-407D-416B-BDA2-2BDA7733E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000" y="1264946"/>
            <a:ext cx="818144" cy="1078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8D0D0A-847A-483A-9B59-53DA8088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95" y="6196257"/>
            <a:ext cx="1566124" cy="66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CB12-A948-4E5A-8B0E-011D14A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7259"/>
            <a:ext cx="8229600" cy="716741"/>
          </a:xfrm>
        </p:spPr>
        <p:txBody>
          <a:bodyPr/>
          <a:lstStyle/>
          <a:p>
            <a:r>
              <a:rPr lang="en-US" dirty="0"/>
              <a:t>MSD introductory Videos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B8F7E-99B1-4244-8742-6C2CF66D7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/>
              <a:t>1. Introduction to MSD:</a:t>
            </a:r>
          </a:p>
          <a:p>
            <a:pPr indent="0">
              <a:buNone/>
            </a:pPr>
            <a:r>
              <a:rPr lang="en-US" dirty="0">
                <a:hlinkClick r:id="rId2"/>
              </a:rPr>
              <a:t>https://www.youtube.com/watch?v=3sEOtVhsqX0</a:t>
            </a:r>
            <a:r>
              <a:rPr lang="en-US" dirty="0"/>
              <a:t> (to be viewed before the FSL meeting</a:t>
            </a:r>
          </a:p>
          <a:p>
            <a:pPr marL="114300" indent="0">
              <a:buNone/>
            </a:pPr>
            <a:endParaRPr lang="en-US" dirty="0">
              <a:hlinkClick r:id="rId3"/>
            </a:endParaRPr>
          </a:p>
          <a:p>
            <a:r>
              <a:rPr lang="en-US" dirty="0"/>
              <a:t>2. What is different about MSD approach </a:t>
            </a:r>
            <a:r>
              <a:rPr lang="en-US" dirty="0">
                <a:hlinkClick r:id="rId3"/>
              </a:rPr>
              <a:t>https://www.youtube.com/watch?v=7CUX0wKherQ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3. MSD in financial inclusion </a:t>
            </a:r>
            <a:r>
              <a:rPr lang="en-US" dirty="0">
                <a:hlinkClick r:id="rId4"/>
              </a:rPr>
              <a:t>https://www.youtube.com/watch?v=OrP8gpO6bV8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NB</a:t>
            </a:r>
            <a:r>
              <a:rPr lang="en-US" dirty="0"/>
              <a:t>: Paying private companies to deliver goods and services (fee-for-service) to beneficiaries is </a:t>
            </a:r>
            <a:r>
              <a:rPr lang="en-US" b="1" dirty="0"/>
              <a:t>NOT </a:t>
            </a:r>
            <a:r>
              <a:rPr lang="en-US" dirty="0"/>
              <a:t>MSD.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72DAA-C3D6-4B08-84F8-3DF03D19A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975" y="6320760"/>
            <a:ext cx="484766" cy="4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431" y="6124515"/>
            <a:ext cx="544970" cy="542588"/>
          </a:xfrm>
          <a:prstGeom prst="rect">
            <a:avLst/>
          </a:prstGeom>
        </p:spPr>
      </p:pic>
      <p:sp>
        <p:nvSpPr>
          <p:cNvPr id="65" name="TextBox 64"/>
          <p:cNvSpPr txBox="1">
            <a:spLocks/>
          </p:cNvSpPr>
          <p:nvPr/>
        </p:nvSpPr>
        <p:spPr>
          <a:xfrm>
            <a:off x="406681" y="443055"/>
            <a:ext cx="755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>
                <a:uFillTx/>
              </a:defRPr>
            </a:pPr>
            <a:r>
              <a:rPr lang="en-GB" sz="4400" b="1" dirty="0">
                <a:solidFill>
                  <a:schemeClr val="tx2"/>
                </a:solidFill>
              </a:rPr>
              <a:t>MSD Donut</a:t>
            </a:r>
          </a:p>
        </p:txBody>
      </p:sp>
      <p:sp>
        <p:nvSpPr>
          <p:cNvPr id="66" name="Rounded Rectangle 65"/>
          <p:cNvSpPr>
            <a:spLocks/>
          </p:cNvSpPr>
          <p:nvPr/>
        </p:nvSpPr>
        <p:spPr>
          <a:xfrm>
            <a:off x="7321459" y="2402651"/>
            <a:ext cx="1762304" cy="1864398"/>
          </a:xfrm>
          <a:prstGeom prst="roundRect">
            <a:avLst/>
          </a:prstGeom>
          <a:noFill/>
          <a:ln w="25400" cap="flat" cmpd="sng" algn="ctr">
            <a:solidFill>
              <a:srgbClr val="13A8A2"/>
            </a:solidFill>
            <a:prstDash val="solid"/>
          </a:ln>
          <a:effectLst/>
        </p:spPr>
        <p:txBody>
          <a:bodyPr lIns="68574" tIns="34287" rIns="68574" bIns="34287" rtlCol="0" anchor="ctr"/>
          <a:lstStyle/>
          <a:p>
            <a:pPr marL="42859" defTabSz="685736">
              <a:lnSpc>
                <a:spcPct val="80000"/>
              </a:lnSpc>
              <a:defRPr>
                <a:uFillTx/>
              </a:defRPr>
            </a:pPr>
            <a:r>
              <a:rPr lang="en-US" sz="1500" kern="0" dirty="0">
                <a:solidFill>
                  <a:srgbClr val="4C515A"/>
                </a:solidFill>
                <a:latin typeface="Calibri"/>
              </a:rPr>
              <a:t>Market systems are </a:t>
            </a:r>
            <a:r>
              <a:rPr lang="en-US" sz="1500" kern="0" dirty="0">
                <a:solidFill>
                  <a:srgbClr val="D01D2B"/>
                </a:solidFill>
                <a:latin typeface="Calibri"/>
              </a:rPr>
              <a:t>multi-function and </a:t>
            </a:r>
          </a:p>
          <a:p>
            <a:pPr marL="42859" defTabSz="685736">
              <a:lnSpc>
                <a:spcPct val="80000"/>
              </a:lnSpc>
              <a:defRPr>
                <a:uFillTx/>
              </a:defRPr>
            </a:pPr>
            <a:r>
              <a:rPr lang="en-US" sz="1500" kern="0" dirty="0">
                <a:solidFill>
                  <a:srgbClr val="D01D2B"/>
                </a:solidFill>
                <a:latin typeface="Calibri"/>
              </a:rPr>
              <a:t>multi-player </a:t>
            </a:r>
          </a:p>
          <a:p>
            <a:pPr marL="42859" defTabSz="685736">
              <a:lnSpc>
                <a:spcPct val="80000"/>
              </a:lnSpc>
              <a:defRPr>
                <a:uFillTx/>
              </a:defRPr>
            </a:pPr>
            <a:endParaRPr lang="en-US" sz="1500" kern="0" dirty="0">
              <a:solidFill>
                <a:srgbClr val="4C515A"/>
              </a:solidFill>
              <a:latin typeface="Calibri"/>
            </a:endParaRPr>
          </a:p>
          <a:p>
            <a:pPr marL="42859" defTabSz="685736">
              <a:lnSpc>
                <a:spcPct val="80000"/>
              </a:lnSpc>
              <a:defRPr>
                <a:uFillTx/>
              </a:defRPr>
            </a:pPr>
            <a:r>
              <a:rPr lang="en-US" sz="1500" kern="0" dirty="0">
                <a:solidFill>
                  <a:srgbClr val="4C515A"/>
                </a:solidFill>
                <a:latin typeface="Calibri"/>
              </a:rPr>
              <a:t>Driven by </a:t>
            </a:r>
            <a:r>
              <a:rPr lang="en-US" sz="1500" kern="0" dirty="0">
                <a:solidFill>
                  <a:srgbClr val="D01D2B"/>
                </a:solidFill>
                <a:latin typeface="Calibri"/>
              </a:rPr>
              <a:t>incentives</a:t>
            </a:r>
            <a:r>
              <a:rPr lang="en-US" sz="1500" kern="0" dirty="0">
                <a:solidFill>
                  <a:srgbClr val="4C515A"/>
                </a:solidFill>
                <a:latin typeface="Calibri"/>
              </a:rPr>
              <a:t> and </a:t>
            </a:r>
            <a:r>
              <a:rPr lang="en-US" sz="1500" kern="0" dirty="0">
                <a:solidFill>
                  <a:srgbClr val="D01D2B"/>
                </a:solidFill>
                <a:latin typeface="Calibri"/>
              </a:rPr>
              <a:t>capacity</a:t>
            </a: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 flipH="1" flipV="1">
            <a:off x="6847929" y="2625877"/>
            <a:ext cx="473530" cy="499073"/>
          </a:xfrm>
          <a:prstGeom prst="straightConnector1">
            <a:avLst/>
          </a:prstGeom>
          <a:noFill/>
          <a:ln w="25400" cap="flat" cmpd="sng" algn="ctr">
            <a:solidFill>
              <a:srgbClr val="13A8A2"/>
            </a:solidFill>
            <a:prstDash val="soli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 flipH="1" flipV="1">
            <a:off x="6668255" y="3377874"/>
            <a:ext cx="649313" cy="790"/>
          </a:xfrm>
          <a:prstGeom prst="straightConnector1">
            <a:avLst/>
          </a:prstGeom>
          <a:noFill/>
          <a:ln w="25400" cap="flat" cmpd="sng" algn="ctr">
            <a:solidFill>
              <a:srgbClr val="13A8A2"/>
            </a:solidFill>
            <a:prstDash val="solid"/>
            <a:tailEnd type="arrow"/>
          </a:ln>
          <a:effectLst/>
        </p:spPr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>
            <a:off x="6732503" y="3871742"/>
            <a:ext cx="588577" cy="442297"/>
          </a:xfrm>
          <a:prstGeom prst="straightConnector1">
            <a:avLst/>
          </a:prstGeom>
          <a:noFill/>
          <a:ln w="25400" cap="flat" cmpd="sng" algn="ctr">
            <a:solidFill>
              <a:srgbClr val="13A8A2"/>
            </a:solidFill>
            <a:prstDash val="solid"/>
            <a:tailEnd type="arrow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3452745" y="1618799"/>
            <a:ext cx="3587299" cy="3486150"/>
            <a:chOff x="2438401" y="971550"/>
            <a:chExt cx="4783065" cy="4648200"/>
          </a:xfrm>
        </p:grpSpPr>
        <p:grpSp>
          <p:nvGrpSpPr>
            <p:cNvPr id="71" name="Group 70"/>
            <p:cNvGrpSpPr/>
            <p:nvPr/>
          </p:nvGrpSpPr>
          <p:grpSpPr>
            <a:xfrm>
              <a:off x="2438401" y="971550"/>
              <a:ext cx="4572001" cy="4648200"/>
              <a:chOff x="2438399" y="304800"/>
              <a:chExt cx="4572001" cy="4648200"/>
            </a:xfrm>
          </p:grpSpPr>
          <p:sp>
            <p:nvSpPr>
              <p:cNvPr id="82" name="Oval 81"/>
              <p:cNvSpPr>
                <a:spLocks/>
              </p:cNvSpPr>
              <p:nvPr/>
            </p:nvSpPr>
            <p:spPr>
              <a:xfrm>
                <a:off x="4435966" y="2247900"/>
                <a:ext cx="821835" cy="7620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C515A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algn="ctr" defTabSz="685736">
                  <a:defRPr>
                    <a:uFillTx/>
                  </a:defRPr>
                </a:pPr>
                <a:endParaRPr lang="en-US" sz="1500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83" name="Block Arc 82"/>
              <p:cNvSpPr>
                <a:spLocks/>
              </p:cNvSpPr>
              <p:nvPr/>
            </p:nvSpPr>
            <p:spPr>
              <a:xfrm>
                <a:off x="2438400" y="304800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FFFFFF">
                  <a:lumMod val="85000"/>
                </a:srgbClr>
              </a:solidFill>
              <a:ln w="3175" cap="flat" cmpd="sng" algn="ctr">
                <a:solidFill>
                  <a:srgbClr val="4C515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36">
                  <a:defRPr>
                    <a:uFillTx/>
                  </a:defRPr>
                </a:pPr>
                <a:endParaRPr lang="en-US" sz="1500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" name="Block Arc 83"/>
              <p:cNvSpPr>
                <a:spLocks/>
              </p:cNvSpPr>
              <p:nvPr/>
            </p:nvSpPr>
            <p:spPr>
              <a:xfrm rot="10800000">
                <a:off x="2438399" y="609600"/>
                <a:ext cx="4572000" cy="4343400"/>
              </a:xfrm>
              <a:prstGeom prst="blockArc">
                <a:avLst>
                  <a:gd name="adj1" fmla="val 10800000"/>
                  <a:gd name="adj2" fmla="val 21575089"/>
                  <a:gd name="adj3" fmla="val 19736"/>
                </a:avLst>
              </a:prstGeom>
              <a:solidFill>
                <a:srgbClr val="FFFFFF">
                  <a:lumMod val="85000"/>
                </a:srgbClr>
              </a:solidFill>
              <a:ln w="3175" cap="flat" cmpd="sng" algn="ctr">
                <a:solidFill>
                  <a:srgbClr val="4C515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36">
                  <a:defRPr>
                    <a:uFillTx/>
                  </a:defRPr>
                </a:pPr>
                <a:endParaRPr lang="en-US" sz="1500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5" name="Rounded Rectangle 84"/>
              <p:cNvSpPr>
                <a:spLocks/>
              </p:cNvSpPr>
              <p:nvPr/>
            </p:nvSpPr>
            <p:spPr>
              <a:xfrm>
                <a:off x="3586162" y="2476500"/>
                <a:ext cx="985839" cy="462624"/>
              </a:xfrm>
              <a:prstGeom prst="roundRect">
                <a:avLst/>
              </a:prstGeom>
              <a:solidFill>
                <a:srgbClr val="D01D2B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68574" tIns="34287" rIns="68574" bIns="34287" rtlCol="0" anchor="ctr"/>
              <a:lstStyle/>
              <a:p>
                <a:pPr algn="ctr" defTabSz="685736">
                  <a:defRPr>
                    <a:uFillTx/>
                  </a:defRPr>
                </a:pPr>
                <a:r>
                  <a:rPr lang="en-US" sz="1500" kern="0" dirty="0">
                    <a:solidFill>
                      <a:srgbClr val="FFFFFF"/>
                    </a:solidFill>
                    <a:latin typeface="Calibri"/>
                  </a:rPr>
                  <a:t>Supply</a:t>
                </a:r>
              </a:p>
            </p:txBody>
          </p:sp>
          <p:sp>
            <p:nvSpPr>
              <p:cNvPr id="86" name="Rounded Rectangle 85"/>
              <p:cNvSpPr>
                <a:spLocks/>
              </p:cNvSpPr>
              <p:nvPr/>
            </p:nvSpPr>
            <p:spPr>
              <a:xfrm>
                <a:off x="5029197" y="2457451"/>
                <a:ext cx="1110263" cy="246596"/>
              </a:xfrm>
              <a:prstGeom prst="roundRect">
                <a:avLst/>
              </a:prstGeom>
              <a:solidFill>
                <a:srgbClr val="D01D2B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68574" tIns="34287" rIns="68574" bIns="34287" rtlCol="0" anchor="ctr"/>
              <a:lstStyle/>
              <a:p>
                <a:pPr algn="ctr" defTabSz="685736">
                  <a:defRPr>
                    <a:uFillTx/>
                  </a:defRPr>
                </a:pPr>
                <a:r>
                  <a:rPr lang="en-US" sz="1500" kern="0" dirty="0">
                    <a:solidFill>
                      <a:srgbClr val="FFFFFF"/>
                    </a:solidFill>
                    <a:latin typeface="Calibri"/>
                  </a:rPr>
                  <a:t>Demand</a:t>
                </a:r>
              </a:p>
            </p:txBody>
          </p:sp>
          <p:sp>
            <p:nvSpPr>
              <p:cNvPr id="87" name="Isosceles Triangle 44"/>
              <p:cNvSpPr>
                <a:spLocks/>
              </p:cNvSpPr>
              <p:nvPr/>
            </p:nvSpPr>
            <p:spPr>
              <a:xfrm rot="8193229">
                <a:off x="5072696" y="2359194"/>
                <a:ext cx="187879" cy="173657"/>
              </a:xfrm>
              <a:prstGeom prst="triangle">
                <a:avLst/>
              </a:prstGeom>
              <a:solidFill>
                <a:srgbClr val="4C515A">
                  <a:lumMod val="60000"/>
                  <a:lumOff val="40000"/>
                </a:srgbClr>
              </a:solidFill>
              <a:ln w="25400" cap="flat" cmpd="sng" algn="ctr">
                <a:solidFill>
                  <a:srgbClr val="4C515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36">
                  <a:defRPr>
                    <a:uFillTx/>
                  </a:defRPr>
                </a:pPr>
                <a:endParaRPr lang="en-US" sz="1500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88" name="Isosceles Triangle 45"/>
              <p:cNvSpPr>
                <a:spLocks/>
              </p:cNvSpPr>
              <p:nvPr/>
            </p:nvSpPr>
            <p:spPr>
              <a:xfrm rot="20107460">
                <a:off x="4347772" y="2737658"/>
                <a:ext cx="192051" cy="168907"/>
              </a:xfrm>
              <a:prstGeom prst="triangle">
                <a:avLst/>
              </a:prstGeom>
              <a:solidFill>
                <a:srgbClr val="4C515A">
                  <a:lumMod val="60000"/>
                  <a:lumOff val="40000"/>
                </a:srgbClr>
              </a:solidFill>
              <a:ln w="25400" cap="flat" cmpd="sng" algn="ctr">
                <a:solidFill>
                  <a:srgbClr val="4C515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36">
                  <a:defRPr>
                    <a:uFillTx/>
                  </a:defRPr>
                </a:pPr>
                <a:endParaRPr lang="en-US" sz="1500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72" name="TextBox 71"/>
            <p:cNvSpPr txBox="1">
              <a:spLocks/>
            </p:cNvSpPr>
            <p:nvPr/>
          </p:nvSpPr>
          <p:spPr>
            <a:xfrm>
              <a:off x="3421521" y="1192301"/>
              <a:ext cx="37412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b="1" kern="0" dirty="0">
                  <a:solidFill>
                    <a:srgbClr val="CF102D"/>
                  </a:solidFill>
                  <a:latin typeface="Calibri"/>
                </a:rPr>
                <a:t>Supporting functions</a:t>
              </a:r>
            </a:p>
          </p:txBody>
        </p:sp>
        <p:sp>
          <p:nvSpPr>
            <p:cNvPr id="73" name="TextBox 72"/>
            <p:cNvSpPr txBox="1">
              <a:spLocks/>
            </p:cNvSpPr>
            <p:nvPr/>
          </p:nvSpPr>
          <p:spPr>
            <a:xfrm>
              <a:off x="3586164" y="4942110"/>
              <a:ext cx="25816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b="1" kern="0" dirty="0">
                  <a:solidFill>
                    <a:srgbClr val="CF102D"/>
                  </a:solidFill>
                  <a:latin typeface="Calibri"/>
                </a:rPr>
                <a:t>Rules and norms</a:t>
              </a:r>
            </a:p>
          </p:txBody>
        </p:sp>
        <p:sp>
          <p:nvSpPr>
            <p:cNvPr id="74" name="TextBox 73"/>
            <p:cNvSpPr txBox="1">
              <a:spLocks/>
            </p:cNvSpPr>
            <p:nvPr/>
          </p:nvSpPr>
          <p:spPr>
            <a:xfrm>
              <a:off x="3868000" y="2525801"/>
              <a:ext cx="25040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b="1" kern="0" dirty="0">
                  <a:solidFill>
                    <a:srgbClr val="CF102D"/>
                  </a:solidFill>
                  <a:latin typeface="Calibri"/>
                </a:rPr>
                <a:t>Core function</a:t>
              </a:r>
            </a:p>
          </p:txBody>
        </p:sp>
        <p:sp>
          <p:nvSpPr>
            <p:cNvPr id="75" name="TextBox 74"/>
            <p:cNvSpPr txBox="1">
              <a:spLocks/>
            </p:cNvSpPr>
            <p:nvPr/>
          </p:nvSpPr>
          <p:spPr>
            <a:xfrm>
              <a:off x="6012746" y="2233711"/>
              <a:ext cx="12087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kern="0" dirty="0">
                  <a:solidFill>
                    <a:srgbClr val="000000"/>
                  </a:solidFill>
                  <a:latin typeface="Calibri"/>
                </a:rPr>
                <a:t>Inputs</a:t>
              </a:r>
            </a:p>
          </p:txBody>
        </p:sp>
        <p:sp>
          <p:nvSpPr>
            <p:cNvPr id="76" name="TextBox 75"/>
            <p:cNvSpPr txBox="1">
              <a:spLocks/>
            </p:cNvSpPr>
            <p:nvPr/>
          </p:nvSpPr>
          <p:spPr>
            <a:xfrm>
              <a:off x="2513736" y="2646579"/>
              <a:ext cx="24261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kern="0" dirty="0">
                  <a:solidFill>
                    <a:srgbClr val="000000"/>
                  </a:solidFill>
                  <a:latin typeface="Calibri"/>
                </a:rPr>
                <a:t>Services</a:t>
              </a:r>
            </a:p>
          </p:txBody>
        </p:sp>
        <p:sp>
          <p:nvSpPr>
            <p:cNvPr id="77" name="TextBox 76"/>
            <p:cNvSpPr txBox="1">
              <a:spLocks/>
            </p:cNvSpPr>
            <p:nvPr/>
          </p:nvSpPr>
          <p:spPr>
            <a:xfrm>
              <a:off x="5200647" y="1653965"/>
              <a:ext cx="1846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kern="0" dirty="0">
                  <a:solidFill>
                    <a:srgbClr val="000000"/>
                  </a:solidFill>
                  <a:latin typeface="Calibri"/>
                </a:rPr>
                <a:t>Infrastructure</a:t>
              </a:r>
            </a:p>
          </p:txBody>
        </p:sp>
        <p:sp>
          <p:nvSpPr>
            <p:cNvPr id="78" name="TextBox 77"/>
            <p:cNvSpPr txBox="1">
              <a:spLocks/>
            </p:cNvSpPr>
            <p:nvPr/>
          </p:nvSpPr>
          <p:spPr>
            <a:xfrm>
              <a:off x="2673374" y="2007867"/>
              <a:ext cx="1846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kern="0" dirty="0">
                  <a:solidFill>
                    <a:srgbClr val="000000"/>
                  </a:solidFill>
                  <a:latin typeface="Calibri"/>
                </a:rPr>
                <a:t>Information</a:t>
              </a:r>
            </a:p>
          </p:txBody>
        </p:sp>
        <p:sp>
          <p:nvSpPr>
            <p:cNvPr id="79" name="TextBox 78"/>
            <p:cNvSpPr txBox="1">
              <a:spLocks/>
            </p:cNvSpPr>
            <p:nvPr/>
          </p:nvSpPr>
          <p:spPr>
            <a:xfrm>
              <a:off x="2806682" y="4433602"/>
              <a:ext cx="15144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kern="0" dirty="0">
                  <a:solidFill>
                    <a:srgbClr val="000000"/>
                  </a:solidFill>
                  <a:latin typeface="Calibri"/>
                </a:rPr>
                <a:t>Regulations</a:t>
              </a:r>
            </a:p>
          </p:txBody>
        </p:sp>
        <p:sp>
          <p:nvSpPr>
            <p:cNvPr id="80" name="TextBox 79"/>
            <p:cNvSpPr txBox="1">
              <a:spLocks/>
            </p:cNvSpPr>
            <p:nvPr/>
          </p:nvSpPr>
          <p:spPr>
            <a:xfrm>
              <a:off x="2587670" y="3748498"/>
              <a:ext cx="10477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kern="0" dirty="0">
                  <a:solidFill>
                    <a:srgbClr val="000000"/>
                  </a:solidFill>
                  <a:latin typeface="Calibri"/>
                </a:rPr>
                <a:t>Laws</a:t>
              </a:r>
            </a:p>
          </p:txBody>
        </p:sp>
        <p:sp>
          <p:nvSpPr>
            <p:cNvPr id="81" name="TextBox 80"/>
            <p:cNvSpPr txBox="1">
              <a:spLocks/>
            </p:cNvSpPr>
            <p:nvPr/>
          </p:nvSpPr>
          <p:spPr>
            <a:xfrm>
              <a:off x="5709227" y="4125825"/>
              <a:ext cx="12087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36">
                <a:defRPr>
                  <a:uFillTx/>
                </a:defRPr>
              </a:pPr>
              <a:r>
                <a:rPr lang="en-US" sz="1500" kern="0" dirty="0">
                  <a:solidFill>
                    <a:srgbClr val="000000"/>
                  </a:solidFill>
                  <a:latin typeface="Calibri"/>
                </a:rPr>
                <a:t>Informal norms</a:t>
              </a:r>
            </a:p>
          </p:txBody>
        </p:sp>
      </p:grpSp>
      <p:sp>
        <p:nvSpPr>
          <p:cNvPr id="94" name="Rounded Rectangle 93"/>
          <p:cNvSpPr>
            <a:spLocks/>
          </p:cNvSpPr>
          <p:nvPr/>
        </p:nvSpPr>
        <p:spPr>
          <a:xfrm>
            <a:off x="845722" y="1973698"/>
            <a:ext cx="1166504" cy="710883"/>
          </a:xfrm>
          <a:prstGeom prst="roundRect">
            <a:avLst/>
          </a:prstGeom>
          <a:noFill/>
          <a:ln w="25400" cap="flat" cmpd="sng" algn="ctr">
            <a:solidFill>
              <a:srgbClr val="13A8A2"/>
            </a:solidFill>
            <a:prstDash val="solid"/>
          </a:ln>
          <a:effectLst/>
        </p:spPr>
        <p:txBody>
          <a:bodyPr lIns="68574" tIns="34287" rIns="68574" bIns="34287" rtlCol="0" anchor="ctr"/>
          <a:lstStyle/>
          <a:p>
            <a:pPr algn="ctr" defTabSz="685736">
              <a:defRPr>
                <a:uFillTx/>
              </a:defRPr>
            </a:pPr>
            <a:r>
              <a:rPr lang="en-US" sz="1500" kern="0" dirty="0">
                <a:solidFill>
                  <a:srgbClr val="4C515A"/>
                </a:solidFill>
                <a:latin typeface="Calibri"/>
              </a:rPr>
              <a:t>Problems in the core market….</a:t>
            </a:r>
          </a:p>
        </p:txBody>
      </p:sp>
      <p:sp>
        <p:nvSpPr>
          <p:cNvPr id="95" name="Rounded Rectangle 94"/>
          <p:cNvSpPr>
            <a:spLocks/>
          </p:cNvSpPr>
          <p:nvPr/>
        </p:nvSpPr>
        <p:spPr>
          <a:xfrm>
            <a:off x="607840" y="2832219"/>
            <a:ext cx="1512441" cy="1447697"/>
          </a:xfrm>
          <a:prstGeom prst="roundRect">
            <a:avLst/>
          </a:prstGeom>
          <a:noFill/>
          <a:ln w="25400" cap="flat" cmpd="sng" algn="ctr">
            <a:solidFill>
              <a:srgbClr val="13A8A2"/>
            </a:solidFill>
            <a:prstDash val="solid"/>
          </a:ln>
          <a:effectLst/>
        </p:spPr>
        <p:txBody>
          <a:bodyPr lIns="68574" tIns="34287" rIns="68574" bIns="34287" rtlCol="0" anchor="ctr"/>
          <a:lstStyle/>
          <a:p>
            <a:pPr marL="42859" defTabSz="685736">
              <a:lnSpc>
                <a:spcPct val="80000"/>
              </a:lnSpc>
              <a:defRPr>
                <a:uFillTx/>
              </a:defRPr>
            </a:pPr>
            <a:r>
              <a:rPr lang="en-US" sz="1500" dirty="0">
                <a:solidFill>
                  <a:srgbClr val="4C515A"/>
                </a:solidFill>
                <a:latin typeface="Calibri"/>
              </a:rPr>
              <a:t>…a</a:t>
            </a:r>
            <a:r>
              <a:rPr lang="en-US" sz="1500" kern="0" dirty="0">
                <a:solidFill>
                  <a:srgbClr val="4C515A"/>
                </a:solidFill>
                <a:latin typeface="Calibri"/>
              </a:rPr>
              <a:t>re often related to functions and rules in the wider system</a:t>
            </a:r>
          </a:p>
        </p:txBody>
      </p:sp>
      <p:cxnSp>
        <p:nvCxnSpPr>
          <p:cNvPr id="96" name="Straight Arrow Connector 95"/>
          <p:cNvCxnSpPr>
            <a:cxnSpLocks/>
            <a:stCxn id="94" idx="3"/>
          </p:cNvCxnSpPr>
          <p:nvPr/>
        </p:nvCxnSpPr>
        <p:spPr>
          <a:xfrm>
            <a:off x="2012226" y="2329140"/>
            <a:ext cx="2284940" cy="1069752"/>
          </a:xfrm>
          <a:prstGeom prst="straightConnector1">
            <a:avLst/>
          </a:prstGeom>
          <a:noFill/>
          <a:ln w="25400" cap="flat" cmpd="sng" algn="ctr">
            <a:solidFill>
              <a:srgbClr val="13A8A2"/>
            </a:solidFill>
            <a:prstDash val="solid"/>
            <a:tailEnd type="arrow"/>
          </a:ln>
          <a:effectLst/>
        </p:spPr>
      </p:cxnSp>
      <p:cxnSp>
        <p:nvCxnSpPr>
          <p:cNvPr id="97" name="Straight Arrow Connector 96"/>
          <p:cNvCxnSpPr>
            <a:cxnSpLocks/>
            <a:stCxn id="95" idx="3"/>
          </p:cNvCxnSpPr>
          <p:nvPr/>
        </p:nvCxnSpPr>
        <p:spPr>
          <a:xfrm>
            <a:off x="2120281" y="3556068"/>
            <a:ext cx="2165611" cy="1246264"/>
          </a:xfrm>
          <a:prstGeom prst="straightConnector1">
            <a:avLst/>
          </a:prstGeom>
          <a:noFill/>
          <a:ln w="25400" cap="flat" cmpd="sng" algn="ctr">
            <a:solidFill>
              <a:srgbClr val="13A8A2"/>
            </a:solidFill>
            <a:prstDash val="solid"/>
            <a:tailEnd type="arrow"/>
          </a:ln>
          <a:effectLst/>
        </p:spPr>
      </p:cxnSp>
      <p:cxnSp>
        <p:nvCxnSpPr>
          <p:cNvPr id="98" name="Straight Arrow Connector 97"/>
          <p:cNvCxnSpPr>
            <a:cxnSpLocks/>
            <a:stCxn id="95" idx="3"/>
          </p:cNvCxnSpPr>
          <p:nvPr/>
        </p:nvCxnSpPr>
        <p:spPr>
          <a:xfrm flipV="1">
            <a:off x="2120281" y="2023498"/>
            <a:ext cx="2024762" cy="1532570"/>
          </a:xfrm>
          <a:prstGeom prst="straightConnector1">
            <a:avLst/>
          </a:prstGeom>
          <a:noFill/>
          <a:ln w="25400" cap="flat" cmpd="sng" algn="ctr">
            <a:solidFill>
              <a:srgbClr val="13A8A2"/>
            </a:solidFill>
            <a:prstDash val="solid"/>
            <a:tailEnd type="arrow"/>
          </a:ln>
          <a:effectLst/>
        </p:spPr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8BC1A5DE-A8F9-4C32-8FEF-C0941677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20"/>
            <a:ext cx="8229600" cy="594689"/>
          </a:xfrm>
        </p:spPr>
        <p:txBody>
          <a:bodyPr/>
          <a:lstStyle/>
          <a:p>
            <a:r>
              <a:rPr lang="en-US" dirty="0"/>
              <a:t>Introducing the market system and connection to social and economic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16173" y="930604"/>
            <a:ext cx="6456753" cy="5634269"/>
            <a:chOff x="2118360" y="-417131"/>
            <a:chExt cx="6126480" cy="6448821"/>
          </a:xfrm>
        </p:grpSpPr>
        <p:sp>
          <p:nvSpPr>
            <p:cNvPr id="3" name="Block Arc 2"/>
            <p:cNvSpPr/>
            <p:nvPr/>
          </p:nvSpPr>
          <p:spPr>
            <a:xfrm>
              <a:off x="2118360" y="-417131"/>
              <a:ext cx="6126480" cy="6363302"/>
            </a:xfrm>
            <a:prstGeom prst="blockArc">
              <a:avLst>
                <a:gd name="adj1" fmla="val 10800000"/>
                <a:gd name="adj2" fmla="val 21575089"/>
                <a:gd name="adj3" fmla="val 19736"/>
              </a:avLst>
            </a:prstGeom>
            <a:solidFill>
              <a:srgbClr val="C4BD9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Block Arc 3"/>
            <p:cNvSpPr/>
            <p:nvPr/>
          </p:nvSpPr>
          <p:spPr>
            <a:xfrm rot="10800000">
              <a:off x="2118360" y="-329957"/>
              <a:ext cx="6126480" cy="6361647"/>
            </a:xfrm>
            <a:prstGeom prst="blockArc">
              <a:avLst>
                <a:gd name="adj1" fmla="val 10800000"/>
                <a:gd name="adj2" fmla="val 21575089"/>
                <a:gd name="adj3" fmla="val 19736"/>
              </a:avLst>
            </a:prstGeom>
            <a:solidFill>
              <a:srgbClr val="C4BD9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27571" y="956872"/>
            <a:ext cx="227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Supporting Functions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8600" y="6072907"/>
            <a:ext cx="19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Rules and Norms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6863" y="2949515"/>
            <a:ext cx="15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Core Function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6450" y="2194718"/>
            <a:ext cx="100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Agency and brokerage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4377" y="1281958"/>
            <a:ext cx="94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Market information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9565" y="3802703"/>
            <a:ext cx="104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Export regulations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60645" y="4796940"/>
            <a:ext cx="86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Peace and security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6226" y="4206714"/>
            <a:ext cx="1047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 Quality standards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22860" y="5295234"/>
            <a:ext cx="1092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Seed quality standards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23916" y="4322632"/>
            <a:ext cx="950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Local natural resource governance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694" y="3088484"/>
            <a:ext cx="885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2311" y="3160021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DEMAND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1098" y="3164457"/>
            <a:ext cx="1256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Formal and </a:t>
            </a:r>
          </a:p>
          <a:p>
            <a:r>
              <a:rPr lang="en-US" sz="1000" b="1" dirty="0"/>
              <a:t>informal financial services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259" y="5361162"/>
            <a:ext cx="236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Market Actors: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Seed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Banks and MFIs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Tractor and ox-tillers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Telecom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7055565" y="2388939"/>
            <a:ext cx="71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Storage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87588" y="3862400"/>
            <a:ext cx="121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Custom Control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39858" y="5695344"/>
            <a:ext cx="78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Land use policies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78428" y="1724120"/>
            <a:ext cx="1529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Business skills Services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05841" y="2666163"/>
            <a:ext cx="112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Communications Services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890" y="2236540"/>
            <a:ext cx="111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Transportation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42326" y="1421493"/>
            <a:ext cx="94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Input/. Seeds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91966" y="1835976"/>
            <a:ext cx="1529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Agriculture Extension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58691" y="2929674"/>
            <a:ext cx="818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Harvesting and PHH services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894551" y="3456419"/>
            <a:ext cx="1284296" cy="66141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Male and female Smallholder farmers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43014" y="5495289"/>
            <a:ext cx="115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Land tenure and agreements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98845" y="1769807"/>
            <a:ext cx="139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Climate and weather information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56404" y="5678819"/>
            <a:ext cx="1044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Culture and Gender Norms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075A29-138D-409D-9DB8-F134E1BA587A}"/>
              </a:ext>
            </a:extLst>
          </p:cNvPr>
          <p:cNvSpPr txBox="1"/>
          <p:nvPr/>
        </p:nvSpPr>
        <p:spPr>
          <a:xfrm>
            <a:off x="4179889" y="3502945"/>
            <a:ext cx="11828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Groundnuts,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 Sesame &amp; Sorghum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C18924-2F10-47B7-9A56-6077069EF22D}"/>
              </a:ext>
            </a:extLst>
          </p:cNvPr>
          <p:cNvSpPr txBox="1"/>
          <p:nvPr/>
        </p:nvSpPr>
        <p:spPr>
          <a:xfrm>
            <a:off x="2980028" y="1407079"/>
            <a:ext cx="1086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Tillage services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988356-1557-4745-A464-D8FB159829B9}"/>
              </a:ext>
            </a:extLst>
          </p:cNvPr>
          <p:cNvSpPr txBox="1"/>
          <p:nvPr/>
        </p:nvSpPr>
        <p:spPr>
          <a:xfrm>
            <a:off x="6104993" y="5097198"/>
            <a:ext cx="950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Forex exchange rate</a:t>
            </a:r>
          </a:p>
        </p:txBody>
      </p:sp>
      <p:sp>
        <p:nvSpPr>
          <p:cNvPr id="65" name="Rounded Rectangle 58">
            <a:extLst>
              <a:ext uri="{FF2B5EF4-FFF2-40B4-BE49-F238E27FC236}">
                <a16:creationId xmlns:a16="http://schemas.microsoft.com/office/drawing/2014/main" id="{7327A0CA-F1B3-4473-8236-25CD4A504C56}"/>
              </a:ext>
            </a:extLst>
          </p:cNvPr>
          <p:cNvSpPr/>
          <p:nvPr/>
        </p:nvSpPr>
        <p:spPr>
          <a:xfrm>
            <a:off x="5406568" y="3443633"/>
            <a:ext cx="1284296" cy="66141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Small, medium and large agribusinesses and customers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4CAA6A-65DA-4D20-A0CA-048D234E5AF9}"/>
              </a:ext>
            </a:extLst>
          </p:cNvPr>
          <p:cNvSpPr txBox="1"/>
          <p:nvPr/>
        </p:nvSpPr>
        <p:spPr>
          <a:xfrm>
            <a:off x="7462320" y="5140152"/>
            <a:ext cx="1713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Government entities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Min of Agric &amp;NR,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Min. of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Min of Social Development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82489881-7CE1-4DDD-9767-7C773243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62" y="136123"/>
            <a:ext cx="8913960" cy="475288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MSD: Introduction to the Agric market system map</a:t>
            </a:r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AE6D2C26-5075-44DF-BF3C-565E6DE1AE3A}"/>
              </a:ext>
            </a:extLst>
          </p:cNvPr>
          <p:cNvSpPr>
            <a:spLocks/>
          </p:cNvSpPr>
          <p:nvPr/>
        </p:nvSpPr>
        <p:spPr bwMode="auto">
          <a:xfrm flipH="1" flipV="1">
            <a:off x="4257630" y="4115035"/>
            <a:ext cx="1070155" cy="17555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22" y="72"/>
              </a:cxn>
              <a:cxn ang="0">
                <a:pos x="251" y="27"/>
              </a:cxn>
              <a:cxn ang="0">
                <a:pos x="353" y="6"/>
              </a:cxn>
              <a:cxn ang="0">
                <a:pos x="446" y="0"/>
              </a:cxn>
              <a:cxn ang="0">
                <a:pos x="581" y="21"/>
              </a:cxn>
              <a:cxn ang="0">
                <a:pos x="699" y="57"/>
              </a:cxn>
              <a:cxn ang="0">
                <a:pos x="884" y="159"/>
              </a:cxn>
            </a:cxnLst>
            <a:rect l="0" t="0" r="r" b="b"/>
            <a:pathLst>
              <a:path w="884" h="159">
                <a:moveTo>
                  <a:pt x="0" y="138"/>
                </a:moveTo>
                <a:lnTo>
                  <a:pt x="122" y="72"/>
                </a:lnTo>
                <a:lnTo>
                  <a:pt x="251" y="27"/>
                </a:lnTo>
                <a:lnTo>
                  <a:pt x="353" y="6"/>
                </a:lnTo>
                <a:lnTo>
                  <a:pt x="446" y="0"/>
                </a:lnTo>
                <a:lnTo>
                  <a:pt x="581" y="21"/>
                </a:lnTo>
                <a:lnTo>
                  <a:pt x="699" y="57"/>
                </a:lnTo>
                <a:lnTo>
                  <a:pt x="884" y="15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GB" altLang="en-US" sz="1620">
              <a:latin typeface="Futura LT Medium"/>
              <a:cs typeface="Futura LT Medium"/>
            </a:endParaRPr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5EE969C8-8878-447D-B497-391069A6BAB4}"/>
              </a:ext>
            </a:extLst>
          </p:cNvPr>
          <p:cNvSpPr>
            <a:spLocks/>
          </p:cNvSpPr>
          <p:nvPr/>
        </p:nvSpPr>
        <p:spPr bwMode="auto">
          <a:xfrm>
            <a:off x="4209441" y="3255839"/>
            <a:ext cx="1120868" cy="295276"/>
          </a:xfrm>
          <a:custGeom>
            <a:avLst/>
            <a:gdLst>
              <a:gd name="T0" fmla="*/ 0 w 884"/>
              <a:gd name="T1" fmla="*/ 138 h 159"/>
              <a:gd name="T2" fmla="*/ 122 w 884"/>
              <a:gd name="T3" fmla="*/ 72 h 159"/>
              <a:gd name="T4" fmla="*/ 251 w 884"/>
              <a:gd name="T5" fmla="*/ 27 h 159"/>
              <a:gd name="T6" fmla="*/ 353 w 884"/>
              <a:gd name="T7" fmla="*/ 6 h 159"/>
              <a:gd name="T8" fmla="*/ 446 w 884"/>
              <a:gd name="T9" fmla="*/ 0 h 159"/>
              <a:gd name="T10" fmla="*/ 581 w 884"/>
              <a:gd name="T11" fmla="*/ 21 h 159"/>
              <a:gd name="T12" fmla="*/ 699 w 884"/>
              <a:gd name="T13" fmla="*/ 57 h 159"/>
              <a:gd name="T14" fmla="*/ 884 w 884"/>
              <a:gd name="T15" fmla="*/ 159 h 1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84"/>
              <a:gd name="T25" fmla="*/ 0 h 159"/>
              <a:gd name="T26" fmla="*/ 884 w 884"/>
              <a:gd name="T27" fmla="*/ 159 h 1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84" h="159">
                <a:moveTo>
                  <a:pt x="0" y="138"/>
                </a:moveTo>
                <a:lnTo>
                  <a:pt x="122" y="72"/>
                </a:lnTo>
                <a:lnTo>
                  <a:pt x="251" y="27"/>
                </a:lnTo>
                <a:lnTo>
                  <a:pt x="353" y="6"/>
                </a:lnTo>
                <a:lnTo>
                  <a:pt x="446" y="0"/>
                </a:lnTo>
                <a:lnTo>
                  <a:pt x="581" y="21"/>
                </a:lnTo>
                <a:lnTo>
                  <a:pt x="699" y="57"/>
                </a:lnTo>
                <a:lnTo>
                  <a:pt x="884" y="15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620">
              <a:solidFill>
                <a:srgbClr val="FF0000"/>
              </a:solidFill>
              <a:latin typeface="Futura LT Medium"/>
              <a:cs typeface="Futura LT Medium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3270E19-281B-4400-8964-66FF3485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771" y="6260820"/>
            <a:ext cx="544970" cy="5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1" grpId="0"/>
      <p:bldP spid="33" grpId="0"/>
      <p:bldP spid="35" grpId="0"/>
      <p:bldP spid="39" grpId="0"/>
      <p:bldP spid="40" grpId="0"/>
      <p:bldP spid="42" grpId="0"/>
      <p:bldP spid="43" grpId="0"/>
      <p:bldP spid="44" grpId="0"/>
      <p:bldP spid="7" grpId="0"/>
      <p:bldP spid="27" grpId="0"/>
      <p:bldP spid="30" grpId="0"/>
      <p:bldP spid="32" grpId="0"/>
      <p:bldP spid="46" grpId="0"/>
      <p:bldP spid="49" grpId="0"/>
      <p:bldP spid="48" grpId="0"/>
      <p:bldP spid="36" grpId="0"/>
      <p:bldP spid="38" grpId="0"/>
      <p:bldP spid="47" grpId="0"/>
      <p:bldP spid="50" grpId="0"/>
      <p:bldP spid="51" grpId="0"/>
      <p:bldP spid="52" grpId="0"/>
      <p:bldP spid="59" grpId="0" animBg="1"/>
      <p:bldP spid="60" grpId="0"/>
      <p:bldP spid="61" grpId="0"/>
      <p:bldP spid="62" grpId="0"/>
      <p:bldP spid="56" grpId="0"/>
      <p:bldP spid="57" grpId="0"/>
      <p:bldP spid="63" grpId="0"/>
      <p:bldP spid="65" grpId="0" animBg="1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Mercy Corps Colors sampled">
      <a:dk1>
        <a:srgbClr val="4C515A"/>
      </a:dk1>
      <a:lt1>
        <a:srgbClr val="FFFFFF"/>
      </a:lt1>
      <a:dk2>
        <a:srgbClr val="D01D2B"/>
      </a:dk2>
      <a:lt2>
        <a:srgbClr val="FFFFFF"/>
      </a:lt2>
      <a:accent1>
        <a:srgbClr val="13A8A2"/>
      </a:accent1>
      <a:accent2>
        <a:srgbClr val="69AA43"/>
      </a:accent2>
      <a:accent3>
        <a:srgbClr val="FEC709"/>
      </a:accent3>
      <a:accent4>
        <a:srgbClr val="494E55"/>
      </a:accent4>
      <a:accent5>
        <a:srgbClr val="868A90"/>
      </a:accent5>
      <a:accent6>
        <a:srgbClr val="E5E6E9"/>
      </a:accent6>
      <a:hlink>
        <a:srgbClr val="D01D2B"/>
      </a:hlink>
      <a:folHlink>
        <a:srgbClr val="9699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12534</TotalTime>
  <Words>1533</Words>
  <Application>Microsoft Office PowerPoint</Application>
  <PresentationFormat>On-screen Show (4:3)</PresentationFormat>
  <Paragraphs>330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Times New Roman</vt:lpstr>
      <vt:lpstr>Futura LT Medium</vt:lpstr>
      <vt:lpstr>Arial Narrow</vt:lpstr>
      <vt:lpstr>Noto Sans Symbols</vt:lpstr>
      <vt:lpstr>Agency FB</vt:lpstr>
      <vt:lpstr>Verdana</vt:lpstr>
      <vt:lpstr>Arial Black</vt:lpstr>
      <vt:lpstr>Arial</vt:lpstr>
      <vt:lpstr>Calibri</vt:lpstr>
      <vt:lpstr>Office Theme</vt:lpstr>
      <vt:lpstr>The Strengthening Agricultural Markets and Food Security (SAFE) Program   and   The Market System Development Approach  June 20, 2021  Presented to the National FSL cluster, Sudan  by:   Otim Emmanuel Consortium Director, Agricultural Market Systems, Mercy Corps Europe eotim@mercycorps.org</vt:lpstr>
      <vt:lpstr>PowerPoint Presentation</vt:lpstr>
      <vt:lpstr>SAFE Program Objectives and key Activities</vt:lpstr>
      <vt:lpstr>SAFE Program Objectives and key Activities</vt:lpstr>
      <vt:lpstr>SAFE programs’ main approach:  Market systems development (MSD)  Disrupting business as usual: -  facilitating development and or expansion of inclusive business models with market players to improve access for smallholder farmers</vt:lpstr>
      <vt:lpstr>Facilitating systemic change:  asking different a set of questions compared to conventional aid programs</vt:lpstr>
      <vt:lpstr>MSD introductory Videos</vt:lpstr>
      <vt:lpstr>Introducing the market system and connection to social and economic problems</vt:lpstr>
      <vt:lpstr>MSD: Introduction to the Agric market system map</vt:lpstr>
      <vt:lpstr>MSD: working in the supporting function and in interconnected markets for sustainable and scalable change </vt:lpstr>
      <vt:lpstr>PowerPoint Presentation</vt:lpstr>
      <vt:lpstr>Market systems development strategic framework</vt:lpstr>
      <vt:lpstr>PowerPoint Presentation</vt:lpstr>
      <vt:lpstr>PowerPoint Presentation</vt:lpstr>
      <vt:lpstr>Market System Development</vt:lpstr>
      <vt:lpstr>PowerPoint Presentation</vt:lpstr>
      <vt:lpstr>Developing expertise in MSD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Agricultural Markets and Food Security (SAFE) Program</dc:title>
  <dc:creator>Oren jusu</dc:creator>
  <cp:lastModifiedBy>Emmanuel Otim</cp:lastModifiedBy>
  <cp:revision>427</cp:revision>
  <dcterms:modified xsi:type="dcterms:W3CDTF">2021-06-17T08:39:32Z</dcterms:modified>
</cp:coreProperties>
</file>