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57" r:id="rId2"/>
    <p:sldId id="8592" r:id="rId3"/>
    <p:sldId id="8593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na BOCKOWSKA" initials="PB" lastIdx="2" clrIdx="0">
    <p:extLst>
      <p:ext uri="{19B8F6BF-5375-455C-9EA6-DF929625EA0E}">
        <p15:presenceInfo xmlns:p15="http://schemas.microsoft.com/office/powerpoint/2012/main" userId="S::paulina.bockowska@wfp.org::4b60aa4b-bb86-4a7e-8be2-ddeec9c185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3B3"/>
    <a:srgbClr val="ED7D31"/>
    <a:srgbClr val="E9F2FB"/>
    <a:srgbClr val="82B5E9"/>
    <a:srgbClr val="1F69B3"/>
    <a:srgbClr val="144372"/>
    <a:srgbClr val="0B2641"/>
    <a:srgbClr val="C7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3792" autoAdjust="0"/>
  </p:normalViewPr>
  <p:slideViewPr>
    <p:cSldViewPr snapToGrid="0">
      <p:cViewPr varScale="1">
        <p:scale>
          <a:sx n="101" d="100"/>
          <a:sy n="101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1DB792-79A6-4170-AA16-9F2EFEE1DFD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892662-9FD4-4D7D-B20F-1C7A8B86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9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1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4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7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5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6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3C93D-053A-4B55-A38B-CA370451EC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FCC-5034-479C-91DE-38E60A1A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996F9C-9B5A-F5C3-7F9E-69E128EED3C9}"/>
              </a:ext>
            </a:extLst>
          </p:cNvPr>
          <p:cNvSpPr/>
          <p:nvPr/>
        </p:nvSpPr>
        <p:spPr>
          <a:xfrm>
            <a:off x="317501" y="330747"/>
            <a:ext cx="3210890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50E86E84-0AD6-D320-9E86-2A8F247CDDBC}"/>
              </a:ext>
            </a:extLst>
          </p:cNvPr>
          <p:cNvSpPr/>
          <p:nvPr/>
        </p:nvSpPr>
        <p:spPr>
          <a:xfrm rot="5400000">
            <a:off x="3406141" y="3996069"/>
            <a:ext cx="335280" cy="335279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C390FD-E2A5-FA0E-2AA3-E14B6BDDC5A1}"/>
              </a:ext>
            </a:extLst>
          </p:cNvPr>
          <p:cNvCxnSpPr>
            <a:cxnSpLocks/>
          </p:cNvCxnSpPr>
          <p:nvPr/>
        </p:nvCxnSpPr>
        <p:spPr>
          <a:xfrm>
            <a:off x="3434080" y="782320"/>
            <a:ext cx="199643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4E8BFCF-4573-ACDF-E8B3-D85192D76359}"/>
              </a:ext>
            </a:extLst>
          </p:cNvPr>
          <p:cNvSpPr/>
          <p:nvPr/>
        </p:nvSpPr>
        <p:spPr>
          <a:xfrm>
            <a:off x="5082539" y="1234439"/>
            <a:ext cx="701039" cy="70103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F1DB28-3E13-941F-D42F-5842C5CDD274}"/>
              </a:ext>
            </a:extLst>
          </p:cNvPr>
          <p:cNvSpPr/>
          <p:nvPr/>
        </p:nvSpPr>
        <p:spPr>
          <a:xfrm>
            <a:off x="5082539" y="2418079"/>
            <a:ext cx="701039" cy="70103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198A3FF-4CFB-EAA7-C42D-AF2A76F34001}"/>
              </a:ext>
            </a:extLst>
          </p:cNvPr>
          <p:cNvSpPr/>
          <p:nvPr/>
        </p:nvSpPr>
        <p:spPr>
          <a:xfrm>
            <a:off x="5082539" y="3601719"/>
            <a:ext cx="701039" cy="70103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8A073C-4C1A-C96C-A565-264E81026A3E}"/>
              </a:ext>
            </a:extLst>
          </p:cNvPr>
          <p:cNvSpPr/>
          <p:nvPr/>
        </p:nvSpPr>
        <p:spPr>
          <a:xfrm>
            <a:off x="5082539" y="4785359"/>
            <a:ext cx="701039" cy="70103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B064835-5DEB-3A3E-98CD-08613AC04D6D}"/>
              </a:ext>
            </a:extLst>
          </p:cNvPr>
          <p:cNvSpPr/>
          <p:nvPr/>
        </p:nvSpPr>
        <p:spPr>
          <a:xfrm>
            <a:off x="5082539" y="5968998"/>
            <a:ext cx="701039" cy="70103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6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885EDD-CEF6-B066-9A09-051886E200F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5433059" y="782320"/>
            <a:ext cx="0" cy="452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FB750F0-151D-247E-4719-702553738D6C}"/>
              </a:ext>
            </a:extLst>
          </p:cNvPr>
          <p:cNvCxnSpPr>
            <a:cxnSpLocks/>
            <a:stCxn id="12" idx="4"/>
            <a:endCxn id="15" idx="0"/>
          </p:cNvCxnSpPr>
          <p:nvPr/>
        </p:nvCxnSpPr>
        <p:spPr>
          <a:xfrm>
            <a:off x="5433059" y="1935478"/>
            <a:ext cx="0" cy="48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DDA0F0C-E65A-AB2B-4910-F361B32756C8}"/>
              </a:ext>
            </a:extLst>
          </p:cNvPr>
          <p:cNvSpPr txBox="1"/>
          <p:nvPr/>
        </p:nvSpPr>
        <p:spPr>
          <a:xfrm>
            <a:off x="5844534" y="3713479"/>
            <a:ext cx="18586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FSLC confirmation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14198D8-3A3F-B7B6-3214-5803B971CF07}"/>
              </a:ext>
            </a:extLst>
          </p:cNvPr>
          <p:cNvSpPr txBox="1"/>
          <p:nvPr/>
        </p:nvSpPr>
        <p:spPr>
          <a:xfrm>
            <a:off x="5844534" y="4893239"/>
            <a:ext cx="2255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FSLC recommends Partners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EC6F87-0553-123C-EC53-6F99D14BAC37}"/>
              </a:ext>
            </a:extLst>
          </p:cNvPr>
          <p:cNvSpPr txBox="1"/>
          <p:nvPr/>
        </p:nvSpPr>
        <p:spPr>
          <a:xfrm>
            <a:off x="5844534" y="6001880"/>
            <a:ext cx="18586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RRF select the Partner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8402D3-0252-64CA-E3DA-EBCF088181A7}"/>
              </a:ext>
            </a:extLst>
          </p:cNvPr>
          <p:cNvSpPr txBox="1"/>
          <p:nvPr/>
        </p:nvSpPr>
        <p:spPr>
          <a:xfrm>
            <a:off x="5923280" y="2834193"/>
            <a:ext cx="36169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FSLC 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Membership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Report 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5Ws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 (CO2 activities) within the last 24 months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Attend FSLC 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meeting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C03A69-DE8D-4F6B-0FEE-BCA7F4DC0A5F}"/>
              </a:ext>
            </a:extLst>
          </p:cNvPr>
          <p:cNvSpPr txBox="1"/>
          <p:nvPr/>
        </p:nvSpPr>
        <p:spPr>
          <a:xfrm>
            <a:off x="5923280" y="4068613"/>
            <a:ext cx="36169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Confirm the caseload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Confirm the availability of input with FAO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ACA2C0-6043-35CA-0328-7E372FF5A206}"/>
              </a:ext>
            </a:extLst>
          </p:cNvPr>
          <p:cNvSpPr txBox="1"/>
          <p:nvPr/>
        </p:nvSpPr>
        <p:spPr>
          <a:xfrm>
            <a:off x="5923280" y="5219967"/>
            <a:ext cx="38785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FSLC will send the list of recommended partners to RRF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5E6260-BBA7-8472-8E77-FAF478525A03}"/>
              </a:ext>
            </a:extLst>
          </p:cNvPr>
          <p:cNvSpPr txBox="1"/>
          <p:nvPr/>
        </p:nvSpPr>
        <p:spPr>
          <a:xfrm>
            <a:off x="5923280" y="6339053"/>
            <a:ext cx="44856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RRF will do final selection according to their due diligence 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6D8176D-22CA-E362-4025-F1E719910E38}"/>
              </a:ext>
            </a:extLst>
          </p:cNvPr>
          <p:cNvSpPr/>
          <p:nvPr/>
        </p:nvSpPr>
        <p:spPr>
          <a:xfrm>
            <a:off x="622844" y="4624002"/>
            <a:ext cx="1601213" cy="168565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pic>
        <p:nvPicPr>
          <p:cNvPr id="51" name="Picture 50" descr="S:\RRF Templates\Logos\RRF logo_v2.png">
            <a:extLst>
              <a:ext uri="{FF2B5EF4-FFF2-40B4-BE49-F238E27FC236}">
                <a16:creationId xmlns:a16="http://schemas.microsoft.com/office/drawing/2014/main" id="{9DE19C2F-406C-A9BD-1B4D-A0F02F54DF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865" y="5443080"/>
            <a:ext cx="1221167" cy="558800"/>
          </a:xfrm>
          <a:prstGeom prst="rect">
            <a:avLst/>
          </a:prstGeom>
          <a:noFill/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00EEDAC-241F-50F2-2178-C71BF897139D}"/>
              </a:ext>
            </a:extLst>
          </p:cNvPr>
          <p:cNvSpPr txBox="1"/>
          <p:nvPr/>
        </p:nvSpPr>
        <p:spPr>
          <a:xfrm>
            <a:off x="6068291" y="-34158"/>
            <a:ext cx="612370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Food Security &amp; Livelihood Cluster RRF partners selection SOP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02BABE-F9DD-4650-677F-A2DA5EA7DB6A}"/>
              </a:ext>
            </a:extLst>
          </p:cNvPr>
          <p:cNvCxnSpPr>
            <a:cxnSpLocks/>
          </p:cNvCxnSpPr>
          <p:nvPr/>
        </p:nvCxnSpPr>
        <p:spPr>
          <a:xfrm>
            <a:off x="5430517" y="3119118"/>
            <a:ext cx="0" cy="48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E01DABF-DE12-D2CB-0A1C-21A78DFAC959}"/>
              </a:ext>
            </a:extLst>
          </p:cNvPr>
          <p:cNvCxnSpPr>
            <a:cxnSpLocks/>
          </p:cNvCxnSpPr>
          <p:nvPr/>
        </p:nvCxnSpPr>
        <p:spPr>
          <a:xfrm>
            <a:off x="5430517" y="4302758"/>
            <a:ext cx="0" cy="48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367A692-2C50-B96C-6E44-62BCC3F473EB}"/>
              </a:ext>
            </a:extLst>
          </p:cNvPr>
          <p:cNvCxnSpPr>
            <a:cxnSpLocks/>
          </p:cNvCxnSpPr>
          <p:nvPr/>
        </p:nvCxnSpPr>
        <p:spPr>
          <a:xfrm>
            <a:off x="5430517" y="5496966"/>
            <a:ext cx="0" cy="48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Graphic 62">
            <a:extLst>
              <a:ext uri="{FF2B5EF4-FFF2-40B4-BE49-F238E27FC236}">
                <a16:creationId xmlns:a16="http://schemas.microsoft.com/office/drawing/2014/main" id="{53E85D7A-1E4A-9ED7-4C9C-103DFF604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3946" y="4785359"/>
            <a:ext cx="453981" cy="3499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787ECA-AC15-6EB9-F456-C365E2D738A3}"/>
              </a:ext>
            </a:extLst>
          </p:cNvPr>
          <p:cNvSpPr txBox="1"/>
          <p:nvPr/>
        </p:nvSpPr>
        <p:spPr>
          <a:xfrm>
            <a:off x="5786056" y="846194"/>
            <a:ext cx="2744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Severity and magnitude checks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25D98F-0FF2-A8AB-155B-8488DEB775B2}"/>
              </a:ext>
            </a:extLst>
          </p:cNvPr>
          <p:cNvSpPr txBox="1"/>
          <p:nvPr/>
        </p:nvSpPr>
        <p:spPr>
          <a:xfrm>
            <a:off x="5844534" y="1108756"/>
            <a:ext cx="36957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Be in NAWG 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Band A or B1 or IPC 4, acute shock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No duplication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Should have more than 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5,000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 People in need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37CD9E-50DC-DFDB-9426-98E13BEB0937}"/>
              </a:ext>
            </a:extLst>
          </p:cNvPr>
          <p:cNvSpPr txBox="1"/>
          <p:nvPr/>
        </p:nvSpPr>
        <p:spPr>
          <a:xfrm>
            <a:off x="622844" y="788082"/>
            <a:ext cx="25058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Partner fulfils RRF triggers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Partner submit recent IRNA ( less than 2 months)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F98306-78D5-867C-AEDB-7786898F9555}"/>
              </a:ext>
            </a:extLst>
          </p:cNvPr>
          <p:cNvSpPr txBox="1"/>
          <p:nvPr/>
        </p:nvSpPr>
        <p:spPr>
          <a:xfrm>
            <a:off x="937996" y="474543"/>
            <a:ext cx="2846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Partner initiates Intent to respond</a:t>
            </a:r>
          </a:p>
          <a:p>
            <a:endParaRPr lang="en-GB" sz="1400" b="1" dirty="0">
              <a:solidFill>
                <a:schemeClr val="accent5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5EC236-C997-B005-997D-FDA5720FCE05}"/>
              </a:ext>
            </a:extLst>
          </p:cNvPr>
          <p:cNvSpPr/>
          <p:nvPr/>
        </p:nvSpPr>
        <p:spPr>
          <a:xfrm>
            <a:off x="345440" y="1434414"/>
            <a:ext cx="3060701" cy="42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Rapid Response Fund (RRF) Triggers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59547F-6245-EBE3-7AD7-F82E9C5D7C72}"/>
              </a:ext>
            </a:extLst>
          </p:cNvPr>
          <p:cNvSpPr txBox="1"/>
          <p:nvPr/>
        </p:nvSpPr>
        <p:spPr>
          <a:xfrm>
            <a:off x="547190" y="1850383"/>
            <a:ext cx="2505891" cy="2192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</a:rPr>
              <a:t>Conflict-induced population displacement (both newly displaced and newly accessible) or population returns to areas of origin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</a:rPr>
              <a:t>Outbreak of highly communicable diseases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</a:rPr>
              <a:t>Severe acute food insecurity and /or malnutrition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</a:rPr>
              <a:t>Natural disasters that result in displacement, asset losses, and /or significant health threats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bg1">
                    <a:lumMod val="50000"/>
                  </a:schemeClr>
                </a:solidFill>
              </a:rPr>
              <a:t>Others emergencies and /or shocks that result in acute needs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A587A2A-95FA-07B8-52D5-5C72EA041203}"/>
              </a:ext>
            </a:extLst>
          </p:cNvPr>
          <p:cNvSpPr/>
          <p:nvPr/>
        </p:nvSpPr>
        <p:spPr>
          <a:xfrm>
            <a:off x="291199" y="254828"/>
            <a:ext cx="701039" cy="70103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E35345-5DC4-D937-C97B-2E2024CBB1DB}"/>
              </a:ext>
            </a:extLst>
          </p:cNvPr>
          <p:cNvSpPr txBox="1"/>
          <p:nvPr/>
        </p:nvSpPr>
        <p:spPr>
          <a:xfrm>
            <a:off x="5844534" y="2513399"/>
            <a:ext cx="18586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</a:rPr>
              <a:t>Partner eligibility </a:t>
            </a:r>
          </a:p>
        </p:txBody>
      </p:sp>
    </p:spTree>
    <p:extLst>
      <p:ext uri="{BB962C8B-B14F-4D97-AF65-F5344CB8AC3E}">
        <p14:creationId xmlns:p14="http://schemas.microsoft.com/office/powerpoint/2010/main" val="107490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1195D-B575-D936-50FF-A08B22A0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RRF Need analysis template</a:t>
            </a:r>
            <a:r>
              <a:rPr lang="en-US" dirty="0"/>
              <a:t>: </a:t>
            </a:r>
            <a:endParaRPr lang="en-S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00CF1C-9AA9-835A-E595-556F7C09FF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759890"/>
              </p:ext>
            </p:extLst>
          </p:nvPr>
        </p:nvGraphicFramePr>
        <p:xfrm>
          <a:off x="838201" y="1762125"/>
          <a:ext cx="10648949" cy="4225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42">
                  <a:extLst>
                    <a:ext uri="{9D8B030D-6E8A-4147-A177-3AD203B41FA5}">
                      <a16:colId xmlns:a16="http://schemas.microsoft.com/office/drawing/2014/main" val="2563634115"/>
                    </a:ext>
                  </a:extLst>
                </a:gridCol>
                <a:gridCol w="454215">
                  <a:extLst>
                    <a:ext uri="{9D8B030D-6E8A-4147-A177-3AD203B41FA5}">
                      <a16:colId xmlns:a16="http://schemas.microsoft.com/office/drawing/2014/main" val="3247222433"/>
                    </a:ext>
                  </a:extLst>
                </a:gridCol>
                <a:gridCol w="315560">
                  <a:extLst>
                    <a:ext uri="{9D8B030D-6E8A-4147-A177-3AD203B41FA5}">
                      <a16:colId xmlns:a16="http://schemas.microsoft.com/office/drawing/2014/main" val="3982163943"/>
                    </a:ext>
                  </a:extLst>
                </a:gridCol>
                <a:gridCol w="401622">
                  <a:extLst>
                    <a:ext uri="{9D8B030D-6E8A-4147-A177-3AD203B41FA5}">
                      <a16:colId xmlns:a16="http://schemas.microsoft.com/office/drawing/2014/main" val="1461624485"/>
                    </a:ext>
                  </a:extLst>
                </a:gridCol>
                <a:gridCol w="812806">
                  <a:extLst>
                    <a:ext uri="{9D8B030D-6E8A-4147-A177-3AD203B41FA5}">
                      <a16:colId xmlns:a16="http://schemas.microsoft.com/office/drawing/2014/main" val="2979542667"/>
                    </a:ext>
                  </a:extLst>
                </a:gridCol>
                <a:gridCol w="669369">
                  <a:extLst>
                    <a:ext uri="{9D8B030D-6E8A-4147-A177-3AD203B41FA5}">
                      <a16:colId xmlns:a16="http://schemas.microsoft.com/office/drawing/2014/main" val="1695712749"/>
                    </a:ext>
                  </a:extLst>
                </a:gridCol>
                <a:gridCol w="545058">
                  <a:extLst>
                    <a:ext uri="{9D8B030D-6E8A-4147-A177-3AD203B41FA5}">
                      <a16:colId xmlns:a16="http://schemas.microsoft.com/office/drawing/2014/main" val="2310013800"/>
                    </a:ext>
                  </a:extLst>
                </a:gridCol>
                <a:gridCol w="1491738">
                  <a:extLst>
                    <a:ext uri="{9D8B030D-6E8A-4147-A177-3AD203B41FA5}">
                      <a16:colId xmlns:a16="http://schemas.microsoft.com/office/drawing/2014/main" val="109433641"/>
                    </a:ext>
                  </a:extLst>
                </a:gridCol>
                <a:gridCol w="669369">
                  <a:extLst>
                    <a:ext uri="{9D8B030D-6E8A-4147-A177-3AD203B41FA5}">
                      <a16:colId xmlns:a16="http://schemas.microsoft.com/office/drawing/2014/main" val="1936389712"/>
                    </a:ext>
                  </a:extLst>
                </a:gridCol>
                <a:gridCol w="793681">
                  <a:extLst>
                    <a:ext uri="{9D8B030D-6E8A-4147-A177-3AD203B41FA5}">
                      <a16:colId xmlns:a16="http://schemas.microsoft.com/office/drawing/2014/main" val="872873571"/>
                    </a:ext>
                  </a:extLst>
                </a:gridCol>
                <a:gridCol w="793681">
                  <a:extLst>
                    <a:ext uri="{9D8B030D-6E8A-4147-A177-3AD203B41FA5}">
                      <a16:colId xmlns:a16="http://schemas.microsoft.com/office/drawing/2014/main" val="4182996557"/>
                    </a:ext>
                  </a:extLst>
                </a:gridCol>
                <a:gridCol w="1746337">
                  <a:extLst>
                    <a:ext uri="{9D8B030D-6E8A-4147-A177-3AD203B41FA5}">
                      <a16:colId xmlns:a16="http://schemas.microsoft.com/office/drawing/2014/main" val="601313094"/>
                    </a:ext>
                  </a:extLst>
                </a:gridCol>
                <a:gridCol w="774556">
                  <a:extLst>
                    <a:ext uri="{9D8B030D-6E8A-4147-A177-3AD203B41FA5}">
                      <a16:colId xmlns:a16="http://schemas.microsoft.com/office/drawing/2014/main" val="1348584999"/>
                    </a:ext>
                  </a:extLst>
                </a:gridCol>
                <a:gridCol w="1090115">
                  <a:extLst>
                    <a:ext uri="{9D8B030D-6E8A-4147-A177-3AD203B41FA5}">
                      <a16:colId xmlns:a16="http://schemas.microsoft.com/office/drawing/2014/main" val="547254238"/>
                    </a:ext>
                  </a:extLst>
                </a:gridCol>
              </a:tblGrid>
              <a:tr h="16427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RRF need analysis 2023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78889"/>
                  </a:ext>
                </a:extLst>
              </a:tr>
              <a:tr h="62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no.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County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IPC Class.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NAWG analysis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Trigger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IRNA target (ind.)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IRNA Target (HH) according to DTM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Payam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Threshold met (5,000 individuals)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Recommended Response packages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 FAO Inputs availability (ind.)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Recommended for RRF support(Yes/No)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Partner presence per 5Ws CO2 (Past 24 months)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Remark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ctr"/>
                </a:tc>
                <a:extLst>
                  <a:ext uri="{0D108BD9-81ED-4DB2-BD59-A6C34878D82A}">
                    <a16:rowId xmlns:a16="http://schemas.microsoft.com/office/drawing/2014/main" val="4073159818"/>
                  </a:ext>
                </a:extLst>
              </a:tr>
              <a:tr h="328555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1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Ayod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4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Returnees (sudan)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7557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1889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Ayod, Pagil, Mogok, Paguong, Pajiek, Kuachdeng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FK,VK,tools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189963264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2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Nyirol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4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Returnees (sudan)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3543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886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Lankien, Pulturuk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FK,VK,tools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Threshold not achieved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2424703245"/>
                  </a:ext>
                </a:extLst>
              </a:tr>
              <a:tr h="492832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3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Nasir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4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Returnees (Ethiopia and Sudan)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7579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1895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Nasir, Koat, Kuerngenge, Zoarding, Kieckuon, Maker, Dingkar, Jikmir and Wanding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FK,VK,tools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295377256"/>
                  </a:ext>
                </a:extLst>
              </a:tr>
              <a:tr h="328555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4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Maiwut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4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Returnees (Ethiopia/Sudan)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9389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2347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Pagak, Maiwut, Jekow, Jatome, Pil, Uleng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FK,VK,tools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Ok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1138050180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5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Rubkona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4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Returnees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Rotriak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N/A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 dirty="0">
                          <a:effectLst/>
                        </a:rPr>
                        <a:t> </a:t>
                      </a:r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 dirty="0">
                          <a:effectLst/>
                        </a:rPr>
                        <a:t> </a:t>
                      </a:r>
                      <a:r>
                        <a:rPr lang="en-US" sz="900" u="none" strike="noStrike" dirty="0">
                          <a:effectLst/>
                        </a:rPr>
                        <a:t>N/A</a:t>
                      </a:r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Outdated IRNA (May)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2336164761"/>
                  </a:ext>
                </a:extLst>
              </a:tr>
              <a:tr h="313334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6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Gogrial West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770721095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r" fontAlgn="b"/>
                      <a:r>
                        <a:rPr lang="en-SS" sz="900" u="none" strike="noStrike">
                          <a:effectLst/>
                        </a:rPr>
                        <a:t>7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Twic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2046698938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798015301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1044545330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2855677945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624590273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S" sz="900" u="none" strike="noStrike">
                          <a:effectLst/>
                        </a:rPr>
                        <a:t> </a:t>
                      </a:r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145137400"/>
                  </a:ext>
                </a:extLst>
              </a:tr>
              <a:tr h="164277"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16155877"/>
                  </a:ext>
                </a:extLst>
              </a:tr>
              <a:tr h="313334"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NB. The HH calculation for returnees is pegged at 4 in accordance to IOM DTM, while for the other popn groups(IDPS, Host Community) remains at 6.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51" marR="5051" marT="5051" marB="0" anchor="b"/>
                </a:tc>
                <a:extLst>
                  <a:ext uri="{0D108BD9-81ED-4DB2-BD59-A6C34878D82A}">
                    <a16:rowId xmlns:a16="http://schemas.microsoft.com/office/drawing/2014/main" val="3395165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6DDD-3425-8131-C45D-AD254C09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Considerations: </a:t>
            </a:r>
            <a:endParaRPr lang="en-S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7B92-695C-84B4-4288-D8D42338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IRNA</a:t>
            </a:r>
            <a:r>
              <a:rPr lang="en-US" dirty="0"/>
              <a:t> – not less than </a:t>
            </a:r>
            <a:r>
              <a:rPr lang="en-US" b="1" dirty="0"/>
              <a:t>2 months </a:t>
            </a:r>
            <a:r>
              <a:rPr lang="en-US" dirty="0"/>
              <a:t>old at the time of EOI, for relevance of the response. </a:t>
            </a:r>
          </a:p>
          <a:p>
            <a:pPr marL="0" indent="0">
              <a:buNone/>
            </a:pPr>
            <a:r>
              <a:rPr lang="en-US" dirty="0"/>
              <a:t>- Note: FSNSMS Reports, protection monitoring reports and GBV safety audits and individual agency needs assessments cannot substitute an IRNA.  </a:t>
            </a:r>
          </a:p>
          <a:p>
            <a:r>
              <a:rPr lang="en-US" dirty="0"/>
              <a:t>Target threshold is </a:t>
            </a:r>
            <a:r>
              <a:rPr lang="en-US" b="1" dirty="0"/>
              <a:t>5000</a:t>
            </a:r>
            <a:r>
              <a:rPr lang="en-US" dirty="0"/>
              <a:t> individuals as per ICCG standards </a:t>
            </a:r>
          </a:p>
          <a:p>
            <a:r>
              <a:rPr lang="en-US" dirty="0"/>
              <a:t>New and Improved IRNA template to be considered for assessment once pilot is tested and adapted for use by the ICCG. </a:t>
            </a:r>
          </a:p>
          <a:p>
            <a:r>
              <a:rPr lang="en-US" dirty="0"/>
              <a:t>Triangulate information with state focal points esp. on partner presence in addition to the 5Ws reporting.  </a:t>
            </a:r>
            <a:endParaRPr lang="en-SS" dirty="0"/>
          </a:p>
        </p:txBody>
      </p:sp>
    </p:spTree>
    <p:extLst>
      <p:ext uri="{BB962C8B-B14F-4D97-AF65-F5344CB8AC3E}">
        <p14:creationId xmlns:p14="http://schemas.microsoft.com/office/powerpoint/2010/main" val="66856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2041211A8CF7498D50A2D1ED44FB22" ma:contentTypeVersion="16" ma:contentTypeDescription="Create a new document." ma:contentTypeScope="" ma:versionID="65cc45a0998635e6dbfdfe426915d261">
  <xsd:schema xmlns:xsd="http://www.w3.org/2001/XMLSchema" xmlns:xs="http://www.w3.org/2001/XMLSchema" xmlns:p="http://schemas.microsoft.com/office/2006/metadata/properties" xmlns:ns2="60902104-ab5c-47f2-a3b3-28e44f683a74" xmlns:ns3="cdd11f67-acb8-4edb-9455-528802f162ce" targetNamespace="http://schemas.microsoft.com/office/2006/metadata/properties" ma:root="true" ma:fieldsID="e86f8cabc4b26208ba436853d80f0055" ns2:_="" ns3:_="">
    <xsd:import namespace="60902104-ab5c-47f2-a3b3-28e44f683a74"/>
    <xsd:import namespace="cdd11f67-acb8-4edb-9455-528802f162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02104-ab5c-47f2-a3b3-28e44f683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acc4dc2-1d7d-4ba2-9bc5-748c4ad50a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11f67-acb8-4edb-9455-528802f162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8b1b1c-6ba1-4a59-a374-d62f5fad3d0b}" ma:internalName="TaxCatchAll" ma:showField="CatchAllData" ma:web="cdd11f67-acb8-4edb-9455-528802f162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C7CFB6-8BB0-4EE5-B271-F3D6699D7601}"/>
</file>

<file path=customXml/itemProps2.xml><?xml version="1.0" encoding="utf-8"?>
<ds:datastoreItem xmlns:ds="http://schemas.openxmlformats.org/officeDocument/2006/customXml" ds:itemID="{5B8D9422-F03F-4AE7-B762-90B18D82B61E}"/>
</file>

<file path=docProps/app.xml><?xml version="1.0" encoding="utf-8"?>
<Properties xmlns="http://schemas.openxmlformats.org/officeDocument/2006/extended-properties" xmlns:vt="http://schemas.openxmlformats.org/officeDocument/2006/docPropsVTypes">
  <TotalTime>12576</TotalTime>
  <Words>636</Words>
  <Application>Microsoft Office PowerPoint</Application>
  <PresentationFormat>Widescreen</PresentationFormat>
  <Paragraphs>220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RRF Need analysis template: </vt:lpstr>
      <vt:lpstr>Considerations: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Jebaseelan</dc:creator>
  <cp:lastModifiedBy>Mat Gai</cp:lastModifiedBy>
  <cp:revision>268</cp:revision>
  <cp:lastPrinted>2022-01-04T07:03:15Z</cp:lastPrinted>
  <dcterms:created xsi:type="dcterms:W3CDTF">2021-12-30T07:07:15Z</dcterms:created>
  <dcterms:modified xsi:type="dcterms:W3CDTF">2023-09-06T07:52:05Z</dcterms:modified>
</cp:coreProperties>
</file>