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361" r:id="rId9"/>
    <p:sldId id="362" r:id="rId10"/>
    <p:sldId id="260" r:id="rId11"/>
    <p:sldId id="363" r:id="rId12"/>
    <p:sldId id="370" r:id="rId13"/>
    <p:sldId id="371" r:id="rId14"/>
    <p:sldId id="367" r:id="rId15"/>
    <p:sldId id="369" r:id="rId16"/>
    <p:sldId id="365" r:id="rId17"/>
    <p:sldId id="366" r:id="rId18"/>
    <p:sldId id="3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Celada" initials="E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B1030-4A1A-40F1-BC0F-1294F057F7FE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3E9AC-C21F-4E01-A42C-9F91F7FD2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3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fr-CM" sz="1200" dirty="0">
                <a:latin typeface="Calibri" panose="020F0502020204030204" pitchFamily="34" charset="0"/>
              </a:rPr>
              <a:t>Elaborer un panier alimentaire</a:t>
            </a:r>
          </a:p>
          <a:p>
            <a:pPr marL="342900" indent="-342900">
              <a:buFont typeface="+mj-lt"/>
              <a:buAutoNum type="arabicPeriod"/>
            </a:pPr>
            <a:r>
              <a:rPr lang="fr-CM" sz="1200" dirty="0">
                <a:latin typeface="Calibri" panose="020F0502020204030204" pitchFamily="34" charset="0"/>
              </a:rPr>
              <a:t>Ajouter les éléments non-alimentaires</a:t>
            </a:r>
          </a:p>
          <a:p>
            <a:pPr marL="342900" indent="-342900">
              <a:buFont typeface="+mj-lt"/>
              <a:buAutoNum type="arabicPeriod"/>
            </a:pPr>
            <a:r>
              <a:rPr lang="fr-CM" sz="1200" dirty="0">
                <a:latin typeface="Calibri" panose="020F0502020204030204" pitchFamily="34" charset="0"/>
              </a:rPr>
              <a:t>Ajuster selon les différences de prix régionales ou urbain/rurale</a:t>
            </a:r>
          </a:p>
          <a:p>
            <a:pPr marL="342900" indent="-342900">
              <a:buFont typeface="+mj-lt"/>
              <a:buAutoNum type="arabicPeriod"/>
            </a:pPr>
            <a:r>
              <a:rPr lang="fr-CM" sz="1200" dirty="0">
                <a:latin typeface="Calibri" panose="020F0502020204030204" pitchFamily="34" charset="0"/>
              </a:rPr>
              <a:t>Considérer l’ajustement selon les différences de taille et de composition des ménages</a:t>
            </a:r>
          </a:p>
          <a:p>
            <a:pPr marL="342900" indent="-342900">
              <a:buFont typeface="+mj-lt"/>
              <a:buAutoNum type="arabicPeriod"/>
            </a:pPr>
            <a:r>
              <a:rPr lang="fr-CM" sz="1200" dirty="0">
                <a:latin typeface="Calibri" panose="020F0502020204030204" pitchFamily="34" charset="0"/>
              </a:rPr>
              <a:t>Considérer les variations saisonnières, si nécessaire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28F70-F982-48B7-A470-847587069E5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913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MEB pour le SUD </a:t>
            </a:r>
            <a:r>
              <a:rPr lang="en-US" dirty="0" err="1"/>
              <a:t>uniquement</a:t>
            </a:r>
            <a:r>
              <a:rPr lang="en-US" dirty="0"/>
              <a:t> </a:t>
            </a:r>
            <a:r>
              <a:rPr lang="en-US" dirty="0" err="1"/>
              <a:t>élaboré</a:t>
            </a:r>
            <a:r>
              <a:rPr lang="en-US" dirty="0"/>
              <a:t> </a:t>
            </a:r>
            <a:r>
              <a:rPr lang="en-US" dirty="0" err="1"/>
              <a:t>jusqu’à</a:t>
            </a:r>
            <a:r>
              <a:rPr lang="en-US" dirty="0"/>
              <a:t> </a:t>
            </a:r>
            <a:r>
              <a:rPr lang="en-US" dirty="0" err="1"/>
              <a:t>présent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3E9AC-C21F-4E01-A42C-9F91F7FD2B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7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80223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0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75076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4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4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6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2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73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97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C53CEB2-F44A-43B6-B371-4FA3B7EE5DB6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28F61F1-A784-49E1-81DD-8CFFDAB58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965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8251-EEC1-4877-BCE7-DAB63103B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283516"/>
            <a:ext cx="8361229" cy="2603164"/>
          </a:xfrm>
        </p:spPr>
        <p:txBody>
          <a:bodyPr/>
          <a:lstStyle/>
          <a:p>
            <a:br>
              <a:rPr lang="fr-BE" sz="48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BE" sz="48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BE" sz="48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BE" sz="48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BE" sz="48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BE" sz="48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BE" sz="4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4400" b="1" dirty="0">
                <a:solidFill>
                  <a:schemeClr val="accent5">
                    <a:lumMod val="75000"/>
                  </a:schemeClr>
                </a:solidFill>
              </a:rPr>
              <a:t>Panier de dépenses minimum MEB</a:t>
            </a:r>
            <a:br>
              <a:rPr lang="fr-BE" sz="44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fr-BE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4400" b="1" dirty="0">
                <a:solidFill>
                  <a:schemeClr val="accent5">
                    <a:lumMod val="75000"/>
                  </a:schemeClr>
                </a:solidFill>
              </a:rPr>
              <a:t>Madagascar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89CDFF-E2D5-48ED-80F1-A40416D1D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428521"/>
          </a:xfrm>
        </p:spPr>
        <p:txBody>
          <a:bodyPr>
            <a:normAutofit fontScale="77500" lnSpcReduction="20000"/>
          </a:bodyPr>
          <a:lstStyle/>
          <a:p>
            <a:endParaRPr lang="fr-FR" i="1" dirty="0"/>
          </a:p>
          <a:p>
            <a:r>
              <a:rPr lang="fr-FR" i="1" dirty="0"/>
              <a:t>Travaux du Comité Restreint du Cash </a:t>
            </a:r>
            <a:r>
              <a:rPr lang="fr-FR" i="1" dirty="0" err="1"/>
              <a:t>Working</a:t>
            </a:r>
            <a:r>
              <a:rPr lang="fr-FR" i="1" dirty="0"/>
              <a:t> Group</a:t>
            </a:r>
          </a:p>
          <a:p>
            <a:endParaRPr lang="fr-FR" i="1" dirty="0"/>
          </a:p>
          <a:p>
            <a:endParaRPr lang="en-US" i="1" dirty="0"/>
          </a:p>
          <a:p>
            <a:r>
              <a:rPr lang="en-US" dirty="0" err="1"/>
              <a:t>Août</a:t>
            </a:r>
            <a:r>
              <a:rPr lang="en-US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27352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D03E-276E-4672-95BF-AE143F4F1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7366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Caractéristiques des ménages de référence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8049D-C5CF-49CA-9B1A-9FF9E0D6C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7044"/>
            <a:ext cx="9601200" cy="4250356"/>
          </a:xfrm>
        </p:spPr>
        <p:txBody>
          <a:bodyPr/>
          <a:lstStyle/>
          <a:p>
            <a:r>
              <a:rPr lang="fr-FR" sz="2800" dirty="0"/>
              <a:t>Apport calorique entre 1900-2200 Kcal</a:t>
            </a:r>
          </a:p>
          <a:p>
            <a:r>
              <a:rPr lang="fr-FR" sz="2800" dirty="0"/>
              <a:t>Ménages en milieu rural</a:t>
            </a:r>
          </a:p>
          <a:p>
            <a:r>
              <a:rPr lang="fr-FR" sz="2800" dirty="0"/>
              <a:t>Quintile de consommation le plus riche exclu</a:t>
            </a:r>
          </a:p>
          <a:p>
            <a:r>
              <a:rPr lang="fr-FR" sz="2800" dirty="0"/>
              <a:t>Echantillon pondéré</a:t>
            </a:r>
          </a:p>
          <a:p>
            <a:r>
              <a:rPr lang="fr-FR" sz="2800" dirty="0"/>
              <a:t>Régions: </a:t>
            </a:r>
            <a:r>
              <a:rPr lang="fr-FR" sz="2800" dirty="0" err="1"/>
              <a:t>Anosy</a:t>
            </a:r>
            <a:r>
              <a:rPr lang="fr-FR" sz="2800" dirty="0"/>
              <a:t>,  </a:t>
            </a:r>
            <a:r>
              <a:rPr lang="fr-FR" sz="2800" dirty="0" err="1"/>
              <a:t>Androy</a:t>
            </a:r>
            <a:r>
              <a:rPr lang="fr-FR" sz="2800" dirty="0"/>
              <a:t>,  </a:t>
            </a:r>
            <a:r>
              <a:rPr lang="fr-FR" sz="2800" dirty="0" err="1"/>
              <a:t>Atsimo</a:t>
            </a:r>
            <a:r>
              <a:rPr lang="fr-FR" sz="2800" dirty="0"/>
              <a:t> </a:t>
            </a:r>
            <a:r>
              <a:rPr lang="fr-FR" sz="2800" dirty="0" err="1"/>
              <a:t>Andrefana</a:t>
            </a:r>
            <a:endParaRPr lang="fr-FR" sz="2800" dirty="0"/>
          </a:p>
          <a:p>
            <a:endParaRPr lang="fr-FR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D2D416-5739-4E59-B57D-E2000D19F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116" y="4702106"/>
            <a:ext cx="8948438" cy="149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6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4778-B318-403F-BECC-0483D34F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563" y="0"/>
            <a:ext cx="9601200" cy="11911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Résultat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final et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validé</a:t>
            </a:r>
            <a:b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Panier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Alimentaire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1282539" y="1460669"/>
          <a:ext cx="4575956" cy="5147482"/>
        </p:xfrm>
        <a:graphic>
          <a:graphicData uri="http://schemas.openxmlformats.org/drawingml/2006/table">
            <a:tbl>
              <a:tblPr/>
              <a:tblGrid>
                <a:gridCol w="1143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75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Groupe de Produits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latin typeface="Calibri"/>
                        </a:rPr>
                        <a:t>Aliments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% Couverture </a:t>
                      </a:r>
                    </a:p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Kcal calculé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% Couverture </a:t>
                      </a:r>
                    </a:p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Kcal ajusté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1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latin typeface="Calibri"/>
                        </a:rPr>
                        <a:t>Céréales et produits céréaliers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Riz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23,6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Maïs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1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Racines et tubercules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Manioc séché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45,0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45,0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Manioc vert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6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Légumineuses séchées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Arachides séchés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 du Cap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Haricots secs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61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Fruits et légumes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Banane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Mangue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 err="1">
                          <a:latin typeface="Calibri"/>
                        </a:rPr>
                        <a:t>Brèdes</a:t>
                      </a:r>
                      <a:endParaRPr lang="fr-FR" sz="1100" b="0" i="0" u="none" strike="noStrike" dirty="0"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767">
                <a:tc rowSpan="5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Viandes, poissons, volailles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Viande de bœuf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2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Poissons frais, congelés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2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Poissons séchés, fumés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16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Viande de mouton/chèvre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Poulet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61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Autres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Huiles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 err="1">
                          <a:latin typeface="Calibri"/>
                        </a:rPr>
                        <a:t>Oeuf</a:t>
                      </a:r>
                      <a:endParaRPr lang="fr-FR" sz="1100" b="0" i="0" u="none" strike="noStrike" dirty="0"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Sucre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6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Calibri"/>
                        </a:rPr>
                        <a:t>96,1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2AB941-924E-4E89-A5FE-65C8344C3F6D}"/>
              </a:ext>
            </a:extLst>
          </p:cNvPr>
          <p:cNvSpPr txBox="1">
            <a:spLocks/>
          </p:cNvSpPr>
          <p:nvPr/>
        </p:nvSpPr>
        <p:spPr>
          <a:xfrm>
            <a:off x="6096000" y="1540042"/>
            <a:ext cx="5753100" cy="4881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traitement des données ENSOMD-2012 ont permis de distinguer que 18 aliments contribuent à hauteur de 96% des apports caloriques journaliers des ménages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lang="fr-FR" sz="2200" dirty="0">
              <a:solidFill>
                <a:schemeClr val="tx2"/>
              </a:solidFill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fr-FR" sz="2200" dirty="0">
                <a:solidFill>
                  <a:schemeClr val="tx2"/>
                </a:solidFill>
              </a:rPr>
              <a:t>Pour compléter les apports caloriques restants, le cluster « nutrition et </a:t>
            </a:r>
            <a:r>
              <a:rPr lang="fr-FR" sz="2200" dirty="0" err="1">
                <a:solidFill>
                  <a:schemeClr val="tx2"/>
                </a:solidFill>
              </a:rPr>
              <a:t>séculrité</a:t>
            </a:r>
            <a:r>
              <a:rPr lang="fr-FR" sz="2200" dirty="0">
                <a:solidFill>
                  <a:schemeClr val="tx2"/>
                </a:solidFill>
              </a:rPr>
              <a:t> alimentaire » ont jugé pertinent de les répartir entre les légumineuses séchées et les viandes, poissons, volailles pour un apport en protéine. 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fr-FR" sz="2200" b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fr-FR" sz="2200" dirty="0">
                <a:solidFill>
                  <a:schemeClr val="tx2"/>
                </a:solidFill>
              </a:rPr>
              <a:t>D’où l’augmentation des apports en couverture calorique des aliments « Haricots secs » et « poissons séchés »</a:t>
            </a:r>
            <a:endParaRPr kumimoji="0" lang="fr-FR" sz="2200" b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849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4778-B318-403F-BECC-0483D34F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0"/>
            <a:ext cx="9601200" cy="11911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Résultat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final et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validé</a:t>
            </a:r>
            <a:b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Panier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Alimentaire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819324" y="1157065"/>
          <a:ext cx="7723100" cy="5147482"/>
        </p:xfrm>
        <a:graphic>
          <a:graphicData uri="http://schemas.openxmlformats.org/drawingml/2006/table">
            <a:tbl>
              <a:tblPr/>
              <a:tblGrid>
                <a:gridCol w="110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3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3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5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Groupe de Produits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latin typeface="Calibri"/>
                        </a:rPr>
                        <a:t>Aliments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Apport calorique (Kcal)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Kcal pour 100 gr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Quantité </a:t>
                      </a:r>
                      <a:br>
                        <a:rPr lang="fr-FR" sz="1100" b="1" i="0" u="none" strike="noStrike" dirty="0">
                          <a:latin typeface="Calibri"/>
                        </a:rPr>
                      </a:br>
                      <a:r>
                        <a:rPr lang="fr-FR" sz="1100" b="1" i="0" u="none" strike="noStrike" dirty="0">
                          <a:latin typeface="Calibri"/>
                        </a:rPr>
                        <a:t>(en grammes)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Prix unitaire </a:t>
                      </a:r>
                    </a:p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(Ar)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Montant journalier (Ar)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1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latin typeface="Calibri"/>
                        </a:rPr>
                        <a:t>Céréales et produits céréaliers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Riz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494,6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2 014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Maïs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336,2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1 233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1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Racines et tubercules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Manioc séché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944,5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1 104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Manioc vert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82,9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1 060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6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Légumineuses séchées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Arachides séchés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579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2 270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 du Cap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20,5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4 221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Haricots secs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57,7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3 572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61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Fruits et légumes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Banane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1 300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Mangue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1 329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 err="1">
                          <a:latin typeface="Calibri"/>
                        </a:rPr>
                        <a:t>Brèdes</a:t>
                      </a:r>
                      <a:endParaRPr lang="fr-FR" sz="1100" b="0" i="0" u="none" strike="noStrike" dirty="0"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978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767">
                <a:tc rowSpan="5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Viandes, poissons, volailles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Viande de bœuf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202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10 500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2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Poissons frais, congelés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6 100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2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Poissons séchés, fumés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43,9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7 294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16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Viande de mouton/chèvre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6 617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Poulet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371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5 620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61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latin typeface="Calibri"/>
                        </a:rPr>
                        <a:t>Autres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Huiles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40,2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900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5 532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 err="1">
                          <a:latin typeface="Calibri"/>
                        </a:rPr>
                        <a:t>Oeuf</a:t>
                      </a:r>
                      <a:endParaRPr lang="fr-FR" sz="1100" b="0" i="0" u="none" strike="noStrike" dirty="0"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538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6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Sucre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3 733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6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Calibri"/>
                        </a:rPr>
                        <a:t>2 100,0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Calibri"/>
                        </a:rPr>
                        <a:t>1 114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2AB941-924E-4E89-A5FE-65C8344C3F6D}"/>
              </a:ext>
            </a:extLst>
          </p:cNvPr>
          <p:cNvSpPr txBox="1">
            <a:spLocks/>
          </p:cNvSpPr>
          <p:nvPr/>
        </p:nvSpPr>
        <p:spPr>
          <a:xfrm>
            <a:off x="8686800" y="962526"/>
            <a:ext cx="3272589" cy="5582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Apport calorique converti en quantité en utilisant l’équivalence</a:t>
            </a:r>
            <a:r>
              <a:rPr kumimoji="0" lang="fr-FR" sz="22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calorique de chaque aliment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fr-FR" sz="2200" dirty="0">
                <a:solidFill>
                  <a:schemeClr val="tx2"/>
                </a:solidFill>
              </a:rPr>
              <a:t>Avec les prix unitaires en 2018 de chaque produits au niveau de la province de </a:t>
            </a:r>
            <a:r>
              <a:rPr lang="fr-FR" sz="2200" dirty="0" err="1">
                <a:solidFill>
                  <a:schemeClr val="tx2"/>
                </a:solidFill>
              </a:rPr>
              <a:t>Toliary</a:t>
            </a:r>
            <a:r>
              <a:rPr lang="fr-FR" sz="2200" dirty="0">
                <a:solidFill>
                  <a:schemeClr val="tx2"/>
                </a:solidFill>
              </a:rPr>
              <a:t>, le montant par tête journalier est défini au niveau du panier alimentaire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fr-FR" sz="2200" dirty="0">
                <a:solidFill>
                  <a:schemeClr val="tx2"/>
                </a:solidFill>
              </a:rPr>
              <a:t>Ce qui revient par an à 406.644 Ar par tête, et 1.951.889 Ar par ménage </a:t>
            </a:r>
          </a:p>
        </p:txBody>
      </p:sp>
    </p:spTree>
    <p:extLst>
      <p:ext uri="{BB962C8B-B14F-4D97-AF65-F5344CB8AC3E}">
        <p14:creationId xmlns:p14="http://schemas.microsoft.com/office/powerpoint/2010/main" val="1066849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4778-B318-403F-BECC-0483D34F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0"/>
            <a:ext cx="9601200" cy="11911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Résultat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final et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validé</a:t>
            </a:r>
            <a:b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Panier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non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</a:rPr>
              <a:t>alimentaire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2AB941-924E-4E89-A5FE-65C8344C3F6D}"/>
              </a:ext>
            </a:extLst>
          </p:cNvPr>
          <p:cNvSpPr txBox="1">
            <a:spLocks/>
          </p:cNvSpPr>
          <p:nvPr/>
        </p:nvSpPr>
        <p:spPr>
          <a:xfrm>
            <a:off x="1179096" y="1251284"/>
            <a:ext cx="10780294" cy="5293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Education: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ajustement à la hausse des dépenses moyennes par tête en fournitures scolaires. </a:t>
            </a:r>
            <a:r>
              <a:rPr lang="fr-FR" sz="2800" dirty="0">
                <a:solidFill>
                  <a:schemeClr val="tx2"/>
                </a:solidFill>
              </a:rPr>
              <a:t>Les dépenses par tête en éducation s’élèvent alors à 31.881 Ar dans le MEB (au lieu de 21.289 Ar)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Eau: prise en compte du prix moyen du litre d’eau dans le Sud en 2018 selon les données fournies par le cluster « WASH ».  Les dépenses par tête en eau valent alors 13.680 Ar (au lieu de 8.309 Ar)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lang="fr-FR" sz="2800" dirty="0">
                <a:solidFill>
                  <a:schemeClr val="tx2"/>
                </a:solidFill>
              </a:rPr>
              <a:t>Intrants: le montant au niveau de la HEA est relativement faible (10.000 Ar par ménage) compte tenu des informations basées sur le paquet humanitaire </a:t>
            </a:r>
            <a:r>
              <a:rPr lang="fr-FR" sz="2800" dirty="0" err="1">
                <a:solidFill>
                  <a:schemeClr val="tx2"/>
                </a:solidFill>
              </a:rPr>
              <a:t>minmum</a:t>
            </a:r>
            <a:r>
              <a:rPr lang="fr-FR" sz="2800" dirty="0">
                <a:solidFill>
                  <a:schemeClr val="tx2"/>
                </a:solidFill>
              </a:rPr>
              <a:t> du PAM en 2018. Aussi avec les données issues de ce paquet minimum, les intrants par ménage sont évalués à 41.000 Ar dans le MEB</a:t>
            </a:r>
            <a:endParaRPr kumimoji="0" lang="fr-FR" sz="2800" b="0" i="0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849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3B4237-4239-4900-BCDF-3A7A22AA30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368450"/>
              </p:ext>
            </p:extLst>
          </p:nvPr>
        </p:nvGraphicFramePr>
        <p:xfrm>
          <a:off x="1179095" y="2888385"/>
          <a:ext cx="10419347" cy="3560541"/>
        </p:xfrm>
        <a:graphic>
          <a:graphicData uri="http://schemas.openxmlformats.org/drawingml/2006/table">
            <a:tbl>
              <a:tblPr/>
              <a:tblGrid>
                <a:gridCol w="7430420">
                  <a:extLst>
                    <a:ext uri="{9D8B030D-6E8A-4147-A177-3AD203B41FA5}">
                      <a16:colId xmlns:a16="http://schemas.microsoft.com/office/drawing/2014/main" val="3850513715"/>
                    </a:ext>
                  </a:extLst>
                </a:gridCol>
                <a:gridCol w="2988927">
                  <a:extLst>
                    <a:ext uri="{9D8B030D-6E8A-4147-A177-3AD203B41FA5}">
                      <a16:colId xmlns:a16="http://schemas.microsoft.com/office/drawing/2014/main" val="1384855589"/>
                    </a:ext>
                  </a:extLst>
                </a:gridCol>
              </a:tblGrid>
              <a:tr h="75377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Consommation annuelle par ménage pour le </a:t>
                      </a:r>
                      <a:r>
                        <a:rPr lang="fr-FR" sz="2400" b="1" i="0" u="none" strike="noStrike">
                          <a:effectLst/>
                          <a:latin typeface="Calibri" panose="020F0502020204030204" pitchFamily="34" charset="0"/>
                        </a:rPr>
                        <a:t>MEB dans</a:t>
                      </a:r>
                      <a:r>
                        <a:rPr lang="fr-FR" sz="2400" b="1" i="0" u="none" strike="noStrike" baseline="0">
                          <a:effectLst/>
                          <a:latin typeface="Calibri" panose="020F0502020204030204" pitchFamily="34" charset="0"/>
                        </a:rPr>
                        <a:t> le Sud</a:t>
                      </a:r>
                      <a:endParaRPr lang="fr-FR" sz="2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4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Montant</a:t>
                      </a:r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(en </a:t>
                      </a:r>
                      <a:r>
                        <a:rPr lang="en-US" sz="24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Ariary</a:t>
                      </a:r>
                      <a:r>
                        <a:rPr lang="en-US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25671"/>
                  </a:ext>
                </a:extLst>
              </a:tr>
              <a:tr h="75377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Consommation alimentaire par ménage </a:t>
                      </a:r>
                    </a:p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du MEB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</a:rPr>
                        <a:t>1,951,889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72140"/>
                  </a:ext>
                </a:extLst>
              </a:tr>
              <a:tr h="75377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Consommation non alimentaire par ménage du MEB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</a:rPr>
                        <a:t>340,019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062487"/>
                  </a:ext>
                </a:extLst>
              </a:tr>
              <a:tr h="753777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Consommation totale par ménage </a:t>
                      </a:r>
                    </a:p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du MEB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</a:rPr>
                        <a:t>2,291,909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75799"/>
                  </a:ext>
                </a:extLst>
              </a:tr>
              <a:tr h="4169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Part </a:t>
                      </a:r>
                      <a:r>
                        <a:rPr lang="en-US" sz="2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alimentaire</a:t>
                      </a:r>
                      <a:r>
                        <a:rPr lang="en-US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 (en %)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</a:rPr>
                        <a:t>85.2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93149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6E2E250B-BBC6-4487-B41D-40E12A3B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101" y="222663"/>
            <a:ext cx="9601200" cy="58486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Structure du MEB dans le Sud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92AB941-924E-4E89-A5FE-65C8344C3F6D}"/>
              </a:ext>
            </a:extLst>
          </p:cNvPr>
          <p:cNvSpPr txBox="1">
            <a:spLocks/>
          </p:cNvSpPr>
          <p:nvPr/>
        </p:nvSpPr>
        <p:spPr>
          <a:xfrm>
            <a:off x="938463" y="962526"/>
            <a:ext cx="11020927" cy="1299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Compte tenu des traitements effectués avec les données de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l’ENSOMD-2012 et des réajustements apportés selon les informations apportées par les clusters, la structure du MEB dans le Sud est présentée comme ci-dessous:</a:t>
            </a:r>
          </a:p>
        </p:txBody>
      </p:sp>
    </p:spTree>
    <p:extLst>
      <p:ext uri="{BB962C8B-B14F-4D97-AF65-F5344CB8AC3E}">
        <p14:creationId xmlns:p14="http://schemas.microsoft.com/office/powerpoint/2010/main" val="1852075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250B-BBC6-4487-B41D-40E12A3B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477" y="175161"/>
            <a:ext cx="9601200" cy="58486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MEB pour le SUD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425040" y="748158"/>
          <a:ext cx="10010898" cy="5961405"/>
        </p:xfrm>
        <a:graphic>
          <a:graphicData uri="http://schemas.openxmlformats.org/drawingml/2006/table">
            <a:tbl>
              <a:tblPr/>
              <a:tblGrid>
                <a:gridCol w="2054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39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8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latin typeface="Calibri"/>
                        </a:rPr>
                        <a:t>Groupe de Produits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Calibri"/>
                        </a:rPr>
                        <a:t>Produits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Calibri"/>
                        </a:rPr>
                        <a:t>Montant (en Ariary)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Calibri"/>
                        </a:rPr>
                        <a:t>Part relatif par ménage (en 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600" b="0" i="0" u="none" strike="noStrike"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2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Montant par tête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Montant par ménage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Calibri"/>
                        </a:rPr>
                        <a:t>Groupe de Produit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Calibri"/>
                        </a:rPr>
                        <a:t>Aliments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793">
                <a:tc rowSpan="2"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Céréales et produits céréaliers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Riz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102 722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493 065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30,2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21,5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latin typeface="Calibri"/>
                        </a:rPr>
                        <a:t>Panier alimentaire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Maïs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41 688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200 105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93">
                <a:tc rowSpan="2"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Racines et tubercules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Manioc séché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107 224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514 676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26,8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22,5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Manioc vert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20 962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100 618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93">
                <a:tc rowSpan="3"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Légumineuses séchées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Arachides séchés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4 029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19 337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 du Cap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9 247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44 388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Haricots secs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22 172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106 427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93">
                <a:tc rowSpan="3"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>
                          <a:latin typeface="Calibri"/>
                        </a:rPr>
                        <a:t>Fruits et légumes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Banane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4 294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20 611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Mangue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3 019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14 489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 err="1">
                          <a:latin typeface="Calibri"/>
                        </a:rPr>
                        <a:t>Brèdes</a:t>
                      </a:r>
                      <a:endParaRPr lang="fr-FR" sz="1100" b="0" i="0" u="none" strike="noStrike" dirty="0"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3 619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17 373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793">
                <a:tc rowSpan="5"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Viandes, poissons, volailles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Viande de bœuf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26 370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126 577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15,9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Poissons frais, congelés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7 441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35 715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Poissons séchés, fumés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37 857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181 712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8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Viande de mouton/chèvre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3 040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14 592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Poulet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1 075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5 162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793">
                <a:tc rowSpan="3"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>
                          <a:latin typeface="Calibri"/>
                        </a:rPr>
                        <a:t>Autres aliments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>
                          <a:latin typeface="Calibri"/>
                        </a:rPr>
                        <a:t>Huiles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9 010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43 249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 err="1">
                          <a:latin typeface="Calibri"/>
                        </a:rPr>
                        <a:t>Oeuf</a:t>
                      </a:r>
                      <a:endParaRPr lang="fr-FR" sz="1100" b="0" i="0" u="none" strike="noStrike" dirty="0"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4 081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Sucre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2 024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9 713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793">
                <a:tc rowSpan="3"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WASH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Eau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13 680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65 664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latin typeface="Calibri"/>
                        </a:rPr>
                        <a:t>Panier </a:t>
                      </a:r>
                      <a:br>
                        <a:rPr lang="fr-FR" sz="1400" b="1" i="0" u="none" strike="noStrike" dirty="0">
                          <a:latin typeface="Calibri"/>
                        </a:rPr>
                      </a:br>
                      <a:r>
                        <a:rPr lang="fr-FR" sz="1400" b="1" i="0" u="none" strike="noStrike" dirty="0">
                          <a:latin typeface="Calibri"/>
                        </a:rPr>
                        <a:t>non alimentaire</a:t>
                      </a:r>
                    </a:p>
                  </a:txBody>
                  <a:tcPr marL="0" marR="0" marT="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Savon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5 129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24 619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7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Assainissement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793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>
                          <a:latin typeface="Calibri"/>
                        </a:rPr>
                        <a:t>Education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Education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31 881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44 633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793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Santé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Santé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4 409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21 165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793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Communication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Communication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375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1 802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793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Habillements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Habillements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13 424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64 437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793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>
                          <a:latin typeface="Calibri"/>
                        </a:rPr>
                        <a:t>Combustibles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Combustibles ménagers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15 979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76 699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793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Investissements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fr-FR" sz="1100" b="0" i="0" u="none" strike="noStrike" dirty="0">
                          <a:latin typeface="Calibri"/>
                        </a:rPr>
                        <a:t>Intrants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8 542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41 000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679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Calibri"/>
                        </a:rPr>
                        <a:t>500 062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Calibri"/>
                        </a:rPr>
                        <a:t>2 291 909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521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70B4-245A-45F1-BA1C-C55C38F71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48293"/>
            <a:ext cx="9601200" cy="106599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Comparaison avec ligne de pauvreté </a:t>
            </a:r>
            <a:b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et consommation EPM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C74C4-101C-49A9-B8B6-41002B311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7419"/>
            <a:ext cx="10123714" cy="4912134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fr-FR" sz="2400" dirty="0"/>
              <a:t>Différence avec la ligne de pauvreté:</a:t>
            </a:r>
          </a:p>
          <a:p>
            <a:pPr lvl="1"/>
            <a:r>
              <a:rPr lang="fr-FR" sz="2400" dirty="0"/>
              <a:t>MEB basé sur les habitudes de consommation dans le Sud</a:t>
            </a:r>
          </a:p>
          <a:p>
            <a:pPr lvl="1"/>
            <a:r>
              <a:rPr lang="fr-FR" sz="2400" dirty="0"/>
              <a:t>MEB calculé au niveau national, ligne de pauvreté sur le prix à Tana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B22977-0672-4580-86F3-219E49CD7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17451"/>
              </p:ext>
            </p:extLst>
          </p:nvPr>
        </p:nvGraphicFramePr>
        <p:xfrm>
          <a:off x="1365663" y="1492476"/>
          <a:ext cx="9904020" cy="3474720"/>
        </p:xfrm>
        <a:graphic>
          <a:graphicData uri="http://schemas.openxmlformats.org/drawingml/2006/table">
            <a:tbl>
              <a:tblPr/>
              <a:tblGrid>
                <a:gridCol w="2941372">
                  <a:extLst>
                    <a:ext uri="{9D8B030D-6E8A-4147-A177-3AD203B41FA5}">
                      <a16:colId xmlns:a16="http://schemas.microsoft.com/office/drawing/2014/main" val="276453632"/>
                    </a:ext>
                  </a:extLst>
                </a:gridCol>
                <a:gridCol w="2470753">
                  <a:extLst>
                    <a:ext uri="{9D8B030D-6E8A-4147-A177-3AD203B41FA5}">
                      <a16:colId xmlns:a16="http://schemas.microsoft.com/office/drawing/2014/main" val="3996654184"/>
                    </a:ext>
                  </a:extLst>
                </a:gridCol>
                <a:gridCol w="1395051">
                  <a:extLst>
                    <a:ext uri="{9D8B030D-6E8A-4147-A177-3AD203B41FA5}">
                      <a16:colId xmlns:a16="http://schemas.microsoft.com/office/drawing/2014/main" val="2388237290"/>
                    </a:ext>
                  </a:extLst>
                </a:gridCol>
                <a:gridCol w="1495897">
                  <a:extLst>
                    <a:ext uri="{9D8B030D-6E8A-4147-A177-3AD203B41FA5}">
                      <a16:colId xmlns:a16="http://schemas.microsoft.com/office/drawing/2014/main" val="1169091492"/>
                    </a:ext>
                  </a:extLst>
                </a:gridCol>
                <a:gridCol w="1600947">
                  <a:extLst>
                    <a:ext uri="{9D8B030D-6E8A-4147-A177-3AD203B41FA5}">
                      <a16:colId xmlns:a16="http://schemas.microsoft.com/office/drawing/2014/main" val="2170170218"/>
                    </a:ext>
                  </a:extLst>
                </a:gridCol>
              </a:tblGrid>
              <a:tr h="358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Montant (en Ar)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Consommation</a:t>
                      </a:r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alimentaire</a:t>
                      </a:r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(en </a:t>
                      </a:r>
                      <a:r>
                        <a:rPr lang="en-US" sz="16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Ar</a:t>
                      </a:r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Consommation non alimentaire</a:t>
                      </a:r>
                    </a:p>
                    <a:p>
                      <a:pPr algn="ctr" fontAlgn="ctr"/>
                      <a:r>
                        <a:rPr lang="fr-FR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 (en Ar)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Part Alimentation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</a:rPr>
                        <a:t> (en 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12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MEB (ménage)</a:t>
                      </a:r>
                    </a:p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2.291.909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1.951.889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340.019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85,2%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62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MEB (par tête)</a:t>
                      </a:r>
                    </a:p>
                    <a:p>
                      <a:pPr algn="l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500.062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406.644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93.419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Consommation EPM (ménage)</a:t>
                      </a:r>
                    </a:p>
                    <a:p>
                      <a:pPr algn="l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1.865.095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1.416.834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448.261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76.0%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Ligne de pauvreté alimentaire /tête (2018)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560.481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507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Ligne de pauvreté globale /tête (2018)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800.647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043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049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B3498-2A68-4DEB-8C86-929F6FA5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1000"/>
            <a:ext cx="10231120" cy="663606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Réflexions sur comment définir l’assistance </a:t>
            </a:r>
            <a:b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en utilisant le MEB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B941-924E-4E89-A5FE-65C8344C3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9086"/>
            <a:ext cx="11277600" cy="5092034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fr-FR" sz="2200" dirty="0"/>
              <a:t>2 Options:</a:t>
            </a:r>
          </a:p>
          <a:p>
            <a:pPr lvl="1">
              <a:spcBef>
                <a:spcPts val="200"/>
              </a:spcBef>
            </a:pPr>
            <a:r>
              <a:rPr lang="fr-FR" sz="2200" dirty="0"/>
              <a:t>1. </a:t>
            </a:r>
            <a:r>
              <a:rPr lang="fr-FR" sz="2200" dirty="0" err="1"/>
              <a:t>Outcome</a:t>
            </a:r>
            <a:r>
              <a:rPr lang="fr-FR" sz="2200" dirty="0"/>
              <a:t> </a:t>
            </a:r>
            <a:r>
              <a:rPr lang="fr-FR" sz="2200" dirty="0" err="1"/>
              <a:t>analysis</a:t>
            </a:r>
            <a:r>
              <a:rPr lang="fr-FR" sz="2200" dirty="0"/>
              <a:t> HEA (résultats entre Juin et Septembre):</a:t>
            </a:r>
          </a:p>
          <a:p>
            <a:pPr lvl="2">
              <a:spcBef>
                <a:spcPts val="200"/>
              </a:spcBef>
            </a:pPr>
            <a:r>
              <a:rPr lang="fr-FR" sz="2200" dirty="0"/>
              <a:t>Déficit de survie et déficit de moyen d’existence exprimé en % de la consommation des ménages</a:t>
            </a:r>
          </a:p>
          <a:p>
            <a:pPr lvl="2">
              <a:spcBef>
                <a:spcPts val="200"/>
              </a:spcBef>
            </a:pPr>
            <a:r>
              <a:rPr lang="fr-FR" sz="2200" dirty="0"/>
              <a:t>Transferts peut être calculé sur cette base (ex: si déficit 30%, MPCT = 30% MEB avec des considérations saisonnières éventuellement)</a:t>
            </a:r>
          </a:p>
          <a:p>
            <a:pPr lvl="2">
              <a:spcBef>
                <a:spcPts val="200"/>
              </a:spcBef>
            </a:pPr>
            <a:r>
              <a:rPr lang="fr-FR" sz="2200" dirty="0"/>
              <a:t>Décision a prendre:</a:t>
            </a:r>
          </a:p>
          <a:p>
            <a:pPr lvl="3">
              <a:spcBef>
                <a:spcPts val="200"/>
              </a:spcBef>
            </a:pPr>
            <a:r>
              <a:rPr lang="fr-FR" sz="2200" dirty="0"/>
              <a:t>Combler le déficit de survie ou déficit de moyen d’existence? </a:t>
            </a:r>
          </a:p>
          <a:p>
            <a:pPr lvl="3">
              <a:spcBef>
                <a:spcPts val="200"/>
              </a:spcBef>
            </a:pPr>
            <a:r>
              <a:rPr lang="fr-FR" sz="2200" dirty="0"/>
              <a:t>Un déficit différente pour chaque zone de moyen d’existence (= montant du transfert diffèrent), mais pour une réponse harmonisé il serait préférable d’avoir un montant pour chaque niveau de crise (par district), par ex: IPC 3=XX%; IPC4=XY%. Comment harmoniser cela? </a:t>
            </a:r>
          </a:p>
          <a:p>
            <a:pPr lvl="1">
              <a:spcBef>
                <a:spcPts val="200"/>
              </a:spcBef>
            </a:pPr>
            <a:r>
              <a:rPr lang="fr-FR" sz="2200" dirty="0"/>
              <a:t>2. Si </a:t>
            </a:r>
            <a:r>
              <a:rPr lang="fr-FR" sz="2200" dirty="0" err="1"/>
              <a:t>Outcome</a:t>
            </a:r>
            <a:r>
              <a:rPr lang="fr-FR" sz="2200" dirty="0"/>
              <a:t> </a:t>
            </a:r>
            <a:r>
              <a:rPr lang="fr-FR" sz="2200" dirty="0" err="1"/>
              <a:t>analysis</a:t>
            </a:r>
            <a:r>
              <a:rPr lang="fr-FR" sz="2200" dirty="0"/>
              <a:t> pas encore disponible pour soudure 2019:</a:t>
            </a:r>
          </a:p>
          <a:p>
            <a:pPr lvl="2">
              <a:spcBef>
                <a:spcPts val="200"/>
              </a:spcBef>
            </a:pPr>
            <a:r>
              <a:rPr lang="fr-FR" sz="2200" dirty="0"/>
              <a:t>Définir un % arbitraire – Par exemple en 2018 pour </a:t>
            </a:r>
            <a:r>
              <a:rPr lang="fr-FR" sz="2200" dirty="0" err="1"/>
              <a:t>Beloha</a:t>
            </a:r>
            <a:r>
              <a:rPr lang="fr-FR" sz="2200" dirty="0"/>
              <a:t> déficit pour IPC 4 estimé a 50% de la consommation </a:t>
            </a:r>
          </a:p>
        </p:txBody>
      </p:sp>
    </p:spTree>
    <p:extLst>
      <p:ext uri="{BB962C8B-B14F-4D97-AF65-F5344CB8AC3E}">
        <p14:creationId xmlns:p14="http://schemas.microsoft.com/office/powerpoint/2010/main" val="1266438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2CBE-2AE0-4BCC-BAA5-2BA1747D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23240"/>
            <a:ext cx="9601200" cy="72911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Prochaines étapes</a:t>
            </a:r>
            <a:endParaRPr lang="fr-FR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1F0A-B09E-4FD9-87AB-6205F19CE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09036"/>
            <a:ext cx="9601200" cy="4863164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Définir</a:t>
            </a:r>
            <a:r>
              <a:rPr lang="en-US" sz="2800" dirty="0">
                <a:solidFill>
                  <a:schemeClr val="tx1"/>
                </a:solidFill>
              </a:rPr>
              <a:t> le </a:t>
            </a:r>
            <a:r>
              <a:rPr lang="fr-FR" sz="2800" dirty="0">
                <a:solidFill>
                  <a:schemeClr val="tx1"/>
                </a:solidFill>
              </a:rPr>
              <a:t>montant de l’assistance sur la base du MEB et du déficit de consommation (Juin-Septembre)</a:t>
            </a:r>
          </a:p>
          <a:p>
            <a:r>
              <a:rPr lang="fr-FR" sz="2800" dirty="0">
                <a:solidFill>
                  <a:schemeClr val="tx1"/>
                </a:solidFill>
              </a:rPr>
              <a:t>Elaborer des lignes guides sur l’utilisation de MEB (MPCT et interventions sectorielles) – Juillet-Septembre</a:t>
            </a:r>
          </a:p>
          <a:p>
            <a:r>
              <a:rPr lang="fr-FR" sz="2800" dirty="0">
                <a:solidFill>
                  <a:schemeClr val="tx1"/>
                </a:solidFill>
              </a:rPr>
              <a:t>Renforcer la communication sur l’utilisation du MEB et du MPCT (quand faisable) pour que les acteurs humanitaires s’y alignent </a:t>
            </a:r>
          </a:p>
          <a:p>
            <a:r>
              <a:rPr lang="fr-FR" sz="2800" dirty="0">
                <a:solidFill>
                  <a:schemeClr val="tx1"/>
                </a:solidFill>
              </a:rPr>
              <a:t>Soudure 2019/2020: Mise en place d’une assistance harmonisée (cash et non cash) sur la base du MEB (Octobre 2019-Mars2020)</a:t>
            </a:r>
          </a:p>
          <a:p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3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081CB-5596-4A02-9EEE-E8D600CAE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280" y="401320"/>
            <a:ext cx="9601200" cy="102555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5">
                    <a:lumMod val="75000"/>
                  </a:schemeClr>
                </a:solidFill>
              </a:rPr>
              <a:t>Processus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1E3CC-7C94-4014-95C1-8E98B917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76961"/>
            <a:ext cx="9601200" cy="4790440"/>
          </a:xfrm>
        </p:spPr>
        <p:txBody>
          <a:bodyPr>
            <a:noAutofit/>
          </a:bodyPr>
          <a:lstStyle/>
          <a:p>
            <a:r>
              <a:rPr lang="en-US" sz="2800" dirty="0"/>
              <a:t>Discussion sur la </a:t>
            </a:r>
            <a:r>
              <a:rPr lang="fr-FR" sz="2800" dirty="0"/>
              <a:t>mise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place d’un MEB pour Madagascar d</a:t>
            </a:r>
            <a:r>
              <a:rPr lang="fr-FR" sz="2800" dirty="0" err="1"/>
              <a:t>émarrée</a:t>
            </a:r>
            <a:r>
              <a:rPr lang="fr-FR" sz="2800" dirty="0"/>
              <a:t> en mai </a:t>
            </a:r>
            <a:r>
              <a:rPr lang="en-US" sz="2800" dirty="0"/>
              <a:t>2018 – </a:t>
            </a:r>
            <a:r>
              <a:rPr lang="en-US" sz="2800" dirty="0" err="1"/>
              <a:t>réunion</a:t>
            </a:r>
            <a:r>
              <a:rPr lang="en-US" sz="2800" dirty="0"/>
              <a:t> du CWG sous la leadership du Ministère de la Population et du BNGRC</a:t>
            </a:r>
          </a:p>
          <a:p>
            <a:r>
              <a:rPr lang="fr-FR" sz="2800" dirty="0"/>
              <a:t>Mise en place d’un Comité Restreint: Ministère de la Population, BNGRC, UNICEF, PAM, Banque Mondiale, </a:t>
            </a:r>
            <a:r>
              <a:rPr lang="fr-FR" sz="2800" dirty="0" err="1"/>
              <a:t>Instat</a:t>
            </a:r>
            <a:r>
              <a:rPr lang="fr-FR" sz="2800" dirty="0"/>
              <a:t>, CARE, SAFJKM – Fin 2018 </a:t>
            </a:r>
          </a:p>
          <a:p>
            <a:r>
              <a:rPr lang="fr-FR" sz="2800" dirty="0"/>
              <a:t>Recrutement d’un consultant statisticien (financement BM) pour l’analyse des données existants – Début 2019</a:t>
            </a:r>
          </a:p>
          <a:p>
            <a:r>
              <a:rPr lang="fr-FR" sz="2800" dirty="0"/>
              <a:t>Retraite du Comité Restreint en mai 2019</a:t>
            </a:r>
          </a:p>
          <a:p>
            <a:r>
              <a:rPr lang="en-US" sz="2800" dirty="0" err="1"/>
              <a:t>Prése</a:t>
            </a:r>
            <a:r>
              <a:rPr lang="fr-FR" sz="2800" dirty="0" err="1"/>
              <a:t>ntation</a:t>
            </a:r>
            <a:r>
              <a:rPr lang="fr-FR" sz="2800" dirty="0"/>
              <a:t> des résultats préliminaires aux CWG en mai 2019 </a:t>
            </a:r>
          </a:p>
        </p:txBody>
      </p:sp>
    </p:spTree>
    <p:extLst>
      <p:ext uri="{BB962C8B-B14F-4D97-AF65-F5344CB8AC3E}">
        <p14:creationId xmlns:p14="http://schemas.microsoft.com/office/powerpoint/2010/main" val="384067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2CBE-2AE0-4BCC-BAA5-2BA1747D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23240"/>
            <a:ext cx="9601200" cy="72911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</a:rPr>
              <a:t>Processus (suite)</a:t>
            </a:r>
            <a:endParaRPr lang="fr-FR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1F0A-B09E-4FD9-87AB-6205F19CE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09036"/>
            <a:ext cx="9601200" cy="4863164"/>
          </a:xfrm>
        </p:spPr>
        <p:txBody>
          <a:bodyPr>
            <a:noAutofit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Réunion en bilatérale avec chaque cluster pour finaliser le MEB pour le Sud (Juin et début Juillet 2019): discussion et contributions à l’élaboration du panier, validation</a:t>
            </a:r>
          </a:p>
          <a:p>
            <a:pPr lvl="1"/>
            <a:r>
              <a:rPr lang="fr-FR" sz="2800" dirty="0">
                <a:solidFill>
                  <a:schemeClr val="tx1"/>
                </a:solidFill>
              </a:rPr>
              <a:t>Sécurité Alimentaire et Nutrition</a:t>
            </a:r>
          </a:p>
          <a:p>
            <a:pPr lvl="1"/>
            <a:r>
              <a:rPr lang="fr-FR" sz="2800" dirty="0">
                <a:solidFill>
                  <a:schemeClr val="tx1"/>
                </a:solidFill>
              </a:rPr>
              <a:t>Santé</a:t>
            </a:r>
          </a:p>
          <a:p>
            <a:pPr lvl="1"/>
            <a:r>
              <a:rPr lang="fr-FR" sz="2800" dirty="0">
                <a:solidFill>
                  <a:schemeClr val="tx1"/>
                </a:solidFill>
              </a:rPr>
              <a:t>WASH</a:t>
            </a:r>
          </a:p>
          <a:p>
            <a:pPr lvl="1"/>
            <a:r>
              <a:rPr lang="fr-FR" sz="2800" dirty="0">
                <a:solidFill>
                  <a:schemeClr val="tx1"/>
                </a:solidFill>
              </a:rPr>
              <a:t>NFI/Habitat</a:t>
            </a:r>
          </a:p>
          <a:p>
            <a:pPr lvl="1"/>
            <a:r>
              <a:rPr lang="fr-FR" sz="2800" dirty="0">
                <a:solidFill>
                  <a:schemeClr val="tx1"/>
                </a:solidFill>
              </a:rPr>
              <a:t>Protection</a:t>
            </a:r>
          </a:p>
          <a:p>
            <a:pPr lvl="1"/>
            <a:r>
              <a:rPr lang="fr-FR" sz="2800" dirty="0">
                <a:solidFill>
                  <a:schemeClr val="tx1"/>
                </a:solidFill>
              </a:rPr>
              <a:t>Education (échange par email)</a:t>
            </a:r>
          </a:p>
          <a:p>
            <a:pPr marL="530352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3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C91E-56B7-4E30-81FF-DE0726FF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920" y="462280"/>
            <a:ext cx="9601200" cy="960120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Objectifs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du MEB à Madagascar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62B20-9433-4032-A58A-3D6DEB3D1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018"/>
            <a:ext cx="9601200" cy="4357382"/>
          </a:xfrm>
        </p:spPr>
        <p:txBody>
          <a:bodyPr>
            <a:noAutofit/>
          </a:bodyPr>
          <a:lstStyle/>
          <a:p>
            <a:r>
              <a:rPr lang="fr-FR" sz="2800" dirty="0"/>
              <a:t>Comprendre les habitudes de consommation et de dépense des ménages et adapter la réponse aux besoins réels</a:t>
            </a:r>
          </a:p>
          <a:p>
            <a:r>
              <a:rPr lang="fr-FR" sz="2800" dirty="0"/>
              <a:t>Mieux planifier et harmoniser l’assistance </a:t>
            </a:r>
          </a:p>
          <a:p>
            <a:r>
              <a:rPr lang="en-US" sz="2800" dirty="0" err="1"/>
              <a:t>Avoir</a:t>
            </a:r>
            <a:r>
              <a:rPr lang="en-US" sz="2800" dirty="0"/>
              <a:t> </a:t>
            </a:r>
            <a:r>
              <a:rPr lang="en-US" sz="2800" dirty="0" err="1"/>
              <a:t>une</a:t>
            </a:r>
            <a:r>
              <a:rPr lang="en-US" sz="2800" dirty="0"/>
              <a:t> </a:t>
            </a:r>
            <a:r>
              <a:rPr lang="en-US" sz="2800" dirty="0" err="1"/>
              <a:t>vue</a:t>
            </a:r>
            <a:r>
              <a:rPr lang="en-US" sz="2800" dirty="0"/>
              <a:t> </a:t>
            </a:r>
            <a:r>
              <a:rPr lang="en-US" sz="2800" dirty="0" err="1"/>
              <a:t>d’ensemble</a:t>
            </a:r>
            <a:r>
              <a:rPr lang="en-US" sz="2800" dirty="0"/>
              <a:t> des </a:t>
            </a:r>
            <a:r>
              <a:rPr lang="en-US" sz="2800" dirty="0" err="1"/>
              <a:t>besoins</a:t>
            </a:r>
            <a:r>
              <a:rPr lang="en-US" sz="2800" dirty="0"/>
              <a:t> des </a:t>
            </a:r>
            <a:r>
              <a:rPr lang="en-US" sz="2800" dirty="0" err="1"/>
              <a:t>menages</a:t>
            </a:r>
            <a:r>
              <a:rPr lang="en-US" sz="2800" dirty="0"/>
              <a:t> et plaidoyer pour </a:t>
            </a:r>
            <a:r>
              <a:rPr lang="en-US" sz="2800" dirty="0" err="1"/>
              <a:t>une</a:t>
            </a:r>
            <a:r>
              <a:rPr lang="en-US" sz="2800" dirty="0"/>
              <a:t> “assistance </a:t>
            </a:r>
            <a:r>
              <a:rPr lang="en-US" sz="2800" dirty="0" err="1"/>
              <a:t>multisectorielle</a:t>
            </a:r>
            <a:r>
              <a:rPr lang="en-US" sz="2800" dirty="0"/>
              <a:t>” </a:t>
            </a:r>
            <a:r>
              <a:rPr lang="en-US" sz="2800" dirty="0" err="1"/>
              <a:t>quand</a:t>
            </a:r>
            <a:r>
              <a:rPr lang="en-US" sz="2800" dirty="0"/>
              <a:t> </a:t>
            </a:r>
            <a:r>
              <a:rPr lang="en-US" sz="2800" dirty="0" err="1"/>
              <a:t>faisable</a:t>
            </a:r>
            <a:r>
              <a:rPr lang="en-US" sz="2800" dirty="0"/>
              <a:t> (MPCT – </a:t>
            </a:r>
            <a:r>
              <a:rPr lang="en-US" sz="2800" i="1" dirty="0"/>
              <a:t>Multi Purpose Cash Transfer</a:t>
            </a:r>
            <a:r>
              <a:rPr lang="en-US" sz="2800" dirty="0"/>
              <a:t>)</a:t>
            </a:r>
          </a:p>
          <a:p>
            <a:r>
              <a:rPr lang="en-US" sz="2800" dirty="0" err="1"/>
              <a:t>Surtout</a:t>
            </a:r>
            <a:r>
              <a:rPr lang="en-US" sz="2800" dirty="0"/>
              <a:t> pour la </a:t>
            </a:r>
            <a:r>
              <a:rPr lang="en-US" sz="2800" dirty="0" err="1"/>
              <a:t>réponse</a:t>
            </a:r>
            <a:r>
              <a:rPr lang="en-US" sz="2800" dirty="0"/>
              <a:t> aux </a:t>
            </a:r>
            <a:r>
              <a:rPr lang="en-US" sz="2800" dirty="0" err="1"/>
              <a:t>urgences</a:t>
            </a:r>
            <a:r>
              <a:rPr lang="en-US" sz="2800" dirty="0"/>
              <a:t> (</a:t>
            </a:r>
            <a:r>
              <a:rPr lang="en-US" sz="2800" dirty="0" err="1"/>
              <a:t>sècheresse</a:t>
            </a:r>
            <a:r>
              <a:rPr lang="en-US" sz="2800" dirty="0"/>
              <a:t>, cyclones)</a:t>
            </a:r>
          </a:p>
        </p:txBody>
      </p:sp>
    </p:spTree>
    <p:extLst>
      <p:ext uri="{BB962C8B-B14F-4D97-AF65-F5344CB8AC3E}">
        <p14:creationId xmlns:p14="http://schemas.microsoft.com/office/powerpoint/2010/main" val="309217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5163C-801B-4FEC-9B28-3980FFF0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2743"/>
          </a:xfrm>
        </p:spPr>
        <p:txBody>
          <a:bodyPr/>
          <a:lstStyle/>
          <a:p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Qu’est-ce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qu’un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 MEB?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BACCB-7D4F-4ACA-9430-A65B54E8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3415"/>
            <a:ext cx="9601200" cy="441398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E466D4-4B3F-4458-9A26-1C1091746EA9}"/>
              </a:ext>
            </a:extLst>
          </p:cNvPr>
          <p:cNvGrpSpPr/>
          <p:nvPr/>
        </p:nvGrpSpPr>
        <p:grpSpPr>
          <a:xfrm>
            <a:off x="1371600" y="1563134"/>
            <a:ext cx="2825675" cy="4327676"/>
            <a:chOff x="1371600" y="1563134"/>
            <a:chExt cx="2825675" cy="432767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AE1BE9C-4FEF-4DA1-B84B-89F9254F847A}"/>
                </a:ext>
              </a:extLst>
            </p:cNvPr>
            <p:cNvSpPr txBox="1"/>
            <p:nvPr/>
          </p:nvSpPr>
          <p:spPr>
            <a:xfrm>
              <a:off x="1371600" y="1563134"/>
              <a:ext cx="2825675" cy="1107996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Ce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dont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un ménage a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besoin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pour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combler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ses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besoins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de base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A9E65FF-5708-45E8-907F-55286FC4857D}"/>
                </a:ext>
              </a:extLst>
            </p:cNvPr>
            <p:cNvSpPr/>
            <p:nvPr/>
          </p:nvSpPr>
          <p:spPr>
            <a:xfrm>
              <a:off x="1371600" y="2682239"/>
              <a:ext cx="2825675" cy="3208571"/>
            </a:xfrm>
            <a:prstGeom prst="rect">
              <a:avLst/>
            </a:prstGeom>
            <a:solidFill>
              <a:srgbClr val="44546A">
                <a:lumMod val="20000"/>
                <a:lumOff val="80000"/>
              </a:srgbClr>
            </a:solidFill>
          </p:spPr>
          <p:txBody>
            <a:bodyPr wrap="square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Etablie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un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seuil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pour identifier les ménages qui ne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sont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pas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capables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de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combler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leurs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besoins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de base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lang="en-GB" sz="1050" kern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lang="en-GB" sz="1050" kern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E3110C7-9630-4EA3-BDC4-6D8A868BCA8F}"/>
              </a:ext>
            </a:extLst>
          </p:cNvPr>
          <p:cNvGrpSpPr/>
          <p:nvPr/>
        </p:nvGrpSpPr>
        <p:grpSpPr>
          <a:xfrm>
            <a:off x="4453758" y="1572206"/>
            <a:ext cx="2825676" cy="4343672"/>
            <a:chOff x="4453758" y="1572206"/>
            <a:chExt cx="2825676" cy="434367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BE06A2-CD29-4581-8BD9-F1FAB1E4EB96}"/>
                </a:ext>
              </a:extLst>
            </p:cNvPr>
            <p:cNvSpPr txBox="1"/>
            <p:nvPr/>
          </p:nvSpPr>
          <p:spPr>
            <a:xfrm>
              <a:off x="4453759" y="1572206"/>
              <a:ext cx="2825675" cy="1400383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Un MEB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n’est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pas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égal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au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valeur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de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transfert</a:t>
              </a:r>
              <a:endPara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9AAC311-1561-4254-A36E-BC91B50B6DA8}"/>
                </a:ext>
              </a:extLst>
            </p:cNvPr>
            <p:cNvSpPr/>
            <p:nvPr/>
          </p:nvSpPr>
          <p:spPr>
            <a:xfrm>
              <a:off x="4453758" y="2653446"/>
              <a:ext cx="2825675" cy="3262432"/>
            </a:xfrm>
            <a:prstGeom prst="rect">
              <a:avLst/>
            </a:prstGeom>
            <a:solidFill>
              <a:srgbClr val="44546A">
                <a:lumMod val="20000"/>
                <a:lumOff val="80000"/>
              </a:srgbClr>
            </a:solidFill>
          </p:spPr>
          <p:txBody>
            <a:bodyPr wrap="square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Mais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il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peut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informer la prise de decision sur les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valeurs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de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transfert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appropriées</a:t>
              </a:r>
              <a:endPara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tabLst/>
                <a:defRPr/>
              </a:pPr>
              <a:endParaRPr lang="en-GB" sz="1600" kern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endPara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361B2A-B4AE-461E-AF43-06C3D481EC0E}"/>
              </a:ext>
            </a:extLst>
          </p:cNvPr>
          <p:cNvGrpSpPr/>
          <p:nvPr/>
        </p:nvGrpSpPr>
        <p:grpSpPr>
          <a:xfrm>
            <a:off x="7407674" y="1578543"/>
            <a:ext cx="3105614" cy="4263338"/>
            <a:chOff x="7723627" y="1716658"/>
            <a:chExt cx="3105614" cy="426333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4B431F0-6956-47BE-880E-22C89377ABC2}"/>
                </a:ext>
              </a:extLst>
            </p:cNvPr>
            <p:cNvSpPr txBox="1"/>
            <p:nvPr/>
          </p:nvSpPr>
          <p:spPr>
            <a:xfrm>
              <a:off x="7723627" y="1716658"/>
              <a:ext cx="3085294" cy="1107996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Un MEB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est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basé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sur les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besoins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d’un ménage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typique</a:t>
              </a:r>
              <a:endParaRPr kumimoji="0" lang="en-GB" sz="2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DD3B76-636F-41D1-B2DC-1522840B65BD}"/>
                </a:ext>
              </a:extLst>
            </p:cNvPr>
            <p:cNvSpPr/>
            <p:nvPr/>
          </p:nvSpPr>
          <p:spPr>
            <a:xfrm>
              <a:off x="7747134" y="2840675"/>
              <a:ext cx="3082107" cy="3139321"/>
            </a:xfrm>
            <a:prstGeom prst="rect">
              <a:avLst/>
            </a:prstGeom>
            <a:solidFill>
              <a:srgbClr val="44546A">
                <a:lumMod val="20000"/>
                <a:lumOff val="80000"/>
              </a:srgbClr>
            </a:solidFill>
          </p:spPr>
          <p:txBody>
            <a:bodyPr wrap="square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Il ne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prend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pas en consideration les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besoins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specifiques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de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certains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membres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du ménage (par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exemple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pour un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handicapé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, pour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une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femme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allaitante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, pour des enfants &lt; 2 </a:t>
              </a:r>
              <a:r>
                <a:rPr kumimoji="0" lang="en-GB" sz="2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ans</a:t>
              </a:r>
              <a:r>
                <a:rPr kumimoji="0" lang="en-GB" sz="2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116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4F121-35E3-4199-97BD-317E963F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920" y="563880"/>
            <a:ext cx="9601200" cy="863867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MEB &amp;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ligne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pauvret</a:t>
            </a:r>
            <a:r>
              <a:rPr lang="fr-CA" b="1" dirty="0">
                <a:solidFill>
                  <a:schemeClr val="accent5">
                    <a:lumMod val="75000"/>
                  </a:schemeClr>
                </a:solidFill>
              </a:rPr>
              <a:t>é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nationale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AF639-139C-4DAD-A094-6C69B1933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09027"/>
            <a:ext cx="10322560" cy="4317733"/>
          </a:xfrm>
        </p:spPr>
        <p:txBody>
          <a:bodyPr>
            <a:noAutofit/>
          </a:bodyPr>
          <a:lstStyle/>
          <a:p>
            <a:r>
              <a:rPr lang="en-GB" sz="2800" dirty="0"/>
              <a:t>Le MEB </a:t>
            </a:r>
            <a:r>
              <a:rPr lang="en-GB" sz="2800" dirty="0" err="1"/>
              <a:t>partage</a:t>
            </a:r>
            <a:r>
              <a:rPr lang="en-GB" sz="2800" dirty="0"/>
              <a:t> le </a:t>
            </a:r>
            <a:r>
              <a:rPr lang="en-GB" sz="2800" dirty="0" err="1"/>
              <a:t>même</a:t>
            </a:r>
            <a:r>
              <a:rPr lang="en-GB" sz="2800" dirty="0"/>
              <a:t> </a:t>
            </a:r>
            <a:r>
              <a:rPr lang="en-GB" sz="2800" dirty="0" err="1"/>
              <a:t>principe</a:t>
            </a:r>
            <a:r>
              <a:rPr lang="en-GB" sz="2800" dirty="0"/>
              <a:t> </a:t>
            </a:r>
            <a:r>
              <a:rPr lang="en-GB" sz="2800" dirty="0" err="1"/>
              <a:t>que</a:t>
            </a:r>
            <a:r>
              <a:rPr lang="en-GB" sz="2800" dirty="0"/>
              <a:t> la </a:t>
            </a:r>
            <a:r>
              <a:rPr lang="en-GB" sz="2800" dirty="0" err="1"/>
              <a:t>ligne</a:t>
            </a:r>
            <a:r>
              <a:rPr lang="en-GB" sz="2800" dirty="0"/>
              <a:t> de </a:t>
            </a:r>
            <a:r>
              <a:rPr lang="en-GB" sz="2800" dirty="0" err="1"/>
              <a:t>pauvret</a:t>
            </a:r>
            <a:r>
              <a:rPr lang="fr-CA" sz="2800" dirty="0"/>
              <a:t>é</a:t>
            </a:r>
            <a:r>
              <a:rPr lang="en-GB" sz="2800" dirty="0"/>
              <a:t> </a:t>
            </a:r>
            <a:r>
              <a:rPr lang="en-GB" sz="2800" dirty="0" err="1"/>
              <a:t>nationale</a:t>
            </a:r>
            <a:r>
              <a:rPr lang="en-GB" sz="2800" dirty="0"/>
              <a:t>: 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i="1" dirty="0" err="1"/>
              <a:t>Etablir</a:t>
            </a:r>
            <a:r>
              <a:rPr lang="en-GB" sz="2800" i="1" dirty="0"/>
              <a:t> les d</a:t>
            </a:r>
            <a:r>
              <a:rPr lang="fr-CA" sz="2800" i="1" dirty="0"/>
              <a:t>é</a:t>
            </a:r>
            <a:r>
              <a:rPr lang="en-GB" sz="2800" i="1" dirty="0" err="1"/>
              <a:t>penses</a:t>
            </a:r>
            <a:r>
              <a:rPr lang="en-GB" sz="2800" i="1" dirty="0"/>
              <a:t> minimums </a:t>
            </a:r>
            <a:r>
              <a:rPr lang="en-GB" sz="2800" i="1" dirty="0" err="1"/>
              <a:t>necessaires</a:t>
            </a:r>
            <a:r>
              <a:rPr lang="en-GB" sz="2800" i="1" dirty="0"/>
              <a:t> pour </a:t>
            </a:r>
            <a:r>
              <a:rPr lang="en-GB" sz="2800" i="1" dirty="0" err="1"/>
              <a:t>qu’un</a:t>
            </a:r>
            <a:r>
              <a:rPr lang="en-GB" sz="2800" i="1" dirty="0"/>
              <a:t> m</a:t>
            </a:r>
            <a:r>
              <a:rPr lang="fr-CA" sz="2800" i="1" dirty="0" err="1"/>
              <a:t>énage</a:t>
            </a:r>
            <a:r>
              <a:rPr lang="fr-CA" sz="2800" i="1" dirty="0"/>
              <a:t> puisse </a:t>
            </a:r>
            <a:r>
              <a:rPr lang="en-GB" sz="2800" i="1" dirty="0"/>
              <a:t>r</a:t>
            </a:r>
            <a:r>
              <a:rPr lang="fr-CA" sz="2800" i="1" dirty="0"/>
              <a:t>é</a:t>
            </a:r>
            <a:r>
              <a:rPr lang="en-GB" sz="2800" i="1" dirty="0" err="1"/>
              <a:t>pondre</a:t>
            </a:r>
            <a:r>
              <a:rPr lang="en-GB" sz="2800" i="1" dirty="0"/>
              <a:t> aux </a:t>
            </a:r>
            <a:r>
              <a:rPr lang="en-GB" sz="2800" i="1" dirty="0" err="1"/>
              <a:t>besoins</a:t>
            </a:r>
            <a:r>
              <a:rPr lang="en-GB" sz="2800" i="1" dirty="0"/>
              <a:t> de base</a:t>
            </a:r>
          </a:p>
          <a:p>
            <a:r>
              <a:rPr lang="fr-BE" sz="2800" dirty="0"/>
              <a:t>Pourquoi élaborer un MEB?</a:t>
            </a:r>
          </a:p>
          <a:p>
            <a:pPr lvl="1"/>
            <a:r>
              <a:rPr lang="en-GB" sz="2800" dirty="0" err="1"/>
              <a:t>Refl</a:t>
            </a:r>
            <a:r>
              <a:rPr lang="fr-CA" sz="2800" dirty="0"/>
              <a:t>é</a:t>
            </a:r>
            <a:r>
              <a:rPr lang="en-GB" sz="2800" dirty="0" err="1"/>
              <a:t>ter</a:t>
            </a:r>
            <a:r>
              <a:rPr lang="en-GB" sz="2800" dirty="0"/>
              <a:t> plus sp</a:t>
            </a:r>
            <a:r>
              <a:rPr lang="fr-CA" sz="2800" dirty="0"/>
              <a:t>é</a:t>
            </a:r>
            <a:r>
              <a:rPr lang="en-GB" sz="2800" dirty="0" err="1"/>
              <a:t>cifiquement</a:t>
            </a:r>
            <a:r>
              <a:rPr lang="en-GB" sz="2800" dirty="0"/>
              <a:t> </a:t>
            </a:r>
            <a:r>
              <a:rPr lang="en-GB" sz="2800" dirty="0" err="1"/>
              <a:t>une</a:t>
            </a:r>
            <a:r>
              <a:rPr lang="en-GB" sz="2800" dirty="0"/>
              <a:t> situation </a:t>
            </a:r>
            <a:r>
              <a:rPr lang="en-GB" sz="2800" dirty="0" err="1"/>
              <a:t>localis</a:t>
            </a:r>
            <a:r>
              <a:rPr lang="fr-CA" sz="2800" dirty="0" err="1"/>
              <a:t>ée</a:t>
            </a:r>
            <a:endParaRPr lang="en-GB" sz="2800" dirty="0"/>
          </a:p>
          <a:p>
            <a:pPr lvl="1"/>
            <a:r>
              <a:rPr lang="en-GB" sz="2800" dirty="0"/>
              <a:t>Construction d’un </a:t>
            </a:r>
            <a:r>
              <a:rPr lang="en-GB" sz="2800" dirty="0" err="1"/>
              <a:t>panier</a:t>
            </a:r>
            <a:r>
              <a:rPr lang="en-GB" sz="2800" dirty="0"/>
              <a:t> qui </a:t>
            </a:r>
            <a:r>
              <a:rPr lang="en-GB" sz="2800" dirty="0" err="1"/>
              <a:t>peut</a:t>
            </a:r>
            <a:r>
              <a:rPr lang="en-GB" sz="2800" dirty="0"/>
              <a:t> </a:t>
            </a:r>
            <a:r>
              <a:rPr lang="en-GB" sz="2800" dirty="0" err="1"/>
              <a:t>être</a:t>
            </a:r>
            <a:r>
              <a:rPr lang="en-GB" sz="2800" dirty="0"/>
              <a:t> </a:t>
            </a:r>
            <a:r>
              <a:rPr lang="en-GB" sz="2800" dirty="0" err="1"/>
              <a:t>facilement</a:t>
            </a:r>
            <a:r>
              <a:rPr lang="en-GB" sz="2800" dirty="0"/>
              <a:t> adapt</a:t>
            </a:r>
            <a:r>
              <a:rPr lang="fr-CA" sz="2800" dirty="0"/>
              <a:t>é</a:t>
            </a:r>
            <a:r>
              <a:rPr lang="en-GB" sz="2800" dirty="0"/>
              <a:t> aux situations de </a:t>
            </a:r>
            <a:r>
              <a:rPr lang="en-GB" sz="2800" dirty="0" err="1"/>
              <a:t>crise</a:t>
            </a:r>
            <a:r>
              <a:rPr lang="en-GB" sz="2800" dirty="0"/>
              <a:t> </a:t>
            </a:r>
            <a:r>
              <a:rPr lang="en-GB" sz="2800" dirty="0" err="1"/>
              <a:t>humanitaire</a:t>
            </a:r>
            <a:endParaRPr lang="en-GB" sz="2800" dirty="0"/>
          </a:p>
          <a:p>
            <a:endParaRPr lang="en-US" sz="28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970725E-3437-4BE8-9BDF-E993FACA07B8}"/>
              </a:ext>
            </a:extLst>
          </p:cNvPr>
          <p:cNvSpPr/>
          <p:nvPr/>
        </p:nvSpPr>
        <p:spPr>
          <a:xfrm>
            <a:off x="1125889" y="5384800"/>
            <a:ext cx="10515600" cy="1005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GB" sz="2800" i="1" dirty="0"/>
              <a:t> </a:t>
            </a:r>
            <a:r>
              <a:rPr lang="en-GB" sz="2800" i="1" dirty="0" err="1"/>
              <a:t>Ce</a:t>
            </a:r>
            <a:r>
              <a:rPr lang="en-GB" sz="2800" i="1" dirty="0"/>
              <a:t> travail </a:t>
            </a:r>
            <a:r>
              <a:rPr lang="en-GB" sz="2800" i="1" dirty="0" err="1"/>
              <a:t>peut</a:t>
            </a:r>
            <a:r>
              <a:rPr lang="en-GB" sz="2800" i="1" dirty="0"/>
              <a:t> (et </a:t>
            </a:r>
            <a:r>
              <a:rPr lang="en-GB" sz="2800" i="1" dirty="0" err="1"/>
              <a:t>devrait</a:t>
            </a:r>
            <a:r>
              <a:rPr lang="en-GB" sz="2800" i="1" dirty="0"/>
              <a:t>) se baser </a:t>
            </a:r>
            <a:r>
              <a:rPr lang="en-GB" sz="2800" i="1" dirty="0" err="1"/>
              <a:t>sur</a:t>
            </a:r>
            <a:r>
              <a:rPr lang="en-GB" sz="2800" i="1" dirty="0"/>
              <a:t> les </a:t>
            </a:r>
            <a:r>
              <a:rPr lang="en-GB" sz="2800" i="1" dirty="0" err="1"/>
              <a:t>donn</a:t>
            </a:r>
            <a:r>
              <a:rPr lang="fr-CA" sz="2800" i="1" dirty="0" err="1"/>
              <a:t>ées</a:t>
            </a:r>
            <a:r>
              <a:rPr lang="fr-CA" sz="2800" i="1" dirty="0"/>
              <a:t> et </a:t>
            </a:r>
            <a:r>
              <a:rPr lang="en-GB" sz="2800" i="1" dirty="0"/>
              <a:t>le travail fait pour </a:t>
            </a:r>
            <a:r>
              <a:rPr lang="fr-CA" sz="2800" i="1" dirty="0"/>
              <a:t>établir la ligne de pauvreté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391277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7B30D-7566-4ACC-A9D0-A2BC0136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6491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Approches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pour la construction du MEB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B1F34-DDC2-493B-BE72-59097A9E0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9549"/>
            <a:ext cx="9601200" cy="4057851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0D9966-E2DB-4763-BB4E-3BDE4147B089}"/>
              </a:ext>
            </a:extLst>
          </p:cNvPr>
          <p:cNvGrpSpPr/>
          <p:nvPr/>
        </p:nvGrpSpPr>
        <p:grpSpPr>
          <a:xfrm>
            <a:off x="1465242" y="1869298"/>
            <a:ext cx="4630758" cy="3596782"/>
            <a:chOff x="1657748" y="2327568"/>
            <a:chExt cx="3765041" cy="2907417"/>
          </a:xfrm>
        </p:grpSpPr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CF951245-E184-4F0D-8C14-66072DF68EF6}"/>
                </a:ext>
              </a:extLst>
            </p:cNvPr>
            <p:cNvSpPr txBox="1">
              <a:spLocks/>
            </p:cNvSpPr>
            <p:nvPr/>
          </p:nvSpPr>
          <p:spPr>
            <a:xfrm>
              <a:off x="1657748" y="2327568"/>
              <a:ext cx="3765041" cy="617934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BE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Basée sur les droits</a:t>
              </a:r>
            </a:p>
          </p:txBody>
        </p:sp>
        <p:sp>
          <p:nvSpPr>
            <p:cNvPr id="6" name="Content Placeholder 6">
              <a:extLst>
                <a:ext uri="{FF2B5EF4-FFF2-40B4-BE49-F238E27FC236}">
                  <a16:creationId xmlns:a16="http://schemas.microsoft.com/office/drawing/2014/main" id="{CDC7E394-A8AD-42FA-9C6B-1D1A259B694C}"/>
                </a:ext>
              </a:extLst>
            </p:cNvPr>
            <p:cNvSpPr txBox="1">
              <a:spLocks/>
            </p:cNvSpPr>
            <p:nvPr/>
          </p:nvSpPr>
          <p:spPr>
            <a:xfrm>
              <a:off x="1657748" y="2945502"/>
              <a:ext cx="3765041" cy="2289483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BE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Dépend d’un approche qui liste les besoins des ménages en ligne avec le droit humanitaire  international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3BBA447-4A82-49C1-859D-0EC3A23A965E}"/>
              </a:ext>
            </a:extLst>
          </p:cNvPr>
          <p:cNvGrpSpPr/>
          <p:nvPr/>
        </p:nvGrpSpPr>
        <p:grpSpPr>
          <a:xfrm>
            <a:off x="6189642" y="1908685"/>
            <a:ext cx="4537116" cy="3577715"/>
            <a:chOff x="6033052" y="2327568"/>
            <a:chExt cx="3794760" cy="3577715"/>
          </a:xfrm>
        </p:grpSpPr>
        <p:sp>
          <p:nvSpPr>
            <p:cNvPr id="8" name="Text Placeholder 3">
              <a:extLst>
                <a:ext uri="{FF2B5EF4-FFF2-40B4-BE49-F238E27FC236}">
                  <a16:creationId xmlns:a16="http://schemas.microsoft.com/office/drawing/2014/main" id="{F7295087-7E88-4F59-B526-FE8D2BF830FD}"/>
                </a:ext>
              </a:extLst>
            </p:cNvPr>
            <p:cNvSpPr txBox="1">
              <a:spLocks/>
            </p:cNvSpPr>
            <p:nvPr/>
          </p:nvSpPr>
          <p:spPr>
            <a:xfrm>
              <a:off x="6033052" y="2327568"/>
              <a:ext cx="3794759" cy="617934"/>
            </a:xfrm>
            <a:prstGeom prst="rect">
              <a:avLst/>
            </a:prstGeom>
            <a:solidFill>
              <a:srgbClr val="0070C0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BE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Basée sur les dépenses</a:t>
              </a:r>
            </a:p>
          </p:txBody>
        </p:sp>
        <p:sp>
          <p:nvSpPr>
            <p:cNvPr id="9" name="Content Placeholder 4">
              <a:extLst>
                <a:ext uri="{FF2B5EF4-FFF2-40B4-BE49-F238E27FC236}">
                  <a16:creationId xmlns:a16="http://schemas.microsoft.com/office/drawing/2014/main" id="{A11C3D0E-836F-444B-94E0-6DE161F8AB5E}"/>
                </a:ext>
              </a:extLst>
            </p:cNvPr>
            <p:cNvSpPr txBox="1">
              <a:spLocks/>
            </p:cNvSpPr>
            <p:nvPr/>
          </p:nvSpPr>
          <p:spPr>
            <a:xfrm>
              <a:off x="6033052" y="2945503"/>
              <a:ext cx="3794760" cy="295978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BE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Tient compte de la demande réelle: dépend des habitudes de consommation des ménages qui réussissent à répondre à leurs besoins de base (ménages de référence)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696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87" y="394942"/>
            <a:ext cx="10515600" cy="757996"/>
          </a:xfrm>
        </p:spPr>
        <p:txBody>
          <a:bodyPr/>
          <a:lstStyle/>
          <a:p>
            <a:pPr algn="ctr"/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Approche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</a:rPr>
              <a:t>hybride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B81BC8-4DF7-455C-AB0F-358B8B1807E5}"/>
              </a:ext>
            </a:extLst>
          </p:cNvPr>
          <p:cNvSpPr txBox="1"/>
          <p:nvPr/>
        </p:nvSpPr>
        <p:spPr>
          <a:xfrm>
            <a:off x="4316195" y="1690361"/>
            <a:ext cx="4016400" cy="397031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V</a:t>
            </a:r>
            <a:r>
              <a:rPr lang="fr-CA" sz="2800" dirty="0"/>
              <a:t>é</a:t>
            </a:r>
            <a:r>
              <a:rPr lang="en-GB" sz="2800" dirty="0" err="1"/>
              <a:t>rification</a:t>
            </a:r>
            <a:r>
              <a:rPr lang="en-GB" sz="2800" dirty="0"/>
              <a:t> vis-a-vis les </a:t>
            </a:r>
            <a:r>
              <a:rPr lang="en-GB" sz="2800" dirty="0" err="1"/>
              <a:t>besoins</a:t>
            </a:r>
            <a:r>
              <a:rPr lang="en-GB" sz="2800" dirty="0"/>
              <a:t> </a:t>
            </a:r>
            <a:r>
              <a:rPr lang="en-GB" sz="2800" dirty="0" err="1"/>
              <a:t>selon</a:t>
            </a:r>
            <a:r>
              <a:rPr lang="en-GB" sz="2800" dirty="0"/>
              <a:t> le droit, </a:t>
            </a:r>
            <a:r>
              <a:rPr lang="en-GB" sz="2800" dirty="0" err="1"/>
              <a:t>si</a:t>
            </a:r>
            <a:r>
              <a:rPr lang="en-GB" sz="2800" dirty="0"/>
              <a:t> necessaire:</a:t>
            </a:r>
          </a:p>
          <a:p>
            <a:endParaRPr lang="en-GB" sz="2800" dirty="0"/>
          </a:p>
          <a:p>
            <a:pPr marL="285750" indent="-285750">
              <a:buFontTx/>
              <a:buChar char="-"/>
            </a:pPr>
            <a:r>
              <a:rPr lang="en-GB" sz="2800" dirty="0" err="1"/>
              <a:t>Panier</a:t>
            </a:r>
            <a:r>
              <a:rPr lang="en-GB" sz="2800" dirty="0"/>
              <a:t> </a:t>
            </a:r>
            <a:r>
              <a:rPr lang="en-GB" sz="2800" dirty="0" err="1"/>
              <a:t>basé</a:t>
            </a:r>
            <a:r>
              <a:rPr lang="en-GB" sz="2800" dirty="0"/>
              <a:t> sur</a:t>
            </a:r>
          </a:p>
          <a:p>
            <a:r>
              <a:rPr lang="en-GB" sz="2800" dirty="0"/>
              <a:t>    les droits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Donn</a:t>
            </a:r>
            <a:r>
              <a:rPr lang="fr-CA" sz="2800" dirty="0"/>
              <a:t>é</a:t>
            </a:r>
            <a:r>
              <a:rPr lang="en-GB" sz="2800" dirty="0" err="1"/>
              <a:t>es</a:t>
            </a:r>
            <a:r>
              <a:rPr lang="en-GB" sz="2800" dirty="0"/>
              <a:t> </a:t>
            </a:r>
            <a:r>
              <a:rPr lang="en-GB" sz="2800" dirty="0" err="1"/>
              <a:t>indiquant</a:t>
            </a:r>
            <a:r>
              <a:rPr lang="en-GB" sz="2800" dirty="0"/>
              <a:t> la </a:t>
            </a:r>
          </a:p>
          <a:p>
            <a:r>
              <a:rPr lang="en-GB" sz="2800" dirty="0"/>
              <a:t>    satisfaction des </a:t>
            </a:r>
          </a:p>
          <a:p>
            <a:r>
              <a:rPr lang="en-GB" sz="2800" dirty="0"/>
              <a:t>    </a:t>
            </a:r>
            <a:r>
              <a:rPr lang="en-GB" sz="2800" dirty="0" err="1"/>
              <a:t>besoins</a:t>
            </a:r>
            <a:endParaRPr lang="en-GB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F964E2-9AF3-4BB6-AC61-4D6E3E76687F}"/>
              </a:ext>
            </a:extLst>
          </p:cNvPr>
          <p:cNvSpPr txBox="1"/>
          <p:nvPr/>
        </p:nvSpPr>
        <p:spPr>
          <a:xfrm>
            <a:off x="990598" y="1690361"/>
            <a:ext cx="2539449" cy="18158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GB" sz="2800" dirty="0"/>
              <a:t>Analyse des d</a:t>
            </a:r>
            <a:r>
              <a:rPr lang="fr-CA" sz="2800" dirty="0"/>
              <a:t>é</a:t>
            </a:r>
            <a:r>
              <a:rPr lang="en-GB" sz="2800" dirty="0" err="1"/>
              <a:t>penses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A5F5758-D924-4C75-9FA5-1F437FD48547}"/>
              </a:ext>
            </a:extLst>
          </p:cNvPr>
          <p:cNvCxnSpPr>
            <a:cxnSpLocks/>
          </p:cNvCxnSpPr>
          <p:nvPr/>
        </p:nvCxnSpPr>
        <p:spPr>
          <a:xfrm>
            <a:off x="3496755" y="2612523"/>
            <a:ext cx="81944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3C94DC01-A7CA-4544-8E78-3855BB92A7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62" y="3535311"/>
            <a:ext cx="622935" cy="563410"/>
          </a:xfrm>
          <a:prstGeom prst="rect">
            <a:avLst/>
          </a:prstGeom>
        </p:spPr>
      </p:pic>
      <p:pic>
        <p:nvPicPr>
          <p:cNvPr id="29" name="Picture 28">
            <a:hlinkClick r:id="" action="ppaction://noaction" highlightClick="1">
              <a:snd r:embed="rId4" name="Click"/>
            </a:hlinkClick>
            <a:extLst>
              <a:ext uri="{FF2B5EF4-FFF2-40B4-BE49-F238E27FC236}">
                <a16:creationId xmlns:a16="http://schemas.microsoft.com/office/drawing/2014/main" id="{5D2A56B1-A7D7-42DD-8967-572FEDCFC6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719844">
            <a:off x="1839699" y="2607759"/>
            <a:ext cx="828331" cy="69274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A246CCD-4646-4AF1-B98C-FE04151C3560}"/>
              </a:ext>
            </a:extLst>
          </p:cNvPr>
          <p:cNvSpPr txBox="1"/>
          <p:nvPr/>
        </p:nvSpPr>
        <p:spPr>
          <a:xfrm>
            <a:off x="9286378" y="2430989"/>
            <a:ext cx="2539449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GB" sz="2800" b="1" dirty="0"/>
              <a:t>MEB “</a:t>
            </a:r>
            <a:r>
              <a:rPr lang="en-GB" sz="2800" b="1" dirty="0" err="1"/>
              <a:t>hybride</a:t>
            </a:r>
            <a:r>
              <a:rPr lang="en-GB" sz="2800" b="1" dirty="0"/>
              <a:t>”</a:t>
            </a:r>
            <a:endParaRPr lang="en-GB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7D4A651-B41C-46C4-B3CF-C87EA645D229}"/>
              </a:ext>
            </a:extLst>
          </p:cNvPr>
          <p:cNvCxnSpPr>
            <a:cxnSpLocks/>
          </p:cNvCxnSpPr>
          <p:nvPr/>
        </p:nvCxnSpPr>
        <p:spPr>
          <a:xfrm>
            <a:off x="8327842" y="2692599"/>
            <a:ext cx="95853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Image result for icon health medicine vaccine">
            <a:extLst>
              <a:ext uri="{FF2B5EF4-FFF2-40B4-BE49-F238E27FC236}">
                <a16:creationId xmlns:a16="http://schemas.microsoft.com/office/drawing/2014/main" id="{F9BE8B35-ECD0-43DF-A164-2DE632F5E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950" y="4862941"/>
            <a:ext cx="563409" cy="56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0758525-D789-4B22-ADF7-61EF196DAFDB}"/>
              </a:ext>
            </a:extLst>
          </p:cNvPr>
          <p:cNvCxnSpPr>
            <a:cxnSpLocks/>
          </p:cNvCxnSpPr>
          <p:nvPr/>
        </p:nvCxnSpPr>
        <p:spPr>
          <a:xfrm>
            <a:off x="8365884" y="5323767"/>
            <a:ext cx="1101753" cy="976151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F2F0EBE-AE02-4851-A0F0-3664FB730728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10556103" y="2954209"/>
            <a:ext cx="4752" cy="2198083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539F6B3-E193-4F8E-BAAE-7BEB1876DF21}"/>
              </a:ext>
            </a:extLst>
          </p:cNvPr>
          <p:cNvSpPr txBox="1"/>
          <p:nvPr/>
        </p:nvSpPr>
        <p:spPr>
          <a:xfrm>
            <a:off x="9467637" y="5176532"/>
            <a:ext cx="2534696" cy="18158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GB" sz="2800" b="1" dirty="0"/>
              <a:t>MEB “</a:t>
            </a:r>
            <a:r>
              <a:rPr lang="en-GB" sz="2800" b="1" dirty="0" err="1"/>
              <a:t>hybride</a:t>
            </a:r>
            <a:r>
              <a:rPr lang="en-GB" sz="2800" b="1" dirty="0"/>
              <a:t>” pour la r</a:t>
            </a:r>
            <a:r>
              <a:rPr lang="fr-CA" sz="2800" b="1" dirty="0"/>
              <a:t>é</a:t>
            </a:r>
            <a:r>
              <a:rPr lang="en-GB" sz="2800" b="1" dirty="0" err="1"/>
              <a:t>ponse</a:t>
            </a:r>
            <a:r>
              <a:rPr lang="en-GB" sz="2800" b="1" dirty="0"/>
              <a:t> aux crises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974CA2-9447-4D36-90B9-DF0148962040}"/>
              </a:ext>
            </a:extLst>
          </p:cNvPr>
          <p:cNvSpPr txBox="1"/>
          <p:nvPr/>
        </p:nvSpPr>
        <p:spPr>
          <a:xfrm>
            <a:off x="10558479" y="3223489"/>
            <a:ext cx="461665" cy="17504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GB" dirty="0"/>
              <a:t>Variation des prix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039B9B9-28A0-48C5-9558-26AEEC96B1D7}"/>
              </a:ext>
            </a:extLst>
          </p:cNvPr>
          <p:cNvSpPr txBox="1"/>
          <p:nvPr/>
        </p:nvSpPr>
        <p:spPr>
          <a:xfrm rot="18717331">
            <a:off x="8483407" y="4579772"/>
            <a:ext cx="738664" cy="124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GB" dirty="0"/>
              <a:t>Nouveaux </a:t>
            </a:r>
            <a:r>
              <a:rPr lang="en-GB" dirty="0" err="1"/>
              <a:t>besoins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34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0" grpId="0" animBg="1"/>
      <p:bldP spid="25" grpId="0" animBg="1"/>
      <p:bldP spid="14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7E7B7-9712-418A-A89A-049ECD697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68167"/>
            <a:ext cx="9601200" cy="825366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Approche pour Madagascar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602B4-2FED-46CA-A775-56826D04B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680" y="1193533"/>
            <a:ext cx="11196320" cy="5227587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fr-FR" sz="2400" dirty="0"/>
              <a:t>Approche Hybride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fr-FR" sz="2400" dirty="0"/>
              <a:t>MEB basée sur les dépenses: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fr-FR" sz="2400" u="sng" dirty="0"/>
              <a:t>EPM 2012 :</a:t>
            </a:r>
            <a:r>
              <a:rPr lang="fr-FR" sz="2400" dirty="0"/>
              <a:t> source principale de données (actualisé avec les prix de l’IPC 2018 de l’</a:t>
            </a:r>
            <a:r>
              <a:rPr lang="fr-FR" sz="2400" dirty="0" err="1"/>
              <a:t>Instat</a:t>
            </a:r>
            <a:r>
              <a:rPr lang="fr-FR" sz="2400" dirty="0"/>
              <a:t> pour le panier alimentaire et prise en compte des taux d’inflation pour le panier non alimentaire)</a:t>
            </a:r>
            <a:endParaRPr lang="fr-FR" sz="2400" u="sng" dirty="0"/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fr-FR" sz="2400" dirty="0"/>
              <a:t>HEA (4 profils du SUD) 2017-2018: triangulation, vérification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fr-FR" sz="2400" dirty="0"/>
              <a:t>Bases de données enquêtes d’évaluation d’impact (2018): triangulation, vérification</a:t>
            </a:r>
          </a:p>
          <a:p>
            <a:pPr marL="987552" lvl="2" indent="0" algn="ctr">
              <a:spcBef>
                <a:spcPts val="100"/>
              </a:spcBef>
              <a:spcAft>
                <a:spcPts val="100"/>
              </a:spcAft>
              <a:buNone/>
            </a:pPr>
            <a:r>
              <a:rPr lang="fr-FR" sz="2400" dirty="0"/>
              <a:t>+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fr-FR" sz="2400" dirty="0">
                <a:solidFill>
                  <a:srgbClr val="FF0000"/>
                </a:solidFill>
              </a:rPr>
              <a:t>Analyse des résultats avec les cluster sectoriels pour validation/amélioration/intégration des éléments pertinents (au besoin)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fr-FR" sz="2400" dirty="0"/>
              <a:t>Elaboration de 2 MEB : </a:t>
            </a:r>
            <a:r>
              <a:rPr lang="fr-FR" sz="2400" b="1" dirty="0"/>
              <a:t>1 pour le Sud (zones exposées à la sècheresse), </a:t>
            </a:r>
          </a:p>
          <a:p>
            <a:pPr>
              <a:spcBef>
                <a:spcPts val="100"/>
              </a:spcBef>
              <a:spcAft>
                <a:spcPts val="100"/>
              </a:spcAft>
              <a:buNone/>
            </a:pPr>
            <a:r>
              <a:rPr lang="fr-FR" sz="2400" b="1" dirty="0"/>
              <a:t>                                             </a:t>
            </a:r>
            <a:r>
              <a:rPr lang="fr-FR" sz="2400" dirty="0"/>
              <a:t>1 pour l’Est (zones exposées aux cyclones)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fr-FR" sz="2400" dirty="0"/>
              <a:t>1 seul MEB par zone de risque (sècheresse et cyclone) pour faciliter la réponse opérationnelle et l’acceptabilité de la population</a:t>
            </a:r>
          </a:p>
        </p:txBody>
      </p:sp>
    </p:spTree>
    <p:extLst>
      <p:ext uri="{BB962C8B-B14F-4D97-AF65-F5344CB8AC3E}">
        <p14:creationId xmlns:p14="http://schemas.microsoft.com/office/powerpoint/2010/main" val="290329409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C49504E028D4A814D42230EBC74A9" ma:contentTypeVersion="11" ma:contentTypeDescription="Create a new document." ma:contentTypeScope="" ma:versionID="3cb5a62fe2a93adea08e3feedaeb868a">
  <xsd:schema xmlns:xsd="http://www.w3.org/2001/XMLSchema" xmlns:xs="http://www.w3.org/2001/XMLSchema" xmlns:p="http://schemas.microsoft.com/office/2006/metadata/properties" xmlns:ns2="d0e41b03-8b8a-4924-903f-fd1be8a80973" xmlns:ns3="55f82049-1193-457a-88a1-789b7651bc06" targetNamespace="http://schemas.microsoft.com/office/2006/metadata/properties" ma:root="true" ma:fieldsID="dc0d3366d3a9214b8ff10afde48a37e9" ns2:_="" ns3:_="">
    <xsd:import namespace="d0e41b03-8b8a-4924-903f-fd1be8a80973"/>
    <xsd:import namespace="55f82049-1193-457a-88a1-789b7651b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41b03-8b8a-4924-903f-fd1be8a809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82049-1193-457a-88a1-789b7651b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77002E-1FDC-41E7-8A3D-3C198B00268F}"/>
</file>

<file path=customXml/itemProps2.xml><?xml version="1.0" encoding="utf-8"?>
<ds:datastoreItem xmlns:ds="http://schemas.openxmlformats.org/officeDocument/2006/customXml" ds:itemID="{7C1A0199-B99C-4902-98C2-A301BB0BA3D9}"/>
</file>

<file path=customXml/itemProps3.xml><?xml version="1.0" encoding="utf-8"?>
<ds:datastoreItem xmlns:ds="http://schemas.openxmlformats.org/officeDocument/2006/customXml" ds:itemID="{1E52848C-2614-47A3-A4D1-3209AD76979E}"/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8153</TotalTime>
  <Words>2063</Words>
  <Application>Microsoft Office PowerPoint</Application>
  <PresentationFormat>Widescreen</PresentationFormat>
  <Paragraphs>526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Franklin Gothic Book</vt:lpstr>
      <vt:lpstr>Wingdings</vt:lpstr>
      <vt:lpstr>Crop</vt:lpstr>
      <vt:lpstr>       Panier de dépenses minimum MEB  Madagascar</vt:lpstr>
      <vt:lpstr>Processus</vt:lpstr>
      <vt:lpstr>Processus (suite)</vt:lpstr>
      <vt:lpstr>Objectifs du MEB à Madagascar</vt:lpstr>
      <vt:lpstr>Qu’est-ce qu’un MEB?</vt:lpstr>
      <vt:lpstr>MEB &amp; ligne de pauvreté nationale</vt:lpstr>
      <vt:lpstr>Approches pour la construction du MEB</vt:lpstr>
      <vt:lpstr>Approche hybride</vt:lpstr>
      <vt:lpstr>Approche pour Madagascar</vt:lpstr>
      <vt:lpstr>Caractéristiques des ménages de référence</vt:lpstr>
      <vt:lpstr>Résultat final et validé Panier Alimentaire</vt:lpstr>
      <vt:lpstr>Résultat final et validé Panier Alimentaire</vt:lpstr>
      <vt:lpstr>Résultat final et validé Panier non alimentaire</vt:lpstr>
      <vt:lpstr>Structure du MEB dans le Sud</vt:lpstr>
      <vt:lpstr>MEB pour le SUD</vt:lpstr>
      <vt:lpstr>Comparaison avec ligne de pauvreté  et consommation EPM</vt:lpstr>
      <vt:lpstr>Réflexions sur comment définir l’assistance  en utilisant le MEB</vt:lpstr>
      <vt:lpstr>Prochaines étapes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Panier de dépenses minimum- MEB  Madagascar</dc:title>
  <dc:creator>Elena Celada</dc:creator>
  <cp:lastModifiedBy>Elena Celada</cp:lastModifiedBy>
  <cp:revision>143</cp:revision>
  <dcterms:created xsi:type="dcterms:W3CDTF">2019-05-22T08:14:29Z</dcterms:created>
  <dcterms:modified xsi:type="dcterms:W3CDTF">2021-12-10T05:59:45Z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0x0101003AAC49504E028D4A814D42230EBC74A9</vt:lpwstr>
  </property>
</Properties>
</file>