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1"/>
  </p:sldMasterIdLst>
  <p:notesMasterIdLst>
    <p:notesMasterId r:id="rId17"/>
  </p:notesMasterIdLst>
  <p:sldIdLst>
    <p:sldId id="309" r:id="rId2"/>
    <p:sldId id="330" r:id="rId3"/>
    <p:sldId id="331" r:id="rId4"/>
    <p:sldId id="348" r:id="rId5"/>
    <p:sldId id="349" r:id="rId6"/>
    <p:sldId id="338" r:id="rId7"/>
    <p:sldId id="333" r:id="rId8"/>
    <p:sldId id="334" r:id="rId9"/>
    <p:sldId id="325" r:id="rId10"/>
    <p:sldId id="347" r:id="rId11"/>
    <p:sldId id="326" r:id="rId12"/>
    <p:sldId id="345" r:id="rId13"/>
    <p:sldId id="339" r:id="rId14"/>
    <p:sldId id="292" r:id="rId15"/>
    <p:sldId id="306"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5" autoAdjust="0"/>
    <p:restoredTop sz="97687" autoAdjust="0"/>
  </p:normalViewPr>
  <p:slideViewPr>
    <p:cSldViewPr>
      <p:cViewPr varScale="1">
        <p:scale>
          <a:sx n="63" d="100"/>
          <a:sy n="63" d="100"/>
        </p:scale>
        <p:origin x="1184" y="48"/>
      </p:cViewPr>
      <p:guideLst>
        <p:guide orient="horz" pos="2160"/>
        <p:guide pos="2880"/>
      </p:guideLst>
    </p:cSldViewPr>
  </p:slideViewPr>
  <p:outlineViewPr>
    <p:cViewPr>
      <p:scale>
        <a:sx n="33" d="100"/>
        <a:sy n="33" d="100"/>
      </p:scale>
      <p:origin x="30" y="4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Production</a:t>
            </a:r>
            <a:r>
              <a:rPr lang="fr-FR" baseline="0"/>
              <a:t> par type de céréales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cat>
            <c:strRef>
              <c:f>Feuil2!$C$4:$H$4</c:f>
              <c:strCache>
                <c:ptCount val="6"/>
                <c:pt idx="0">
                  <c:v>Mil</c:v>
                </c:pt>
                <c:pt idx="1">
                  <c:v>Sorgho</c:v>
                </c:pt>
                <c:pt idx="2">
                  <c:v>Maïs</c:v>
                </c:pt>
                <c:pt idx="3">
                  <c:v>Riz</c:v>
                </c:pt>
                <c:pt idx="4">
                  <c:v>Fonio</c:v>
                </c:pt>
                <c:pt idx="5">
                  <c:v>Céréales</c:v>
                </c:pt>
              </c:strCache>
            </c:strRef>
          </c:cat>
          <c:val>
            <c:numRef>
              <c:f>Feuil2!$C$5:$H$5</c:f>
              <c:numCache>
                <c:formatCode>#,##0</c:formatCode>
                <c:ptCount val="6"/>
                <c:pt idx="0">
                  <c:v>3270453</c:v>
                </c:pt>
                <c:pt idx="1">
                  <c:v>1894820</c:v>
                </c:pt>
                <c:pt idx="2">
                  <c:v>5714</c:v>
                </c:pt>
                <c:pt idx="3">
                  <c:v>119517</c:v>
                </c:pt>
                <c:pt idx="4">
                  <c:v>6046</c:v>
                </c:pt>
                <c:pt idx="5">
                  <c:v>5296551</c:v>
                </c:pt>
              </c:numCache>
            </c:numRef>
          </c:val>
          <c:extLst>
            <c:ext xmlns:c16="http://schemas.microsoft.com/office/drawing/2014/chart" uri="{C3380CC4-5D6E-409C-BE32-E72D297353CC}">
              <c16:uniqueId val="{00000000-BB9F-45BF-B892-255D04BD0816}"/>
            </c:ext>
          </c:extLst>
        </c:ser>
        <c:dLbls>
          <c:showLegendKey val="0"/>
          <c:showVal val="0"/>
          <c:showCatName val="0"/>
          <c:showSerName val="0"/>
          <c:showPercent val="0"/>
          <c:showBubbleSize val="0"/>
        </c:dLbls>
        <c:gapWidth val="150"/>
        <c:shape val="box"/>
        <c:axId val="1803924160"/>
        <c:axId val="1803930400"/>
        <c:axId val="0"/>
      </c:bar3DChart>
      <c:catAx>
        <c:axId val="1803924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03930400"/>
        <c:crosses val="autoZero"/>
        <c:auto val="1"/>
        <c:lblAlgn val="ctr"/>
        <c:lblOffset val="100"/>
        <c:noMultiLvlLbl val="0"/>
      </c:catAx>
      <c:valAx>
        <c:axId val="1803930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03924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r-FR"/>
              <a:t> pROPORTION DES CULTURES DE RENTE</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D44-4E9D-BE4A-EE2F34B9C1D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D44-4E9D-BE4A-EE2F34B9C1D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D44-4E9D-BE4A-EE2F34B9C1D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D44-4E9D-BE4A-EE2F34B9C1D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D44-4E9D-BE4A-EE2F34B9C1D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D44-4E9D-BE4A-EE2F34B9C1D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AD44-4E9D-BE4A-EE2F34B9C1D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AD44-4E9D-BE4A-EE2F34B9C1D7}"/>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AD44-4E9D-BE4A-EE2F34B9C1D7}"/>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AD44-4E9D-BE4A-EE2F34B9C1D7}"/>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9-AD44-4E9D-BE4A-EE2F34B9C1D7}"/>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B-AD44-4E9D-BE4A-EE2F34B9C1D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Feuil1!$D$5:$I$5</c:f>
              <c:strCache>
                <c:ptCount val="6"/>
                <c:pt idx="0">
                  <c:v>Niébé</c:v>
                </c:pt>
                <c:pt idx="1">
                  <c:v>Arachide</c:v>
                </c:pt>
                <c:pt idx="2">
                  <c:v>Sésame</c:v>
                </c:pt>
                <c:pt idx="3">
                  <c:v>Souchet</c:v>
                </c:pt>
                <c:pt idx="4">
                  <c:v>Voandzou</c:v>
                </c:pt>
                <c:pt idx="5">
                  <c:v>Oseille</c:v>
                </c:pt>
              </c:strCache>
            </c:strRef>
          </c:cat>
          <c:val>
            <c:numRef>
              <c:f>Feuil1!$D$6:$I$6</c:f>
              <c:numCache>
                <c:formatCode>#,##0</c:formatCode>
                <c:ptCount val="6"/>
                <c:pt idx="0">
                  <c:v>2380068</c:v>
                </c:pt>
                <c:pt idx="1">
                  <c:v>543489</c:v>
                </c:pt>
                <c:pt idx="2">
                  <c:v>97699</c:v>
                </c:pt>
                <c:pt idx="3">
                  <c:v>60144</c:v>
                </c:pt>
                <c:pt idx="4">
                  <c:v>44807</c:v>
                </c:pt>
                <c:pt idx="5">
                  <c:v>87503</c:v>
                </c:pt>
              </c:numCache>
            </c:numRef>
          </c:val>
          <c:extLst>
            <c:ext xmlns:c16="http://schemas.microsoft.com/office/drawing/2014/chart" uri="{C3380CC4-5D6E-409C-BE32-E72D297353CC}">
              <c16:uniqueId val="{0000000C-AD44-4E9D-BE4A-EE2F34B9C1D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A985E4-A9D4-4ED3-9300-0A91FBC66AC7}" type="datetimeFigureOut">
              <a:rPr lang="fr-FR" smtClean="0"/>
              <a:pPr/>
              <a:t>05/03/2020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176851-B25D-4B3F-BC10-D33275BE6D85}" type="slidenum">
              <a:rPr lang="fr-FR" smtClean="0"/>
              <a:pPr/>
              <a:t>‹#›</a:t>
            </a:fld>
            <a:endParaRPr lang="fr-FR"/>
          </a:p>
        </p:txBody>
      </p:sp>
    </p:spTree>
    <p:extLst>
      <p:ext uri="{BB962C8B-B14F-4D97-AF65-F5344CB8AC3E}">
        <p14:creationId xmlns:p14="http://schemas.microsoft.com/office/powerpoint/2010/main" val="98950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E442F6F-837F-4A27-A069-500E1A970A95}" type="datetime1">
              <a:rPr lang="fr-FR" smtClean="0"/>
              <a:pPr/>
              <a:t>05/03/2020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0B8489-1041-4548-9151-DBAE8E7F2630}" type="slidenum">
              <a:rPr lang="fr-FR" smtClean="0"/>
              <a:pPr/>
              <a:t>‹#›</a:t>
            </a:fld>
            <a:endParaRPr lang="fr-FR"/>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0472C6-8FF1-41A5-8C40-64F063DDB6DB}" type="datetime1">
              <a:rPr lang="fr-FR" smtClean="0"/>
              <a:pPr/>
              <a:t>05/03/2020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0B8489-1041-4548-9151-DBAE8E7F2630}" type="slidenum">
              <a:rPr lang="fr-FR" smtClean="0"/>
              <a:pPr/>
              <a:t>‹#›</a:t>
            </a:fld>
            <a:endParaRPr lang="fr-FR"/>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99B681C-46B9-4F3F-BBF7-77D5AEEAEB02}" type="datetime1">
              <a:rPr lang="fr-FR" smtClean="0"/>
              <a:pPr/>
              <a:t>05/03/2020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0B8489-1041-4548-9151-DBAE8E7F2630}" type="slidenum">
              <a:rPr lang="fr-FR" smtClean="0"/>
              <a:pPr/>
              <a:t>‹#›</a:t>
            </a:fld>
            <a:endParaRPr lang="fr-FR"/>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4CABB0-4883-4906-85D3-031440ABDCC9}" type="datetime1">
              <a:rPr lang="fr-FR" smtClean="0"/>
              <a:pPr/>
              <a:t>05/03/2020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0B8489-1041-4548-9151-DBAE8E7F2630}" type="slidenum">
              <a:rPr lang="fr-FR" smtClean="0"/>
              <a:pPr/>
              <a:t>‹#›</a:t>
            </a:fld>
            <a:endParaRPr lang="fr-FR"/>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7DD9154-54B6-4A75-A2F4-78066C7748F8}" type="datetime1">
              <a:rPr lang="fr-FR" smtClean="0"/>
              <a:pPr/>
              <a:t>05/03/2020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0B8489-1041-4548-9151-DBAE8E7F2630}" type="slidenum">
              <a:rPr lang="fr-FR" smtClean="0"/>
              <a:pPr/>
              <a:t>‹#›</a:t>
            </a:fld>
            <a:endParaRPr lang="fr-FR"/>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585C6A1-7AC0-4F21-AC41-BD418A716048}" type="datetime1">
              <a:rPr lang="fr-FR" smtClean="0"/>
              <a:pPr/>
              <a:t>05/03/2020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0B8489-1041-4548-9151-DBAE8E7F2630}" type="slidenum">
              <a:rPr lang="fr-FR" smtClean="0"/>
              <a:pPr/>
              <a:t>‹#›</a:t>
            </a:fld>
            <a:endParaRPr lang="fr-FR"/>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7FE809F-7A50-4339-9EB4-82E7EA7C947B}" type="datetime1">
              <a:rPr lang="fr-FR" smtClean="0"/>
              <a:pPr/>
              <a:t>05/03/2020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00B8489-1041-4548-9151-DBAE8E7F2630}" type="slidenum">
              <a:rPr lang="fr-FR" smtClean="0"/>
              <a:pPr/>
              <a:t>‹#›</a:t>
            </a:fld>
            <a:endParaRPr lang="fr-FR"/>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CBF855F-E469-4E41-A8F3-56A91347C6D8}" type="datetime1">
              <a:rPr lang="fr-FR" smtClean="0"/>
              <a:pPr/>
              <a:t>05/03/2020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00B8489-1041-4548-9151-DBAE8E7F2630}" type="slidenum">
              <a:rPr lang="fr-FR" smtClean="0"/>
              <a:pPr/>
              <a:t>‹#›</a:t>
            </a:fld>
            <a:endParaRPr lang="fr-FR"/>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5A8FF26-18A3-49DC-9EBE-74D89DF46ACC}" type="datetime1">
              <a:rPr lang="fr-FR" smtClean="0"/>
              <a:pPr/>
              <a:t>05/03/2020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0B8489-1041-4548-9151-DBAE8E7F2630}" type="slidenum">
              <a:rPr lang="fr-FR" smtClean="0"/>
              <a:pPr/>
              <a:t>‹#›</a:t>
            </a:fld>
            <a:endParaRPr lang="fr-FR"/>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2066D0C-D81C-4CA4-9E7E-32285FC75502}" type="datetime1">
              <a:rPr lang="fr-FR" smtClean="0"/>
              <a:pPr/>
              <a:t>05/03/2020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0B8489-1041-4548-9151-DBAE8E7F2630}" type="slidenum">
              <a:rPr lang="fr-FR" smtClean="0"/>
              <a:pPr/>
              <a:t>‹#›</a:t>
            </a:fld>
            <a:endParaRPr lang="fr-FR"/>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7F1F490-7C4F-400A-8941-587AFFB81DE9}" type="datetime1">
              <a:rPr lang="fr-FR" smtClean="0"/>
              <a:pPr/>
              <a:t>05/03/2020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0B8489-1041-4548-9151-DBAE8E7F2630}" type="slidenum">
              <a:rPr lang="fr-FR" smtClean="0"/>
              <a:pPr/>
              <a:t>‹#›</a:t>
            </a:fld>
            <a:endParaRPr lang="fr-FR"/>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7B13B-6CEC-4B74-A72E-C0C0D720A542}" type="datetime1">
              <a:rPr lang="fr-FR" smtClean="0"/>
              <a:pPr/>
              <a:t>05/03/2020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B8489-1041-4548-9151-DBAE8E7F2630}"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split orient="ver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normAutofit/>
          </a:bodyPr>
          <a:lstStyle/>
          <a:p>
            <a:r>
              <a:rPr lang="fr-FR" sz="3200" dirty="0">
                <a:latin typeface="+mn-lt"/>
                <a:cs typeface="Arial" pitchFamily="34" charset="0"/>
              </a:rPr>
              <a:t>REPUBLIQUE DU NIGER</a:t>
            </a:r>
            <a:br>
              <a:rPr lang="fr-FR" sz="3200" dirty="0">
                <a:latin typeface="+mn-lt"/>
                <a:cs typeface="Arial" pitchFamily="34" charset="0"/>
              </a:rPr>
            </a:br>
            <a:r>
              <a:rPr lang="fr-FR" sz="1800" dirty="0">
                <a:solidFill>
                  <a:srgbClr val="7030A0"/>
                </a:solidFill>
                <a:latin typeface="+mn-lt"/>
                <a:cs typeface="Arial" pitchFamily="34" charset="0"/>
              </a:rPr>
              <a:t>Fraternité – Travail – Progrès</a:t>
            </a:r>
            <a:br>
              <a:rPr lang="fr-FR" sz="1800" dirty="0">
                <a:solidFill>
                  <a:srgbClr val="7030A0"/>
                </a:solidFill>
                <a:latin typeface="+mn-lt"/>
                <a:cs typeface="Arial" pitchFamily="34" charset="0"/>
              </a:rPr>
            </a:br>
            <a:r>
              <a:rPr lang="fr-FR" sz="1800" b="1" dirty="0">
                <a:latin typeface="+mn-lt"/>
                <a:cs typeface="Arial" pitchFamily="34" charset="0"/>
              </a:rPr>
              <a:t>MINISTERE DE L’AGRICULTURE ET DE L’ELEVAGE</a:t>
            </a:r>
            <a:endParaRPr lang="fr-FR" sz="1800" b="1" dirty="0">
              <a:latin typeface="+mn-lt"/>
            </a:endParaRPr>
          </a:p>
        </p:txBody>
      </p:sp>
      <p:sp>
        <p:nvSpPr>
          <p:cNvPr id="4" name="Espace réservé du numéro de diapositive 3"/>
          <p:cNvSpPr>
            <a:spLocks noGrp="1"/>
          </p:cNvSpPr>
          <p:nvPr>
            <p:ph type="sldNum" sz="quarter" idx="12"/>
          </p:nvPr>
        </p:nvSpPr>
        <p:spPr/>
        <p:txBody>
          <a:bodyPr/>
          <a:lstStyle/>
          <a:p>
            <a:fld id="{B00B8489-1041-4548-9151-DBAE8E7F2630}" type="slidenum">
              <a:rPr lang="fr-FR" smtClean="0"/>
              <a:pPr/>
              <a:t>1</a:t>
            </a:fld>
            <a:endParaRPr lang="fr-FR"/>
          </a:p>
        </p:txBody>
      </p:sp>
      <p:sp>
        <p:nvSpPr>
          <p:cNvPr id="8" name="Titre 1"/>
          <p:cNvSpPr txBox="1">
            <a:spLocks/>
          </p:cNvSpPr>
          <p:nvPr/>
        </p:nvSpPr>
        <p:spPr>
          <a:xfrm>
            <a:off x="539552" y="2492896"/>
            <a:ext cx="8229600" cy="1800200"/>
          </a:xfrm>
          <a:prstGeom prst="rect">
            <a:avLst/>
          </a:prstGeom>
          <a:solidFill>
            <a:schemeClr val="accent3">
              <a:lumMod val="40000"/>
              <a:lumOff val="60000"/>
            </a:schemeClr>
          </a:solidFill>
        </p:spPr>
        <p:txBody>
          <a:bodyPr vert="horz" lIns="91440" tIns="45720" rIns="91440" bIns="45720" rtlCol="0" anchor="ctr">
            <a:normAutofit/>
          </a:bodyPr>
          <a:lstStyle/>
          <a:p>
            <a:pPr lvl="0" algn="ctr">
              <a:spcBef>
                <a:spcPct val="0"/>
              </a:spcBef>
              <a:defRPr/>
            </a:pPr>
            <a:r>
              <a:rPr lang="fr-FR" sz="3200" dirty="0">
                <a:ea typeface="+mj-ea"/>
                <a:cs typeface="Arial" pitchFamily="34" charset="0"/>
              </a:rPr>
              <a:t>Résultats définitifs : </a:t>
            </a:r>
          </a:p>
          <a:p>
            <a:pPr lvl="0" algn="ctr">
              <a:spcBef>
                <a:spcPct val="0"/>
              </a:spcBef>
              <a:defRPr/>
            </a:pPr>
            <a:r>
              <a:rPr lang="fr-FR" sz="3200" dirty="0">
                <a:ea typeface="+mj-ea"/>
                <a:cs typeface="Arial" pitchFamily="34" charset="0"/>
              </a:rPr>
              <a:t>campagne agricole 2019</a:t>
            </a:r>
          </a:p>
        </p:txBody>
      </p:sp>
      <p:sp>
        <p:nvSpPr>
          <p:cNvPr id="10" name="Espace réservé du contenu 9"/>
          <p:cNvSpPr>
            <a:spLocks noGrp="1"/>
          </p:cNvSpPr>
          <p:nvPr>
            <p:ph idx="1"/>
          </p:nvPr>
        </p:nvSpPr>
        <p:spPr>
          <a:xfrm>
            <a:off x="395536" y="4941168"/>
            <a:ext cx="8229600" cy="1440160"/>
          </a:xfrm>
          <a:solidFill>
            <a:schemeClr val="accent5">
              <a:lumMod val="20000"/>
              <a:lumOff val="80000"/>
            </a:schemeClr>
          </a:solidFill>
        </p:spPr>
        <p:txBody>
          <a:bodyPr>
            <a:normAutofit/>
          </a:bodyPr>
          <a:lstStyle/>
          <a:p>
            <a:pPr algn="ctr">
              <a:buNone/>
            </a:pPr>
            <a:r>
              <a:rPr lang="fr-FR" dirty="0"/>
              <a:t>Aliou Moumouni</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00B8489-1041-4548-9151-DBAE8E7F2630}" type="slidenum">
              <a:rPr lang="fr-FR" smtClean="0"/>
              <a:pPr/>
              <a:t>10</a:t>
            </a:fld>
            <a:endParaRPr lang="fr-FR"/>
          </a:p>
        </p:txBody>
      </p:sp>
      <p:sp>
        <p:nvSpPr>
          <p:cNvPr id="4" name="Rectangle 3"/>
          <p:cNvSpPr/>
          <p:nvPr/>
        </p:nvSpPr>
        <p:spPr>
          <a:xfrm>
            <a:off x="395536" y="1196752"/>
            <a:ext cx="7848872" cy="5201424"/>
          </a:xfrm>
          <a:prstGeom prst="rect">
            <a:avLst/>
          </a:prstGeom>
        </p:spPr>
        <p:txBody>
          <a:bodyPr wrap="square">
            <a:spAutoFit/>
          </a:bodyPr>
          <a:lstStyle/>
          <a:p>
            <a:pPr algn="just"/>
            <a:r>
              <a:rPr lang="fr-FR" sz="2400" b="1" dirty="0"/>
              <a:t>Les besoins de consommation  en céréales de la population sont REVISES.</a:t>
            </a:r>
          </a:p>
          <a:p>
            <a:pPr algn="just"/>
            <a:endParaRPr lang="fr-FR" sz="2400" b="1" dirty="0"/>
          </a:p>
          <a:p>
            <a:pPr algn="just"/>
            <a:r>
              <a:rPr lang="fr-FR" sz="2400" b="1" dirty="0"/>
              <a:t>Les  normes  considérées  sont issues de l’Enquête Condition de Vie  des Ménages /Agriculture (  ECVM/A  2014). </a:t>
            </a:r>
          </a:p>
          <a:p>
            <a:pPr algn="just"/>
            <a:endParaRPr lang="fr-FR" sz="2000" dirty="0"/>
          </a:p>
          <a:p>
            <a:pPr algn="just"/>
            <a:r>
              <a:rPr lang="fr-FR" sz="2400" dirty="0"/>
              <a:t>Ainsi il est retenu :</a:t>
            </a:r>
          </a:p>
          <a:p>
            <a:pPr algn="just"/>
            <a:endParaRPr lang="fr-FR" sz="2400" dirty="0"/>
          </a:p>
          <a:p>
            <a:pPr algn="just">
              <a:buFont typeface="Arial" pitchFamily="34" charset="0"/>
              <a:buChar char="•"/>
            </a:pPr>
            <a:r>
              <a:rPr lang="fr-FR" sz="2400" dirty="0"/>
              <a:t>170,9 kg/personne/an pour les céréales sèches:  le mil, le sorgho, le maïs et le fonio, </a:t>
            </a:r>
          </a:p>
          <a:p>
            <a:pPr algn="just">
              <a:buFont typeface="Arial" pitchFamily="34" charset="0"/>
              <a:buChar char="•"/>
            </a:pPr>
            <a:endParaRPr lang="fr-FR" sz="2400" dirty="0"/>
          </a:p>
          <a:p>
            <a:pPr algn="just">
              <a:buFont typeface="Arial" pitchFamily="34" charset="0"/>
              <a:buChar char="•"/>
            </a:pPr>
            <a:r>
              <a:rPr lang="fr-FR" sz="2400" dirty="0"/>
              <a:t>20,4 kg/personne/an pour le riz et</a:t>
            </a:r>
          </a:p>
          <a:p>
            <a:pPr algn="just">
              <a:buFont typeface="Arial" pitchFamily="34" charset="0"/>
              <a:buChar char="•"/>
            </a:pPr>
            <a:endParaRPr lang="fr-FR" sz="2400" dirty="0"/>
          </a:p>
          <a:p>
            <a:pPr algn="just">
              <a:buFont typeface="Arial" pitchFamily="34" charset="0"/>
              <a:buChar char="•"/>
            </a:pPr>
            <a:r>
              <a:rPr lang="fr-FR" sz="2400" dirty="0"/>
              <a:t> 7,46 kg/personne/an pour le blé). </a:t>
            </a:r>
          </a:p>
        </p:txBody>
      </p:sp>
      <p:sp>
        <p:nvSpPr>
          <p:cNvPr id="5" name="Titre 1"/>
          <p:cNvSpPr txBox="1">
            <a:spLocks/>
          </p:cNvSpPr>
          <p:nvPr/>
        </p:nvSpPr>
        <p:spPr>
          <a:xfrm>
            <a:off x="323528" y="332656"/>
            <a:ext cx="8229600" cy="5111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800" b="1" dirty="0">
                <a:ea typeface="+mj-ea"/>
                <a:cs typeface="+mj-cs"/>
              </a:rPr>
              <a:t>IV.</a:t>
            </a:r>
            <a:r>
              <a:rPr kumimoji="0" lang="fr-FR" sz="2800" b="1" i="0" u="none" strike="noStrike" kern="1200" cap="none" spc="0" normalizeH="0" baseline="0" noProof="0" dirty="0">
                <a:ln>
                  <a:noFill/>
                </a:ln>
                <a:solidFill>
                  <a:schemeClr val="tx1"/>
                </a:solidFill>
                <a:effectLst/>
                <a:uLnTx/>
                <a:uFillTx/>
                <a:ea typeface="+mj-ea"/>
                <a:cs typeface="+mj-cs"/>
              </a:rPr>
              <a:t>BILAN CÉRÉALIER </a:t>
            </a:r>
            <a:r>
              <a:rPr lang="fr-FR" sz="2800" b="1" noProof="0" dirty="0">
                <a:ea typeface="+mj-ea"/>
                <a:cs typeface="+mj-cs"/>
              </a:rPr>
              <a:t>BRUT ISSU DES RECOLTES  2/ 3</a:t>
            </a:r>
            <a:endParaRPr kumimoji="0" lang="fr-FR" sz="2800" b="1" i="0" u="none" strike="noStrike" kern="1200" cap="none" spc="0" normalizeH="0" baseline="0" noProof="0" dirty="0">
              <a:ln>
                <a:noFill/>
              </a:ln>
              <a:solidFill>
                <a:schemeClr val="tx1"/>
              </a:solidFill>
              <a:effectLst/>
              <a:uLnTx/>
              <a:uFillTx/>
              <a:ea typeface="+mj-ea"/>
              <a:cs typeface="+mj-cs"/>
            </a:endParaRPr>
          </a:p>
        </p:txBody>
      </p:sp>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954351600"/>
              </p:ext>
            </p:extLst>
          </p:nvPr>
        </p:nvGraphicFramePr>
        <p:xfrm>
          <a:off x="24317" y="2796899"/>
          <a:ext cx="6228182" cy="3456384"/>
        </p:xfrm>
        <a:graphic>
          <a:graphicData uri="http://schemas.openxmlformats.org/drawingml/2006/table">
            <a:tbl>
              <a:tblPr/>
              <a:tblGrid>
                <a:gridCol w="1153367">
                  <a:extLst>
                    <a:ext uri="{9D8B030D-6E8A-4147-A177-3AD203B41FA5}">
                      <a16:colId xmlns:a16="http://schemas.microsoft.com/office/drawing/2014/main" val="20000"/>
                    </a:ext>
                  </a:extLst>
                </a:gridCol>
                <a:gridCol w="1076476">
                  <a:extLst>
                    <a:ext uri="{9D8B030D-6E8A-4147-A177-3AD203B41FA5}">
                      <a16:colId xmlns:a16="http://schemas.microsoft.com/office/drawing/2014/main" val="20001"/>
                    </a:ext>
                  </a:extLst>
                </a:gridCol>
                <a:gridCol w="999585">
                  <a:extLst>
                    <a:ext uri="{9D8B030D-6E8A-4147-A177-3AD203B41FA5}">
                      <a16:colId xmlns:a16="http://schemas.microsoft.com/office/drawing/2014/main" val="20002"/>
                    </a:ext>
                  </a:extLst>
                </a:gridCol>
                <a:gridCol w="1076476">
                  <a:extLst>
                    <a:ext uri="{9D8B030D-6E8A-4147-A177-3AD203B41FA5}">
                      <a16:colId xmlns:a16="http://schemas.microsoft.com/office/drawing/2014/main" val="20003"/>
                    </a:ext>
                  </a:extLst>
                </a:gridCol>
                <a:gridCol w="999585">
                  <a:extLst>
                    <a:ext uri="{9D8B030D-6E8A-4147-A177-3AD203B41FA5}">
                      <a16:colId xmlns:a16="http://schemas.microsoft.com/office/drawing/2014/main" val="20004"/>
                    </a:ext>
                  </a:extLst>
                </a:gridCol>
                <a:gridCol w="922693">
                  <a:extLst>
                    <a:ext uri="{9D8B030D-6E8A-4147-A177-3AD203B41FA5}">
                      <a16:colId xmlns:a16="http://schemas.microsoft.com/office/drawing/2014/main" val="20005"/>
                    </a:ext>
                  </a:extLst>
                </a:gridCol>
              </a:tblGrid>
              <a:tr h="1194144">
                <a:tc>
                  <a:txBody>
                    <a:bodyPr/>
                    <a:lstStyle/>
                    <a:p>
                      <a:pPr algn="just">
                        <a:spcAft>
                          <a:spcPts val="0"/>
                        </a:spcAft>
                      </a:pPr>
                      <a:r>
                        <a:rPr lang="fr-FR" sz="1200">
                          <a:effectLst/>
                          <a:latin typeface="Cambria"/>
                          <a:ea typeface="Times New Roman"/>
                          <a:cs typeface="Calibri"/>
                        </a:rPr>
                        <a:t>Population     au 30 Avril 2019</a:t>
                      </a:r>
                      <a:endParaRPr lang="fr-F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effectLst/>
                          <a:latin typeface="Cambria"/>
                          <a:ea typeface="Times New Roman"/>
                          <a:cs typeface="Calibri"/>
                        </a:rPr>
                        <a:t>Produits</a:t>
                      </a:r>
                      <a:endParaRPr lang="fr-F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mbria"/>
                          <a:ea typeface="Times New Roman"/>
                          <a:cs typeface="Calibri"/>
                        </a:rPr>
                        <a:t>Besoins</a:t>
                      </a:r>
                      <a:endParaRPr lang="fr-F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mbria"/>
                          <a:ea typeface="Times New Roman"/>
                          <a:cs typeface="Calibri"/>
                        </a:rPr>
                        <a:t>Production brute</a:t>
                      </a:r>
                      <a:endParaRPr lang="fr-F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mbria"/>
                          <a:ea typeface="Times New Roman"/>
                          <a:cs typeface="Calibri"/>
                        </a:rPr>
                        <a:t>Production nette disponible</a:t>
                      </a:r>
                      <a:endParaRPr lang="fr-F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mbria"/>
                          <a:ea typeface="Times New Roman"/>
                          <a:cs typeface="Calibri"/>
                        </a:rPr>
                        <a:t>Balance</a:t>
                      </a:r>
                      <a:endParaRPr lang="fr-FR" sz="12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5707">
                <a:tc rowSpan="3">
                  <a:txBody>
                    <a:bodyPr/>
                    <a:lstStyle/>
                    <a:p>
                      <a:pPr>
                        <a:spcAft>
                          <a:spcPts val="0"/>
                        </a:spcAft>
                      </a:pPr>
                      <a:r>
                        <a:rPr lang="fr-FR" sz="1400" b="1" dirty="0">
                          <a:effectLst/>
                          <a:latin typeface="Cambria"/>
                          <a:ea typeface="Times New Roman"/>
                          <a:cs typeface="Calibri"/>
                        </a:rPr>
                        <a:t>23</a:t>
                      </a:r>
                      <a:r>
                        <a:rPr lang="fr-FR" sz="1400" b="1" baseline="0" dirty="0">
                          <a:effectLst/>
                          <a:latin typeface="Cambria"/>
                          <a:ea typeface="Times New Roman"/>
                          <a:cs typeface="Calibri"/>
                        </a:rPr>
                        <a:t> 049 096</a:t>
                      </a:r>
                      <a:endParaRPr lang="fr-FR" sz="14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a:effectLst/>
                          <a:latin typeface="Cambria"/>
                          <a:ea typeface="Calibri"/>
                          <a:cs typeface="Calibri"/>
                        </a:rPr>
                        <a:t>Mil+Sorgho+Maïs+Fonio</a:t>
                      </a:r>
                      <a:endParaRPr lang="fr-F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a:effectLst/>
                          <a:latin typeface="Cambria" panose="02040503050406030204" pitchFamily="18" charset="0"/>
                          <a:ea typeface="Times New Roman" panose="02020603050405020304" pitchFamily="18" charset="0"/>
                          <a:cs typeface="Calibri" panose="020F0502020204030204" pitchFamily="34" charset="0"/>
                        </a:rPr>
                        <a:t>3 939 091</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mbria" panose="02040503050406030204" pitchFamily="18" charset="0"/>
                        <a:ea typeface="Times New Roman" panose="02020603050405020304" pitchFamily="18" charset="0"/>
                        <a:cs typeface="Calibri" panose="020F0502020204030204" pitchFamily="34" charset="0"/>
                      </a:endParaRPr>
                    </a:p>
                    <a:p>
                      <a:pPr algn="ctr">
                        <a:spcAft>
                          <a:spcPts val="0"/>
                        </a:spcAft>
                      </a:pPr>
                      <a:endParaRPr lang="fr-FR" sz="1200" dirty="0">
                        <a:effectLst/>
                        <a:latin typeface="Cambria" panose="02040503050406030204" pitchFamily="18" charset="0"/>
                        <a:ea typeface="Times New Roman" panose="02020603050405020304" pitchFamily="18" charset="0"/>
                        <a:cs typeface="Calibri" panose="020F0502020204030204" pitchFamily="34" charset="0"/>
                      </a:endParaRPr>
                    </a:p>
                    <a:p>
                      <a:pPr algn="ctr">
                        <a:spcAft>
                          <a:spcPts val="0"/>
                        </a:spcAft>
                      </a:pPr>
                      <a:r>
                        <a:rPr lang="fr-FR" sz="1200" dirty="0">
                          <a:effectLst/>
                          <a:latin typeface="Cambria" panose="02040503050406030204" pitchFamily="18" charset="0"/>
                          <a:ea typeface="Times New Roman" panose="02020603050405020304" pitchFamily="18" charset="0"/>
                          <a:cs typeface="Calibri" panose="020F0502020204030204" pitchFamily="34" charset="0"/>
                        </a:rPr>
                        <a:t>5 177 034</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dirty="0">
                        <a:effectLst/>
                        <a:latin typeface="Cambria" panose="02040503050406030204" pitchFamily="18" charset="0"/>
                        <a:ea typeface="Times New Roman" panose="02020603050405020304" pitchFamily="18" charset="0"/>
                        <a:cs typeface="Calibri" panose="020F0502020204030204" pitchFamily="34" charset="0"/>
                      </a:endParaRPr>
                    </a:p>
                    <a:p>
                      <a:pPr algn="ctr">
                        <a:spcAft>
                          <a:spcPts val="0"/>
                        </a:spcAft>
                      </a:pPr>
                      <a:endParaRPr lang="fr-FR" sz="1200" dirty="0">
                        <a:effectLst/>
                        <a:latin typeface="Cambria" panose="02040503050406030204" pitchFamily="18" charset="0"/>
                        <a:ea typeface="Times New Roman" panose="02020603050405020304" pitchFamily="18" charset="0"/>
                        <a:cs typeface="Calibri" panose="020F0502020204030204" pitchFamily="34" charset="0"/>
                      </a:endParaRPr>
                    </a:p>
                    <a:p>
                      <a:pPr algn="ctr">
                        <a:spcAft>
                          <a:spcPts val="0"/>
                        </a:spcAft>
                      </a:pPr>
                      <a:r>
                        <a:rPr lang="fr-FR" sz="1200" dirty="0">
                          <a:effectLst/>
                          <a:latin typeface="Cambria" panose="02040503050406030204" pitchFamily="18" charset="0"/>
                          <a:ea typeface="Times New Roman" panose="02020603050405020304" pitchFamily="18" charset="0"/>
                          <a:cs typeface="Calibri" panose="020F0502020204030204" pitchFamily="34" charset="0"/>
                        </a:rPr>
                        <a:t>4 400 479</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200" b="1" dirty="0">
                        <a:effectLst/>
                        <a:latin typeface="Cambria" panose="02040503050406030204" pitchFamily="18" charset="0"/>
                        <a:ea typeface="Times New Roman" panose="02020603050405020304" pitchFamily="18" charset="0"/>
                        <a:cs typeface="Calibri" panose="020F0502020204030204" pitchFamily="34" charset="0"/>
                      </a:endParaRPr>
                    </a:p>
                    <a:p>
                      <a:pPr algn="ctr">
                        <a:spcAft>
                          <a:spcPts val="0"/>
                        </a:spcAft>
                      </a:pPr>
                      <a:endParaRPr lang="fr-FR" sz="1200" b="1" dirty="0">
                        <a:effectLst/>
                        <a:latin typeface="Cambria" panose="02040503050406030204" pitchFamily="18" charset="0"/>
                        <a:ea typeface="Times New Roman" panose="02020603050405020304" pitchFamily="18" charset="0"/>
                        <a:cs typeface="Calibri" panose="020F0502020204030204" pitchFamily="34" charset="0"/>
                      </a:endParaRPr>
                    </a:p>
                    <a:p>
                      <a:pPr algn="ctr">
                        <a:spcAft>
                          <a:spcPts val="0"/>
                        </a:spcAft>
                      </a:pPr>
                      <a:r>
                        <a:rPr lang="fr-FR" sz="1600" b="1" dirty="0">
                          <a:effectLst/>
                          <a:latin typeface="Cambria" panose="02040503050406030204" pitchFamily="18" charset="0"/>
                          <a:ea typeface="Times New Roman" panose="02020603050405020304" pitchFamily="18" charset="0"/>
                          <a:cs typeface="Calibri" panose="020F0502020204030204" pitchFamily="34" charset="0"/>
                        </a:rPr>
                        <a:t>461 388</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7853">
                <a:tc vMerge="1">
                  <a:txBody>
                    <a:bodyPr/>
                    <a:lstStyle/>
                    <a:p>
                      <a:endParaRPr lang="fr-FR"/>
                    </a:p>
                  </a:txBody>
                  <a:tcPr/>
                </a:tc>
                <a:tc>
                  <a:txBody>
                    <a:bodyPr/>
                    <a:lstStyle/>
                    <a:p>
                      <a:pPr algn="just">
                        <a:spcAft>
                          <a:spcPts val="0"/>
                        </a:spcAft>
                      </a:pPr>
                      <a:r>
                        <a:rPr lang="fr-FR" sz="1200">
                          <a:effectLst/>
                          <a:latin typeface="Cambria"/>
                          <a:ea typeface="Times New Roman"/>
                          <a:cs typeface="Calibri"/>
                        </a:rPr>
                        <a:t>Riz</a:t>
                      </a:r>
                      <a:endParaRPr lang="fr-F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mbria" panose="02040503050406030204" pitchFamily="18" charset="0"/>
                          <a:ea typeface="Times New Roman" panose="02020603050405020304" pitchFamily="18" charset="0"/>
                          <a:cs typeface="Calibri" panose="020F0502020204030204" pitchFamily="34" charset="0"/>
                        </a:rPr>
                        <a:t>470 202</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a:effectLst/>
                          <a:latin typeface="Cambria" panose="02040503050406030204" pitchFamily="18" charset="0"/>
                          <a:ea typeface="Times New Roman" panose="02020603050405020304" pitchFamily="18" charset="0"/>
                          <a:cs typeface="Calibri" panose="020F0502020204030204" pitchFamily="34" charset="0"/>
                        </a:rPr>
                        <a:t>119517</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mbria" panose="02040503050406030204" pitchFamily="18" charset="0"/>
                          <a:ea typeface="Times New Roman" panose="02020603050405020304" pitchFamily="18" charset="0"/>
                          <a:cs typeface="Calibri" panose="020F0502020204030204" pitchFamily="34" charset="0"/>
                        </a:rPr>
                        <a:t>77686</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Cambria" panose="02040503050406030204" pitchFamily="18" charset="0"/>
                          <a:ea typeface="Times New Roman" panose="02020603050405020304" pitchFamily="18" charset="0"/>
                          <a:cs typeface="Calibri" panose="020F0502020204030204" pitchFamily="34" charset="0"/>
                        </a:rPr>
                        <a:t>-392 516</a:t>
                      </a:r>
                      <a:endParaRPr lang="fr-F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7853">
                <a:tc vMerge="1">
                  <a:txBody>
                    <a:bodyPr/>
                    <a:lstStyle/>
                    <a:p>
                      <a:endParaRPr lang="fr-FR"/>
                    </a:p>
                  </a:txBody>
                  <a:tcPr/>
                </a:tc>
                <a:tc>
                  <a:txBody>
                    <a:bodyPr/>
                    <a:lstStyle/>
                    <a:p>
                      <a:pPr algn="just">
                        <a:spcAft>
                          <a:spcPts val="0"/>
                        </a:spcAft>
                      </a:pPr>
                      <a:r>
                        <a:rPr lang="fr-FR" sz="1200">
                          <a:effectLst/>
                          <a:latin typeface="Cambria"/>
                          <a:ea typeface="Times New Roman"/>
                          <a:cs typeface="Calibri"/>
                        </a:rPr>
                        <a:t>Blé</a:t>
                      </a:r>
                      <a:endParaRPr lang="fr-F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mbria" panose="02040503050406030204" pitchFamily="18" charset="0"/>
                          <a:ea typeface="Times New Roman" panose="02020603050405020304" pitchFamily="18" charset="0"/>
                          <a:cs typeface="Calibri" panose="020F0502020204030204" pitchFamily="34" charset="0"/>
                        </a:rPr>
                        <a:t>171 946</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a:effectLst/>
                          <a:latin typeface="Cambria" panose="02040503050406030204" pitchFamily="18" charset="0"/>
                          <a:ea typeface="Times New Roman" panose="02020603050405020304" pitchFamily="18" charset="0"/>
                          <a:cs typeface="Calibri" panose="020F0502020204030204" pitchFamily="34" charset="0"/>
                        </a:rPr>
                        <a:t>4974</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a:effectLst/>
                          <a:latin typeface="Cambria" panose="02040503050406030204" pitchFamily="18" charset="0"/>
                          <a:ea typeface="Times New Roman" panose="02020603050405020304" pitchFamily="18" charset="0"/>
                          <a:cs typeface="Calibri" panose="020F0502020204030204" pitchFamily="34" charset="0"/>
                        </a:rPr>
                        <a:t>3233</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solidFill>
                            <a:srgbClr val="FF0000"/>
                          </a:solidFill>
                          <a:effectLst/>
                          <a:latin typeface="Cambria" panose="02040503050406030204" pitchFamily="18" charset="0"/>
                          <a:ea typeface="Times New Roman" panose="02020603050405020304" pitchFamily="18" charset="0"/>
                          <a:cs typeface="Calibri" panose="020F0502020204030204" pitchFamily="34" charset="0"/>
                        </a:rPr>
                        <a:t>-168 713</a:t>
                      </a:r>
                      <a:endParaRPr lang="fr-F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0827">
                <a:tc gridSpan="2">
                  <a:txBody>
                    <a:bodyPr/>
                    <a:lstStyle/>
                    <a:p>
                      <a:pPr algn="just">
                        <a:spcAft>
                          <a:spcPts val="0"/>
                        </a:spcAft>
                      </a:pPr>
                      <a:r>
                        <a:rPr lang="fr-FR" sz="1200" b="1">
                          <a:effectLst/>
                          <a:latin typeface="Cambria"/>
                          <a:ea typeface="Times New Roman"/>
                          <a:cs typeface="Calibri"/>
                        </a:rPr>
                        <a:t>TOTAL </a:t>
                      </a:r>
                      <a:r>
                        <a:rPr lang="fr-FR" sz="1200">
                          <a:effectLst/>
                          <a:latin typeface="Cambria"/>
                          <a:ea typeface="Times New Roman"/>
                          <a:cs typeface="Calibri"/>
                        </a:rPr>
                        <a:t>(mil+sorgho+maïs+ fonio+riz+blé)</a:t>
                      </a:r>
                      <a:endParaRPr lang="fr-FR" sz="12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1200" b="0" dirty="0">
                          <a:effectLst/>
                          <a:latin typeface="Cambria" panose="02040503050406030204" pitchFamily="18" charset="0"/>
                          <a:ea typeface="Times New Roman" panose="02020603050405020304" pitchFamily="18" charset="0"/>
                          <a:cs typeface="Calibri" panose="020F0502020204030204" pitchFamily="34" charset="0"/>
                        </a:rPr>
                        <a:t>4 581 238</a:t>
                      </a:r>
                      <a:endParaRPr lang="fr-F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fr-FR" sz="1200" kern="1200" dirty="0">
                          <a:solidFill>
                            <a:schemeClr val="tx1"/>
                          </a:solidFill>
                          <a:effectLst/>
                          <a:latin typeface="Cambria" panose="02040503050406030204" pitchFamily="18" charset="0"/>
                          <a:ea typeface="Times New Roman" panose="02020603050405020304" pitchFamily="18" charset="0"/>
                          <a:cs typeface="Calibri" panose="020F0502020204030204" pitchFamily="34" charset="0"/>
                        </a:rPr>
                        <a:t>5 301 525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fr-FR" sz="1200" kern="1200" dirty="0">
                          <a:solidFill>
                            <a:schemeClr val="tx1"/>
                          </a:solidFill>
                          <a:effectLst/>
                          <a:latin typeface="Cambria" panose="02040503050406030204" pitchFamily="18" charset="0"/>
                          <a:ea typeface="Times New Roman" panose="02020603050405020304" pitchFamily="18" charset="0"/>
                          <a:cs typeface="Calibri" panose="020F0502020204030204" pitchFamily="34" charset="0"/>
                        </a:rPr>
                        <a:t>4 481 398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fr-FR" sz="1400" b="1" kern="1200" dirty="0">
                          <a:solidFill>
                            <a:srgbClr val="FF0000"/>
                          </a:solidFill>
                          <a:effectLst/>
                          <a:latin typeface="Cambria" panose="02040503050406030204" pitchFamily="18" charset="0"/>
                          <a:ea typeface="Times New Roman" panose="02020603050405020304" pitchFamily="18" charset="0"/>
                          <a:cs typeface="Calibri" panose="020F0502020204030204" pitchFamily="34" charset="0"/>
                        </a:rPr>
                        <a:t>-99 840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Espace réservé du numéro de diapositive 1"/>
          <p:cNvSpPr>
            <a:spLocks noGrp="1"/>
          </p:cNvSpPr>
          <p:nvPr>
            <p:ph type="sldNum" sz="quarter" idx="12"/>
          </p:nvPr>
        </p:nvSpPr>
        <p:spPr/>
        <p:txBody>
          <a:bodyPr/>
          <a:lstStyle/>
          <a:p>
            <a:fld id="{B00B8489-1041-4548-9151-DBAE8E7F2630}" type="slidenum">
              <a:rPr lang="fr-FR" smtClean="0"/>
              <a:pPr/>
              <a:t>11</a:t>
            </a:fld>
            <a:endParaRPr lang="fr-FR"/>
          </a:p>
        </p:txBody>
      </p:sp>
      <p:sp>
        <p:nvSpPr>
          <p:cNvPr id="4" name="Rectangle 3"/>
          <p:cNvSpPr/>
          <p:nvPr/>
        </p:nvSpPr>
        <p:spPr>
          <a:xfrm>
            <a:off x="539552" y="980728"/>
            <a:ext cx="5760640" cy="1200329"/>
          </a:xfrm>
          <a:prstGeom prst="rect">
            <a:avLst/>
          </a:prstGeom>
        </p:spPr>
        <p:txBody>
          <a:bodyPr wrap="square">
            <a:spAutoFit/>
          </a:bodyPr>
          <a:lstStyle/>
          <a:p>
            <a:r>
              <a:rPr lang="fr-FR" dirty="0">
                <a:latin typeface="Bookman Old Style" pitchFamily="18" charset="0"/>
              </a:rPr>
              <a:t>La balance entre la production céréalière nette établie à   </a:t>
            </a:r>
            <a:r>
              <a:rPr lang="fr-FR" b="1" i="1" dirty="0">
                <a:latin typeface="Bookman Old Style" pitchFamily="18" charset="0"/>
              </a:rPr>
              <a:t>4 400 479  tonnes</a:t>
            </a:r>
            <a:r>
              <a:rPr lang="fr-FR" dirty="0">
                <a:latin typeface="Bookman Old Style" pitchFamily="18" charset="0"/>
              </a:rPr>
              <a:t> et les besoins de consommation estimés à </a:t>
            </a:r>
            <a:r>
              <a:rPr lang="fr-FR" b="1" i="1" dirty="0">
                <a:latin typeface="Bookman Old Style" pitchFamily="18" charset="0"/>
              </a:rPr>
              <a:t> 3 939 091 tonnes</a:t>
            </a:r>
            <a:r>
              <a:rPr lang="fr-FR" dirty="0">
                <a:latin typeface="Bookman Old Style" pitchFamily="18" charset="0"/>
              </a:rPr>
              <a:t>, dégage un excédent brut  de </a:t>
            </a:r>
            <a:r>
              <a:rPr lang="fr-FR" b="1" i="1" dirty="0">
                <a:latin typeface="Bookman Old Style" pitchFamily="18" charset="0"/>
              </a:rPr>
              <a:t> 461 388   tonnes</a:t>
            </a:r>
            <a:r>
              <a:rPr lang="fr-FR" b="1" dirty="0">
                <a:latin typeface="Bookman Old Style" pitchFamily="18" charset="0"/>
              </a:rPr>
              <a:t>. </a:t>
            </a:r>
            <a:endParaRPr lang="fr-FR" dirty="0"/>
          </a:p>
        </p:txBody>
      </p:sp>
      <p:sp>
        <p:nvSpPr>
          <p:cNvPr id="5" name="Titre 1"/>
          <p:cNvSpPr txBox="1">
            <a:spLocks/>
          </p:cNvSpPr>
          <p:nvPr/>
        </p:nvSpPr>
        <p:spPr>
          <a:xfrm>
            <a:off x="683568" y="332656"/>
            <a:ext cx="8229600" cy="5111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schemeClr val="tx1"/>
                </a:solidFill>
                <a:effectLst/>
                <a:uLnTx/>
                <a:uFillTx/>
                <a:ea typeface="+mj-ea"/>
                <a:cs typeface="+mj-cs"/>
              </a:rPr>
              <a:t>IV.</a:t>
            </a:r>
            <a:r>
              <a:rPr kumimoji="0" lang="fr-FR" sz="2800" b="1" i="0" u="none" strike="noStrike" kern="1200" cap="none" spc="0" normalizeH="0" noProof="0" dirty="0">
                <a:ln>
                  <a:noFill/>
                </a:ln>
                <a:solidFill>
                  <a:schemeClr val="tx1"/>
                </a:solidFill>
                <a:effectLst/>
                <a:uLnTx/>
                <a:uFillTx/>
                <a:ea typeface="+mj-ea"/>
                <a:cs typeface="+mj-cs"/>
              </a:rPr>
              <a:t> </a:t>
            </a:r>
            <a:r>
              <a:rPr kumimoji="0" lang="fr-FR" sz="2800" b="1" i="0" u="none" strike="noStrike" kern="1200" cap="none" spc="0" normalizeH="0" baseline="0" noProof="0" dirty="0">
                <a:ln>
                  <a:noFill/>
                </a:ln>
                <a:solidFill>
                  <a:schemeClr val="tx1"/>
                </a:solidFill>
                <a:effectLst/>
                <a:uLnTx/>
                <a:uFillTx/>
                <a:ea typeface="+mj-ea"/>
                <a:cs typeface="+mj-cs"/>
              </a:rPr>
              <a:t>BILAN CÉRÉALIER </a:t>
            </a:r>
            <a:r>
              <a:rPr lang="fr-FR" sz="2800" b="1" noProof="0" dirty="0">
                <a:ea typeface="+mj-ea"/>
                <a:cs typeface="+mj-cs"/>
              </a:rPr>
              <a:t>BRUT ISSU DES RECOLTES     3/3 </a:t>
            </a:r>
            <a:endParaRPr kumimoji="0" lang="fr-FR" sz="2800" b="1" i="0" u="none" strike="noStrike" kern="1200" cap="none" spc="0" normalizeH="0" baseline="0" noProof="0" dirty="0">
              <a:ln>
                <a:noFill/>
              </a:ln>
              <a:solidFill>
                <a:schemeClr val="tx1"/>
              </a:solidFill>
              <a:effectLst/>
              <a:uLnTx/>
              <a:uFillTx/>
              <a:ea typeface="+mj-ea"/>
              <a:cs typeface="+mj-cs"/>
            </a:endParaRPr>
          </a:p>
        </p:txBody>
      </p:sp>
      <p:sp>
        <p:nvSpPr>
          <p:cNvPr id="1025" name="Rectangle 1"/>
          <p:cNvSpPr>
            <a:spLocks noChangeArrowheads="1"/>
          </p:cNvSpPr>
          <p:nvPr/>
        </p:nvSpPr>
        <p:spPr bwMode="auto">
          <a:xfrm>
            <a:off x="6228184" y="2836963"/>
            <a:ext cx="273630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trike="noStrike" cap="none" normalizeH="0" baseline="0" dirty="0">
                <a:ln>
                  <a:noFill/>
                </a:ln>
                <a:solidFill>
                  <a:schemeClr val="tx1"/>
                </a:solidFill>
                <a:effectLst/>
                <a:latin typeface="Bookman Old Style" pitchFamily="18" charset="0"/>
                <a:ea typeface="Times New Roman" pitchFamily="18" charset="0"/>
                <a:cs typeface="Arial" pitchFamily="34" charset="0"/>
              </a:rPr>
              <a:t>Les besoins en riz et blé ne sont pas couverts et dégage un déficit respectif de </a:t>
            </a:r>
            <a:r>
              <a:rPr lang="fr-FR" b="1" dirty="0">
                <a:latin typeface="Bookman Old Style" pitchFamily="18" charset="0"/>
                <a:ea typeface="Times New Roman" pitchFamily="18" charset="0"/>
                <a:cs typeface="Arial" pitchFamily="34" charset="0"/>
              </a:rPr>
              <a:t>392 516</a:t>
            </a:r>
            <a:r>
              <a:rPr kumimoji="0" lang="fr-FR" b="1" strike="noStrike" cap="none" normalizeH="0" baseline="0" dirty="0">
                <a:ln>
                  <a:noFill/>
                </a:ln>
                <a:solidFill>
                  <a:schemeClr val="tx1"/>
                </a:solidFill>
                <a:effectLst/>
                <a:latin typeface="Bookman Old Style" pitchFamily="18" charset="0"/>
                <a:ea typeface="Times New Roman" pitchFamily="18" charset="0"/>
                <a:cs typeface="Arial" pitchFamily="34" charset="0"/>
              </a:rPr>
              <a:t> tonnes pour le riz </a:t>
            </a:r>
            <a:r>
              <a:rPr kumimoji="0" lang="fr-FR" strike="noStrike" cap="none" normalizeH="0" baseline="0" dirty="0">
                <a:ln>
                  <a:noFill/>
                </a:ln>
                <a:solidFill>
                  <a:schemeClr val="tx1"/>
                </a:solidFill>
                <a:effectLst/>
                <a:latin typeface="Bookman Old Style" pitchFamily="18" charset="0"/>
                <a:ea typeface="Times New Roman" pitchFamily="18" charset="0"/>
                <a:cs typeface="Arial" pitchFamily="34" charset="0"/>
              </a:rPr>
              <a:t>et </a:t>
            </a:r>
            <a:r>
              <a:rPr kumimoji="0" lang="fr-FR" b="1" strike="noStrike" cap="none" normalizeH="0" baseline="0" dirty="0">
                <a:ln>
                  <a:noFill/>
                </a:ln>
                <a:solidFill>
                  <a:schemeClr val="tx1"/>
                </a:solidFill>
                <a:effectLst/>
                <a:latin typeface="Bookman Old Style" pitchFamily="18" charset="0"/>
                <a:ea typeface="Times New Roman" pitchFamily="18" charset="0"/>
                <a:cs typeface="Arial" pitchFamily="34" charset="0"/>
              </a:rPr>
              <a:t>168</a:t>
            </a:r>
            <a:r>
              <a:rPr kumimoji="0" lang="fr-FR" b="1" strike="noStrike" cap="none" normalizeH="0" dirty="0">
                <a:ln>
                  <a:noFill/>
                </a:ln>
                <a:solidFill>
                  <a:schemeClr val="tx1"/>
                </a:solidFill>
                <a:effectLst/>
                <a:latin typeface="Bookman Old Style" pitchFamily="18" charset="0"/>
                <a:ea typeface="Times New Roman" pitchFamily="18" charset="0"/>
                <a:cs typeface="Arial" pitchFamily="34" charset="0"/>
              </a:rPr>
              <a:t> 713</a:t>
            </a:r>
            <a:r>
              <a:rPr kumimoji="0" lang="fr-FR" b="1" strike="noStrike" cap="none" normalizeH="0" baseline="0" dirty="0">
                <a:ln>
                  <a:noFill/>
                </a:ln>
                <a:solidFill>
                  <a:schemeClr val="tx1"/>
                </a:solidFill>
                <a:effectLst/>
                <a:latin typeface="Bookman Old Style" pitchFamily="18" charset="0"/>
                <a:ea typeface="Times New Roman" pitchFamily="18" charset="0"/>
                <a:cs typeface="Arial" pitchFamily="34" charset="0"/>
              </a:rPr>
              <a:t> tonnes pour le blé</a:t>
            </a:r>
            <a:r>
              <a:rPr kumimoji="0" lang="fr-FR" strike="noStrike" cap="none" normalizeH="0" baseline="0" dirty="0">
                <a:ln>
                  <a:noFill/>
                </a:ln>
                <a:solidFill>
                  <a:schemeClr val="tx1"/>
                </a:solidFill>
                <a:effectLst/>
                <a:latin typeface="Bookman Old Style" pitchFamily="18" charset="0"/>
                <a:ea typeface="Times New Roman" pitchFamily="18" charset="0"/>
                <a:cs typeface="Arial" pitchFamily="34" charset="0"/>
              </a:rPr>
              <a:t>.</a:t>
            </a:r>
            <a:r>
              <a:rPr kumimoji="0" lang="fr-FR" strike="noStrike" cap="none" normalizeH="0" baseline="0" dirty="0">
                <a:ln>
                  <a:noFill/>
                </a:ln>
                <a:solidFill>
                  <a:schemeClr val="tx1"/>
                </a:solidFill>
                <a:effectLst/>
                <a:latin typeface="Bookman Old Style" pitchFamily="18" charset="0"/>
                <a:ea typeface="Times New Roman" pitchFamily="18" charset="0"/>
                <a:cs typeface="Calibri" pitchFamily="34" charset="0"/>
              </a:rPr>
              <a:t> Ceci traduit que nous  devons importer du riz et du blé pour pouvoir couvrir les besoins</a:t>
            </a:r>
            <a:r>
              <a:rPr lang="fr-FR" dirty="0">
                <a:latin typeface="Bookman Old Style" pitchFamily="18" charset="0"/>
                <a:ea typeface="Times New Roman" pitchFamily="18" charset="0"/>
                <a:cs typeface="Calibri" pitchFamily="34" charset="0"/>
              </a:rPr>
              <a:t> </a:t>
            </a:r>
            <a:r>
              <a:rPr kumimoji="0" lang="fr-FR" strike="noStrike" cap="none" normalizeH="0" baseline="0" dirty="0">
                <a:ln>
                  <a:noFill/>
                </a:ln>
                <a:solidFill>
                  <a:schemeClr val="tx1"/>
                </a:solidFill>
                <a:effectLst/>
                <a:latin typeface="Bookman Old Style" pitchFamily="18" charset="0"/>
                <a:ea typeface="Times New Roman" pitchFamily="18" charset="0"/>
                <a:cs typeface="Calibri" pitchFamily="34" charset="0"/>
              </a:rPr>
              <a:t>des populations.</a:t>
            </a:r>
            <a:endParaRPr kumimoji="0" lang="fr-FR" strike="noStrike" cap="none" normalizeH="0" baseline="0" dirty="0">
              <a:ln>
                <a:noFill/>
              </a:ln>
              <a:solidFill>
                <a:schemeClr val="tx1"/>
              </a:solidFill>
              <a:effectLst/>
              <a:latin typeface="Bookman Old Style" pitchFamily="18" charset="0"/>
              <a:cs typeface="Arial" pitchFamily="34" charset="0"/>
            </a:endParaRPr>
          </a:p>
        </p:txBody>
      </p:sp>
      <p:sp>
        <p:nvSpPr>
          <p:cNvPr id="16" name="Flèche droite à entaille 15"/>
          <p:cNvSpPr/>
          <p:nvPr/>
        </p:nvSpPr>
        <p:spPr>
          <a:xfrm>
            <a:off x="5940152" y="1772816"/>
            <a:ext cx="1440160"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a:off x="7236296" y="1916832"/>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Double flèche verticale 17"/>
          <p:cNvSpPr/>
          <p:nvPr/>
        </p:nvSpPr>
        <p:spPr>
          <a:xfrm>
            <a:off x="3059832" y="2132856"/>
            <a:ext cx="504056" cy="6480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p:cNvSpPr>
          <p:nvPr/>
        </p:nvSpPr>
        <p:spPr>
          <a:xfrm>
            <a:off x="323528" y="228600"/>
            <a:ext cx="5616624" cy="608112"/>
          </a:xfrm>
          <a:prstGeom prst="rect">
            <a:avLst/>
          </a:prstGeom>
        </p:spPr>
        <p:txBody>
          <a:bodyP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100" b="1" dirty="0">
                <a:ea typeface="+mj-ea"/>
                <a:cs typeface="+mj-cs"/>
              </a:rPr>
              <a:t>V.</a:t>
            </a:r>
            <a:r>
              <a:rPr kumimoji="0" lang="fr-FR" sz="3100" b="1" i="0" u="none" strike="noStrike" kern="1200" cap="none" spc="0" normalizeH="0" baseline="0" noProof="0" dirty="0">
                <a:ln>
                  <a:noFill/>
                </a:ln>
                <a:solidFill>
                  <a:schemeClr val="tx1"/>
                </a:solidFill>
                <a:effectLst/>
                <a:uLnTx/>
                <a:uFillTx/>
                <a:ea typeface="+mj-ea"/>
                <a:cs typeface="Times New Roman" pitchFamily="18" charset="0"/>
              </a:rPr>
              <a:t> </a:t>
            </a:r>
            <a:r>
              <a:rPr kumimoji="0" lang="fr-FR" sz="3100" b="1" i="0" u="none" strike="noStrike" kern="1200" cap="none" spc="0" normalizeH="0" baseline="0" noProof="0" dirty="0">
                <a:ln>
                  <a:noFill/>
                </a:ln>
                <a:solidFill>
                  <a:schemeClr val="tx1"/>
                </a:solidFill>
                <a:effectLst/>
                <a:uLnTx/>
                <a:uFillTx/>
                <a:latin typeface="+mj-lt"/>
                <a:ea typeface="+mj-ea"/>
                <a:cs typeface="+mj-cs"/>
              </a:rPr>
              <a:t>BILANS  ALIMENTAIRES</a:t>
            </a:r>
            <a:br>
              <a:rPr kumimoji="0" lang="fr-FR" sz="1600" b="1" i="0" u="none" strike="noStrike" kern="1200" cap="none" spc="0" normalizeH="0" baseline="0" noProof="0" dirty="0">
                <a:ln>
                  <a:noFill/>
                </a:ln>
                <a:solidFill>
                  <a:schemeClr val="tx1"/>
                </a:solidFill>
                <a:effectLst/>
                <a:uLnTx/>
                <a:uFillTx/>
                <a:latin typeface="+mj-lt"/>
                <a:ea typeface="+mj-ea"/>
                <a:cs typeface="+mj-cs"/>
              </a:rPr>
            </a:br>
            <a:endParaRPr kumimoji="0" lang="fr-FR" sz="1800" b="1" i="0" u="none" strike="noStrike" kern="1200" cap="none" spc="0" normalizeH="0" baseline="0" noProof="0" dirty="0">
              <a:ln>
                <a:noFill/>
              </a:ln>
              <a:solidFill>
                <a:schemeClr val="tx1"/>
              </a:solidFill>
              <a:effectLst/>
              <a:uLnTx/>
              <a:uFillTx/>
              <a:latin typeface="Bookman Old Style" pitchFamily="18" charset="0"/>
              <a:ea typeface="+mj-ea"/>
              <a:cs typeface="+mj-cs"/>
            </a:endParaRPr>
          </a:p>
        </p:txBody>
      </p:sp>
      <p:sp>
        <p:nvSpPr>
          <p:cNvPr id="1025" name="Rectangle 1"/>
          <p:cNvSpPr>
            <a:spLocks noChangeArrowheads="1"/>
          </p:cNvSpPr>
          <p:nvPr/>
        </p:nvSpPr>
        <p:spPr bwMode="auto">
          <a:xfrm>
            <a:off x="6156176" y="731748"/>
            <a:ext cx="2987824" cy="26007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Tx/>
              <a:buNone/>
            </a:pPr>
            <a:r>
              <a:rPr lang="fr-FR" sz="1600" b="1" dirty="0">
                <a:solidFill>
                  <a:schemeClr val="accent3">
                    <a:lumMod val="75000"/>
                  </a:schemeClr>
                </a:solidFill>
                <a:latin typeface="Cambria" pitchFamily="18" charset="0"/>
                <a:ea typeface="Times New Roman" pitchFamily="18" charset="0"/>
                <a:cs typeface="Times New Roman" pitchFamily="18" charset="0"/>
              </a:rPr>
              <a:t>Le TAS   indique dans quelle mesure un pays dépend de sa propre production. </a:t>
            </a:r>
          </a:p>
          <a:p>
            <a:pPr eaLnBrk="0" fontAlgn="base" hangingPunct="0">
              <a:spcBef>
                <a:spcPct val="0"/>
              </a:spcBef>
              <a:spcAft>
                <a:spcPct val="0"/>
              </a:spcAft>
              <a:buFontTx/>
              <a:buNone/>
            </a:pPr>
            <a:endParaRPr lang="fr-FR" sz="1600" b="1" dirty="0">
              <a:solidFill>
                <a:schemeClr val="accent3">
                  <a:lumMod val="75000"/>
                </a:schemeClr>
              </a:solidFill>
              <a:latin typeface="Cambria" pitchFamily="18" charset="0"/>
              <a:ea typeface="Times New Roman" pitchFamily="18" charset="0"/>
              <a:cs typeface="Times New Roman" pitchFamily="18" charset="0"/>
            </a:endParaRPr>
          </a:p>
          <a:p>
            <a:pPr eaLnBrk="0" fontAlgn="base" hangingPunct="0">
              <a:spcBef>
                <a:spcPct val="0"/>
              </a:spcBef>
              <a:spcAft>
                <a:spcPct val="0"/>
              </a:spcAft>
              <a:buFontTx/>
              <a:buNone/>
            </a:pPr>
            <a:r>
              <a:rPr lang="fr-FR" sz="1600" b="1" dirty="0">
                <a:solidFill>
                  <a:schemeClr val="accent3">
                    <a:lumMod val="75000"/>
                  </a:schemeClr>
                </a:solidFill>
                <a:latin typeface="Cambria" pitchFamily="18" charset="0"/>
                <a:ea typeface="Times New Roman" pitchFamily="18" charset="0"/>
                <a:cs typeface="Times New Roman" pitchFamily="18" charset="0"/>
              </a:rPr>
              <a:t>Plus le % TAS est élevé, plus l’autosuffisance pour le produit est grande :</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1100" i="1" dirty="0">
              <a:latin typeface="Cambria"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100" b="0" i="1" u="none"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1100" i="1" dirty="0">
              <a:latin typeface="Cambria"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191672" y="3160562"/>
            <a:ext cx="295232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FFC000"/>
                </a:solidFill>
                <a:effectLst/>
                <a:latin typeface="Cambria" pitchFamily="18" charset="0"/>
                <a:ea typeface="Times New Roman" pitchFamily="18" charset="0"/>
                <a:cs typeface="Arial" pitchFamily="34" charset="0"/>
              </a:rPr>
              <a:t>Une valeur de TDI comprise entre -100% et 0% indique que le pays est un importateur net du produit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rgbClr val="FFC00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sz="1600" b="1" dirty="0">
                <a:solidFill>
                  <a:srgbClr val="FFC000"/>
                </a:solidFill>
                <a:latin typeface="Cambria" pitchFamily="18" charset="0"/>
                <a:ea typeface="Times New Roman" pitchFamily="18" charset="0"/>
                <a:cs typeface="Arial" pitchFamily="34" charset="0"/>
              </a:rPr>
              <a:t>Les valeurs de TDI supérieures à 100% indiquent un transfert net positif vers les stocks</a:t>
            </a:r>
            <a:endParaRPr lang="fr-FR" sz="1600" b="1" dirty="0">
              <a:solidFill>
                <a:srgbClr val="FFC000"/>
              </a:solidFill>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405909" y="1527024"/>
            <a:ext cx="85695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4" name="Objet 3"/>
          <p:cNvGraphicFramePr>
            <a:graphicFrameLocks/>
          </p:cNvGraphicFramePr>
          <p:nvPr>
            <p:extLst>
              <p:ext uri="{D42A27DB-BD31-4B8C-83A1-F6EECF244321}">
                <p14:modId xmlns:p14="http://schemas.microsoft.com/office/powerpoint/2010/main" val="2326297309"/>
              </p:ext>
            </p:extLst>
          </p:nvPr>
        </p:nvGraphicFramePr>
        <p:xfrm>
          <a:off x="323528" y="836712"/>
          <a:ext cx="5400600" cy="4909173"/>
        </p:xfrm>
        <a:graphic>
          <a:graphicData uri="http://schemas.openxmlformats.org/presentationml/2006/ole">
            <mc:AlternateContent xmlns:mc="http://schemas.openxmlformats.org/markup-compatibility/2006">
              <mc:Choice xmlns:v="urn:schemas-microsoft-com:vml" Requires="v">
                <p:oleObj spid="_x0000_s4117" name="Graphique" r:id="rId3" imgW="5761219" imgH="3267739" progId="Excel.Chart.8">
                  <p:embed/>
                </p:oleObj>
              </mc:Choice>
              <mc:Fallback>
                <p:oleObj name="Graphique" r:id="rId3" imgW="5761219" imgH="3267739" progId="Excel.Chart.8">
                  <p:embed/>
                  <p:pic>
                    <p:nvPicPr>
                      <p:cNvPr id="0" name="Graphiqu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836712"/>
                        <a:ext cx="5400600" cy="4909173"/>
                      </a:xfrm>
                      <a:prstGeom prst="rect">
                        <a:avLst/>
                      </a:prstGeom>
                      <a:noFill/>
                    </p:spPr>
                  </p:pic>
                </p:oleObj>
              </mc:Fallback>
            </mc:AlternateContent>
          </a:graphicData>
        </a:graphic>
      </p:graphicFrame>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42852"/>
            <a:ext cx="8643998" cy="571504"/>
          </a:xfrm>
        </p:spPr>
        <p:txBody>
          <a:bodyPr>
            <a:normAutofit/>
          </a:bodyPr>
          <a:lstStyle/>
          <a:p>
            <a:pPr algn="l"/>
            <a:r>
              <a:rPr lang="fr-FR" sz="2000" b="1" dirty="0">
                <a:latin typeface="Bookman Old Style" pitchFamily="18" charset="0"/>
              </a:rPr>
              <a:t> </a:t>
            </a:r>
            <a:r>
              <a:rPr lang="fr-FR" sz="2800" b="1" dirty="0">
                <a:latin typeface="+mn-lt"/>
              </a:rPr>
              <a:t>VI. DIFFICULTES</a:t>
            </a:r>
            <a:endParaRPr lang="fr-FR" sz="2800" dirty="0">
              <a:latin typeface="+mn-lt"/>
            </a:endParaRPr>
          </a:p>
        </p:txBody>
      </p:sp>
      <p:sp>
        <p:nvSpPr>
          <p:cNvPr id="3" name="Espace réservé du contenu 2"/>
          <p:cNvSpPr>
            <a:spLocks noGrp="1"/>
          </p:cNvSpPr>
          <p:nvPr>
            <p:ph idx="1"/>
          </p:nvPr>
        </p:nvSpPr>
        <p:spPr>
          <a:xfrm>
            <a:off x="285720" y="571480"/>
            <a:ext cx="8572560" cy="6072230"/>
          </a:xfrm>
        </p:spPr>
        <p:txBody>
          <a:bodyPr>
            <a:noAutofit/>
          </a:bodyPr>
          <a:lstStyle/>
          <a:p>
            <a:endParaRPr lang="fr-FR" sz="1800" dirty="0">
              <a:solidFill>
                <a:srgbClr val="FF0000"/>
              </a:solidFill>
              <a:latin typeface="Bookman Old Style" pitchFamily="18" charset="0"/>
            </a:endParaRPr>
          </a:p>
          <a:p>
            <a:pPr>
              <a:buNone/>
            </a:pPr>
            <a:r>
              <a:rPr lang="fr-FR" sz="1800" dirty="0">
                <a:solidFill>
                  <a:srgbClr val="FF0000"/>
                </a:solidFill>
                <a:latin typeface="Bookman Old Style" pitchFamily="18" charset="0"/>
              </a:rPr>
              <a:t> </a:t>
            </a:r>
            <a:endParaRPr lang="fr-FR" sz="1800" dirty="0">
              <a:latin typeface="Bookman Old Style" pitchFamily="18" charset="0"/>
            </a:endParaRPr>
          </a:p>
          <a:p>
            <a:pPr>
              <a:buNone/>
            </a:pPr>
            <a:r>
              <a:rPr lang="fr-FR" sz="2800" b="1" dirty="0">
                <a:solidFill>
                  <a:srgbClr val="FF0000"/>
                </a:solidFill>
              </a:rPr>
              <a:t>Les difficultés  des enquêtes agricoles reposent en majorité sur:</a:t>
            </a:r>
          </a:p>
          <a:p>
            <a:r>
              <a:rPr lang="fr-FR" sz="2800" b="1" dirty="0">
                <a:solidFill>
                  <a:srgbClr val="FF0000"/>
                </a:solidFill>
              </a:rPr>
              <a:t>La </a:t>
            </a:r>
            <a:r>
              <a:rPr lang="fr-FR" sz="2800" b="1" dirty="0" err="1">
                <a:solidFill>
                  <a:srgbClr val="FF0000"/>
                </a:solidFill>
              </a:rPr>
              <a:t>pérénisation</a:t>
            </a:r>
            <a:r>
              <a:rPr lang="fr-FR" sz="2800" b="1" dirty="0">
                <a:solidFill>
                  <a:srgbClr val="FF0000"/>
                </a:solidFill>
              </a:rPr>
              <a:t> du  financement des opérations de collecte</a:t>
            </a:r>
          </a:p>
          <a:p>
            <a:r>
              <a:rPr lang="fr-FR" sz="2800" b="1" dirty="0">
                <a:solidFill>
                  <a:srgbClr val="FF0000"/>
                </a:solidFill>
              </a:rPr>
              <a:t>Plusieurs districts agricoles manquent d’agents</a:t>
            </a:r>
          </a:p>
          <a:p>
            <a:r>
              <a:rPr lang="fr-FR" sz="2800" b="1" dirty="0">
                <a:solidFill>
                  <a:srgbClr val="FF0000"/>
                </a:solidFill>
              </a:rPr>
              <a:t>Le matériel logistique complètement vétuste  ou inexistant</a:t>
            </a:r>
          </a:p>
          <a:p>
            <a:r>
              <a:rPr lang="fr-FR" sz="2800" b="1" dirty="0">
                <a:solidFill>
                  <a:srgbClr val="FF0000"/>
                </a:solidFill>
              </a:rPr>
              <a:t>Difficulté d’accès dans certaines zones agricoles du pays</a:t>
            </a:r>
            <a:endParaRPr lang="fr-FR" sz="2800" dirty="0">
              <a:solidFill>
                <a:srgbClr val="FF0000"/>
              </a:solidFill>
            </a:endParaRPr>
          </a:p>
          <a:p>
            <a:r>
              <a:rPr lang="fr-FR" sz="2800" b="1" dirty="0"/>
              <a:t> </a:t>
            </a:r>
            <a:r>
              <a:rPr lang="fr-FR" sz="2800" b="1" dirty="0">
                <a:solidFill>
                  <a:srgbClr val="00B0F0"/>
                </a:solidFill>
              </a:rPr>
              <a:t>La nécessite de la  mise à jour d’autres indicateurs comme les pertes post récolte etc</a:t>
            </a:r>
          </a:p>
        </p:txBody>
      </p:sp>
      <p:sp>
        <p:nvSpPr>
          <p:cNvPr id="4" name="Espace réservé du numéro de diapositive 3"/>
          <p:cNvSpPr>
            <a:spLocks noGrp="1"/>
          </p:cNvSpPr>
          <p:nvPr>
            <p:ph type="sldNum" sz="quarter" idx="12"/>
          </p:nvPr>
        </p:nvSpPr>
        <p:spPr/>
        <p:txBody>
          <a:bodyPr/>
          <a:lstStyle/>
          <a:p>
            <a:fld id="{B00B8489-1041-4548-9151-DBAE8E7F2630}" type="slidenum">
              <a:rPr lang="fr-FR" smtClean="0"/>
              <a:pPr/>
              <a:t>13</a:t>
            </a:fld>
            <a:endParaRPr lang="fr-FR"/>
          </a:p>
        </p:txBody>
      </p:sp>
    </p:spTree>
    <p:extLst>
      <p:ext uri="{BB962C8B-B14F-4D97-AF65-F5344CB8AC3E}">
        <p14:creationId xmlns:p14="http://schemas.microsoft.com/office/powerpoint/2010/main" val="571011291"/>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42852"/>
            <a:ext cx="8643998" cy="571504"/>
          </a:xfrm>
        </p:spPr>
        <p:txBody>
          <a:bodyPr>
            <a:normAutofit/>
          </a:bodyPr>
          <a:lstStyle/>
          <a:p>
            <a:pPr algn="l"/>
            <a:r>
              <a:rPr lang="fr-FR" sz="2000" b="1" dirty="0">
                <a:latin typeface="Bookman Old Style" pitchFamily="18" charset="0"/>
              </a:rPr>
              <a:t> </a:t>
            </a:r>
            <a:r>
              <a:rPr lang="fr-FR" sz="2000" b="1" dirty="0">
                <a:latin typeface="+mn-lt"/>
              </a:rPr>
              <a:t>VII.CONCLUSION</a:t>
            </a:r>
            <a:endParaRPr lang="fr-FR" sz="2000" dirty="0">
              <a:latin typeface="+mn-lt"/>
            </a:endParaRPr>
          </a:p>
        </p:txBody>
      </p:sp>
      <p:sp>
        <p:nvSpPr>
          <p:cNvPr id="3" name="Espace réservé du contenu 2"/>
          <p:cNvSpPr>
            <a:spLocks noGrp="1"/>
          </p:cNvSpPr>
          <p:nvPr>
            <p:ph idx="1"/>
          </p:nvPr>
        </p:nvSpPr>
        <p:spPr>
          <a:xfrm>
            <a:off x="285720" y="571480"/>
            <a:ext cx="8572560" cy="6072230"/>
          </a:xfrm>
        </p:spPr>
        <p:txBody>
          <a:bodyPr>
            <a:noAutofit/>
          </a:bodyPr>
          <a:lstStyle/>
          <a:p>
            <a:endParaRPr lang="fr-FR" sz="1800" dirty="0">
              <a:solidFill>
                <a:srgbClr val="FF0000"/>
              </a:solidFill>
              <a:latin typeface="Bookman Old Style" pitchFamily="18" charset="0"/>
            </a:endParaRPr>
          </a:p>
          <a:p>
            <a:pPr lvl="0"/>
            <a:r>
              <a:rPr lang="x-none" sz="2000" dirty="0"/>
              <a:t>Une pluviométrie excédentaire au niveau de 70 % des postes pluviométriques suivis comparée à l’année passée ; </a:t>
            </a:r>
            <a:endParaRPr lang="fr-FR" sz="2000" dirty="0"/>
          </a:p>
          <a:p>
            <a:pPr marL="0" lvl="0" indent="0">
              <a:buNone/>
            </a:pPr>
            <a:endParaRPr lang="fr-FR" sz="2000" dirty="0"/>
          </a:p>
          <a:p>
            <a:pPr lvl="0"/>
            <a:r>
              <a:rPr lang="x-none" sz="2000" dirty="0"/>
              <a:t>Une situation phytosanitaire marquée par des infestations mais dont l’ampleur a été moindre grâce aux traitements effectués</a:t>
            </a:r>
            <a:r>
              <a:rPr lang="fr-FR" sz="2000" dirty="0"/>
              <a:t>, </a:t>
            </a:r>
            <a:r>
              <a:rPr lang="x-none" sz="2000" dirty="0"/>
              <a:t>sauf pour la mineuse de l’épi ; </a:t>
            </a:r>
            <a:endParaRPr lang="fr-FR" sz="2000" dirty="0"/>
          </a:p>
          <a:p>
            <a:pPr marL="0" lvl="0" indent="0">
              <a:buNone/>
            </a:pPr>
            <a:endParaRPr lang="fr-FR" sz="2000" dirty="0"/>
          </a:p>
          <a:p>
            <a:pPr lvl="0"/>
            <a:r>
              <a:rPr lang="x-none" sz="2000" dirty="0"/>
              <a:t>De longues périodes sèches dans plusieurs localités avec comme corolaire le retard de croissance</a:t>
            </a:r>
            <a:endParaRPr lang="fr-FR" sz="2000" dirty="0"/>
          </a:p>
          <a:p>
            <a:r>
              <a:rPr lang="x-none" sz="2000" dirty="0"/>
              <a:t>En raison, des retards de semis, des attaques de sautériaux sur les premiers semis dans certaines localités et les effets des pauses pluviométriques mais sur la situation liée à l’infestation de la mineuse de l’épi du mil l’on dénombre </a:t>
            </a:r>
            <a:r>
              <a:rPr lang="x-none" sz="2000" b="1" dirty="0"/>
              <a:t>4808 villages</a:t>
            </a:r>
            <a:r>
              <a:rPr lang="x-none" sz="2000" dirty="0"/>
              <a:t> déficitaires soit 38,5 % des villages agricoles suivis.</a:t>
            </a:r>
            <a:endParaRPr lang="fr-FR" sz="2000" dirty="0"/>
          </a:p>
          <a:p>
            <a:pPr marL="0" indent="0">
              <a:buNone/>
            </a:pPr>
            <a:endParaRPr lang="fr-FR" sz="2000" dirty="0"/>
          </a:p>
          <a:p>
            <a:r>
              <a:rPr lang="x-none" sz="2000" dirty="0"/>
              <a:t>Malgré les différentes péripéties enregistrées dans son déroulement, la campagne agricole d’hivernage 2019 présente de productions satisfaisantes pour les céréales sèches. </a:t>
            </a:r>
            <a:endParaRPr lang="fr-FR" sz="2000" dirty="0"/>
          </a:p>
          <a:p>
            <a:endParaRPr lang="fr-FR" sz="2000" dirty="0">
              <a:solidFill>
                <a:srgbClr val="FF0000"/>
              </a:solidFill>
              <a:latin typeface="Bookman Old Style" pitchFamily="18" charset="0"/>
            </a:endParaRPr>
          </a:p>
        </p:txBody>
      </p:sp>
      <p:sp>
        <p:nvSpPr>
          <p:cNvPr id="4" name="Espace réservé du numéro de diapositive 3"/>
          <p:cNvSpPr>
            <a:spLocks noGrp="1"/>
          </p:cNvSpPr>
          <p:nvPr>
            <p:ph type="sldNum" sz="quarter" idx="12"/>
          </p:nvPr>
        </p:nvSpPr>
        <p:spPr/>
        <p:txBody>
          <a:bodyPr/>
          <a:lstStyle/>
          <a:p>
            <a:fld id="{B00B8489-1041-4548-9151-DBAE8E7F2630}" type="slidenum">
              <a:rPr lang="fr-FR" smtClean="0"/>
              <a:pPr/>
              <a:t>14</a:t>
            </a:fld>
            <a:endParaRPr lang="fr-FR"/>
          </a:p>
        </p:txBody>
      </p:sp>
    </p:spTree>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latin typeface="Bookman Old Style" pitchFamily="18" charset="0"/>
            </a:endParaRPr>
          </a:p>
          <a:p>
            <a:endParaRPr lang="fr-FR" dirty="0">
              <a:latin typeface="Bookman Old Style" pitchFamily="18" charset="0"/>
            </a:endParaRPr>
          </a:p>
          <a:p>
            <a:endParaRPr lang="fr-FR" dirty="0">
              <a:latin typeface="Bookman Old Style" pitchFamily="18" charset="0"/>
            </a:endParaRPr>
          </a:p>
          <a:p>
            <a:pPr algn="ctr">
              <a:buNone/>
            </a:pPr>
            <a:r>
              <a:rPr lang="fr-FR" b="1" dirty="0">
                <a:latin typeface="Bookman Old Style" pitchFamily="18" charset="0"/>
              </a:rPr>
              <a:t>Merci de votre Attention</a:t>
            </a:r>
          </a:p>
        </p:txBody>
      </p:sp>
      <p:sp>
        <p:nvSpPr>
          <p:cNvPr id="4" name="Espace réservé du numéro de diapositive 3"/>
          <p:cNvSpPr>
            <a:spLocks noGrp="1"/>
          </p:cNvSpPr>
          <p:nvPr>
            <p:ph type="sldNum" sz="quarter" idx="12"/>
          </p:nvPr>
        </p:nvSpPr>
        <p:spPr/>
        <p:txBody>
          <a:bodyPr/>
          <a:lstStyle/>
          <a:p>
            <a:fld id="{B00B8489-1041-4548-9151-DBAE8E7F2630}" type="slidenum">
              <a:rPr lang="fr-FR" smtClean="0"/>
              <a:pPr/>
              <a:t>15</a:t>
            </a:fld>
            <a:endParaRPr lang="fr-FR"/>
          </a:p>
        </p:txBody>
      </p:sp>
    </p:spTree>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FR" sz="2800" b="1" dirty="0"/>
              <a:t>PLAN DE PRÉSENTATION</a:t>
            </a:r>
          </a:p>
        </p:txBody>
      </p:sp>
      <p:sp>
        <p:nvSpPr>
          <p:cNvPr id="3" name="Espace réservé du contenu 2"/>
          <p:cNvSpPr>
            <a:spLocks noGrp="1"/>
          </p:cNvSpPr>
          <p:nvPr>
            <p:ph idx="1"/>
          </p:nvPr>
        </p:nvSpPr>
        <p:spPr>
          <a:xfrm>
            <a:off x="457200" y="1052736"/>
            <a:ext cx="8229600" cy="5073427"/>
          </a:xfrm>
        </p:spPr>
        <p:txBody>
          <a:bodyPr>
            <a:normAutofit fontScale="40000" lnSpcReduction="20000"/>
          </a:bodyPr>
          <a:lstStyle/>
          <a:p>
            <a:endParaRPr lang="fr-FR" sz="2400" dirty="0"/>
          </a:p>
          <a:p>
            <a:endParaRPr lang="fr-FR" sz="2400" dirty="0"/>
          </a:p>
          <a:p>
            <a:pPr marL="514350" indent="-514350">
              <a:buNone/>
            </a:pPr>
            <a:r>
              <a:rPr lang="fr-FR" sz="5100" b="1" dirty="0"/>
              <a:t>I.OBJECTIF DE L’EPER</a:t>
            </a:r>
          </a:p>
          <a:p>
            <a:pPr marL="514350" indent="-514350">
              <a:buNone/>
            </a:pPr>
            <a:endParaRPr lang="fr-FR" sz="5100" b="1" dirty="0"/>
          </a:p>
          <a:p>
            <a:pPr marL="514350" indent="-514350">
              <a:buNone/>
            </a:pPr>
            <a:r>
              <a:rPr lang="fr-FR" sz="5100" b="1" dirty="0"/>
              <a:t>II. DEROULEMENT DE LA CAMPAGNE</a:t>
            </a:r>
          </a:p>
          <a:p>
            <a:pPr marL="514350" indent="-514350">
              <a:buNone/>
            </a:pPr>
            <a:endParaRPr lang="fr-FR" sz="5100" b="1" dirty="0"/>
          </a:p>
          <a:p>
            <a:pPr marL="514350" indent="-514350">
              <a:buNone/>
            </a:pPr>
            <a:r>
              <a:rPr lang="fr-FR" sz="5100" b="1" dirty="0"/>
              <a:t>III. LES PRODUCTIONS DÉFINITIVES DE LA  CAMPAGNE 2019</a:t>
            </a:r>
          </a:p>
          <a:p>
            <a:pPr marL="0" indent="0">
              <a:buNone/>
            </a:pPr>
            <a:endParaRPr lang="fr-FR" sz="5100" b="1" dirty="0"/>
          </a:p>
          <a:p>
            <a:pPr marL="514350" indent="-514350">
              <a:buNone/>
            </a:pPr>
            <a:r>
              <a:rPr lang="fr-FR" sz="5100" b="1" dirty="0"/>
              <a:t>IV. BILAN CÉRÉALIER BRUT ISSU DES RÉCOLTES</a:t>
            </a:r>
          </a:p>
          <a:p>
            <a:pPr marL="514350" indent="-514350">
              <a:buNone/>
            </a:pPr>
            <a:endParaRPr lang="fr-FR" sz="5100" b="1" dirty="0"/>
          </a:p>
          <a:p>
            <a:pPr marL="514350" indent="-514350">
              <a:buNone/>
            </a:pPr>
            <a:r>
              <a:rPr lang="fr-FR" sz="5100" b="1" dirty="0"/>
              <a:t>V. BILAN ALIMENTAIRE</a:t>
            </a:r>
          </a:p>
          <a:p>
            <a:pPr marL="514350" indent="-514350">
              <a:buNone/>
            </a:pPr>
            <a:endParaRPr lang="fr-FR" sz="5100" b="1" dirty="0"/>
          </a:p>
          <a:p>
            <a:pPr marL="514350" indent="-514350">
              <a:buNone/>
            </a:pPr>
            <a:r>
              <a:rPr lang="fr-FR" sz="5100" b="1" dirty="0"/>
              <a:t>VI. DIFFICULTES</a:t>
            </a:r>
          </a:p>
          <a:p>
            <a:pPr marL="514350" indent="-514350">
              <a:buNone/>
            </a:pPr>
            <a:endParaRPr lang="fr-FR" sz="5100" b="1" dirty="0"/>
          </a:p>
          <a:p>
            <a:pPr marL="514350" indent="-514350">
              <a:buNone/>
            </a:pPr>
            <a:r>
              <a:rPr lang="fr-FR" sz="5100" b="1" dirty="0"/>
              <a:t>VII. CONCLUSION</a:t>
            </a:r>
          </a:p>
          <a:p>
            <a:pPr>
              <a:buNone/>
            </a:pPr>
            <a:endParaRPr lang="fr-FR" sz="3400" b="1" dirty="0"/>
          </a:p>
          <a:p>
            <a:endParaRPr lang="fr-FR" sz="2400" dirty="0"/>
          </a:p>
          <a:p>
            <a:endParaRPr lang="fr-FR" sz="2400" b="1" dirty="0"/>
          </a:p>
          <a:p>
            <a:endParaRPr lang="fr-FR" sz="2400" dirty="0"/>
          </a:p>
        </p:txBody>
      </p:sp>
      <p:sp>
        <p:nvSpPr>
          <p:cNvPr id="4" name="Espace réservé du numéro de diapositive 3"/>
          <p:cNvSpPr>
            <a:spLocks noGrp="1"/>
          </p:cNvSpPr>
          <p:nvPr>
            <p:ph type="sldNum" sz="quarter" idx="12"/>
          </p:nvPr>
        </p:nvSpPr>
        <p:spPr/>
        <p:txBody>
          <a:bodyPr/>
          <a:lstStyle/>
          <a:p>
            <a:fld id="{B00B8489-1041-4548-9151-DBAE8E7F2630}" type="slidenum">
              <a:rPr lang="fr-FR" smtClean="0"/>
              <a:pPr/>
              <a:t>2</a:t>
            </a:fld>
            <a:endParaRPr lang="fr-FR"/>
          </a:p>
        </p:txBody>
      </p:sp>
    </p:spTree>
    <p:extLst>
      <p:ext uri="{BB962C8B-B14F-4D97-AF65-F5344CB8AC3E}">
        <p14:creationId xmlns:p14="http://schemas.microsoft.com/office/powerpoint/2010/main" val="40479933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I.OBJECTIFS DE L’ENQUETE PREVISION ET ESTIMATION DES RECOLTES ( E.P.E.R)</a:t>
            </a:r>
          </a:p>
        </p:txBody>
      </p:sp>
      <p:sp>
        <p:nvSpPr>
          <p:cNvPr id="3" name="Espace réservé du contenu 2"/>
          <p:cNvSpPr>
            <a:spLocks noGrp="1"/>
          </p:cNvSpPr>
          <p:nvPr>
            <p:ph idx="1"/>
          </p:nvPr>
        </p:nvSpPr>
        <p:spPr>
          <a:xfrm>
            <a:off x="251520" y="1600200"/>
            <a:ext cx="8640960" cy="4925144"/>
          </a:xfrm>
        </p:spPr>
        <p:txBody>
          <a:bodyPr>
            <a:normAutofit fontScale="92500"/>
          </a:bodyPr>
          <a:lstStyle/>
          <a:p>
            <a:pPr algn="just">
              <a:buNone/>
            </a:pPr>
            <a:r>
              <a:rPr lang="fr-FR" dirty="0"/>
              <a:t>L’enquête prévision et estimation  des récoltes (EPER) est une enquête annuelle qui est destinée à:</a:t>
            </a:r>
          </a:p>
          <a:p>
            <a:pPr lvl="0" algn="just"/>
            <a:r>
              <a:rPr lang="fr-FR" dirty="0"/>
              <a:t> fournir aux décideurs une estimation prévisionnelle de la production céréalière du Niger dès le mois de Novembre pour leur permettre de programmer les activités à mener face à une situation de crise alimentaire ou de surproduction;</a:t>
            </a:r>
          </a:p>
          <a:p>
            <a:pPr lvl="0" algn="just"/>
            <a:r>
              <a:rPr lang="fr-FR" dirty="0"/>
              <a:t> évaluer les productions de toutes les cultures pluviales au moment de la récolte.</a:t>
            </a:r>
          </a:p>
          <a:p>
            <a:endParaRPr lang="fr-FR" dirty="0"/>
          </a:p>
        </p:txBody>
      </p:sp>
      <p:sp>
        <p:nvSpPr>
          <p:cNvPr id="4" name="Espace réservé du numéro de diapositive 3"/>
          <p:cNvSpPr>
            <a:spLocks noGrp="1"/>
          </p:cNvSpPr>
          <p:nvPr>
            <p:ph type="sldNum" sz="quarter" idx="12"/>
          </p:nvPr>
        </p:nvSpPr>
        <p:spPr/>
        <p:txBody>
          <a:bodyPr/>
          <a:lstStyle/>
          <a:p>
            <a:fld id="{B00B8489-1041-4548-9151-DBAE8E7F2630}" type="slidenum">
              <a:rPr lang="fr-FR" smtClean="0"/>
              <a:pPr/>
              <a:t>3</a:t>
            </a:fld>
            <a:endParaRPr lang="fr-FR"/>
          </a:p>
        </p:txBody>
      </p:sp>
    </p:spTree>
    <p:extLst>
      <p:ext uri="{BB962C8B-B14F-4D97-AF65-F5344CB8AC3E}">
        <p14:creationId xmlns:p14="http://schemas.microsoft.com/office/powerpoint/2010/main" val="1823671551"/>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414338" y="736600"/>
            <a:ext cx="48625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altLang="fr-FR" sz="1400">
                <a:latin typeface="Bookman Old Style" panose="02050604050505020204" pitchFamily="18" charset="0"/>
                <a:cs typeface="Times New Roman" panose="02020603050405020304" pitchFamily="18" charset="0"/>
              </a:rPr>
              <a:t> </a:t>
            </a:r>
            <a:r>
              <a:rPr lang="fr-FR" altLang="fr-FR" sz="1800">
                <a:cs typeface="Times New Roman" panose="02020603050405020304" pitchFamily="18" charset="0"/>
              </a:rPr>
              <a:t>Au 30 Septembre 2019 le cumul pluviométrique saisonnier oscille entre 200  à  1178,5 mm dans la bande agricole du pays.</a:t>
            </a:r>
          </a:p>
          <a:p>
            <a:pPr eaLnBrk="1" hangingPunct="1">
              <a:spcBef>
                <a:spcPct val="0"/>
              </a:spcBef>
            </a:pPr>
            <a:r>
              <a:rPr lang="fr-FR" altLang="fr-FR" sz="1800">
                <a:cs typeface="Times New Roman" panose="02020603050405020304" pitchFamily="18" charset="0"/>
              </a:rPr>
              <a:t> Par rapport à l’année passée, le cumul est en majorité équivalent à l’année passée</a:t>
            </a:r>
          </a:p>
          <a:p>
            <a:pPr eaLnBrk="1" hangingPunct="1">
              <a:spcBef>
                <a:spcPct val="0"/>
              </a:spcBef>
            </a:pPr>
            <a:r>
              <a:rPr lang="fr-FR" altLang="fr-FR" sz="1800">
                <a:cs typeface="Times New Roman" panose="02020603050405020304" pitchFamily="18" charset="0"/>
              </a:rPr>
              <a:t> Par rapport à la moyenne des trente dernières années, le cumul pluviométrique reste excédentaire au niveau de 62 % des postes suivis.</a:t>
            </a:r>
            <a:endParaRPr lang="fr-FR" altLang="fr-FR" sz="1800">
              <a:latin typeface="Bookman Old Style" panose="02050604050505020204" pitchFamily="18" charset="0"/>
            </a:endParaRPr>
          </a:p>
        </p:txBody>
      </p:sp>
      <p:sp>
        <p:nvSpPr>
          <p:cNvPr id="7171" name="Rectangle 5"/>
          <p:cNvSpPr>
            <a:spLocks noChangeArrowheads="1"/>
          </p:cNvSpPr>
          <p:nvPr/>
        </p:nvSpPr>
        <p:spPr bwMode="auto">
          <a:xfrm>
            <a:off x="357188" y="0"/>
            <a:ext cx="84629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2000" b="1"/>
              <a:t>II.</a:t>
            </a:r>
            <a:r>
              <a:rPr lang="fr-FR" altLang="fr-FR" sz="2000" b="1">
                <a:cs typeface="Times New Roman" panose="02020603050405020304" pitchFamily="18" charset="0"/>
              </a:rPr>
              <a:t> DEROULEMENT DE LA CAMPAGNE AGRICOLE 2019-2020</a:t>
            </a:r>
          </a:p>
          <a:p>
            <a:pPr eaLnBrk="1" hangingPunct="1">
              <a:spcBef>
                <a:spcPct val="0"/>
              </a:spcBef>
              <a:buFontTx/>
              <a:buNone/>
            </a:pPr>
            <a:r>
              <a:rPr lang="fr-FR" altLang="fr-FR" sz="2000" b="1"/>
              <a:t>2.1Situation pluviométrique</a:t>
            </a:r>
          </a:p>
        </p:txBody>
      </p:sp>
      <p:sp>
        <p:nvSpPr>
          <p:cNvPr id="7172" name="Rectangle 6"/>
          <p:cNvSpPr>
            <a:spLocks noChangeArrowheads="1"/>
          </p:cNvSpPr>
          <p:nvPr/>
        </p:nvSpPr>
        <p:spPr bwMode="auto">
          <a:xfrm>
            <a:off x="5292725" y="549275"/>
            <a:ext cx="3851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400" b="1" i="1">
                <a:latin typeface="Cambria" panose="02040503050406030204" pitchFamily="18" charset="0"/>
                <a:cs typeface="Times New Roman" panose="02020603050405020304" pitchFamily="18" charset="0"/>
              </a:rPr>
              <a:t>Cumul pluviométrique au 30 Septembre 2019</a:t>
            </a:r>
            <a:endParaRPr lang="fr-FR" altLang="fr-FR" sz="1400" b="1" i="1">
              <a:latin typeface="Cambria" panose="02040503050406030204" pitchFamily="18" charset="0"/>
            </a:endParaRPr>
          </a:p>
        </p:txBody>
      </p:sp>
      <p:sp>
        <p:nvSpPr>
          <p:cNvPr id="7173" name="Rectangle 7"/>
          <p:cNvSpPr>
            <a:spLocks noChangeArrowheads="1"/>
          </p:cNvSpPr>
          <p:nvPr/>
        </p:nvSpPr>
        <p:spPr bwMode="auto">
          <a:xfrm>
            <a:off x="379413" y="3375025"/>
            <a:ext cx="3960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400" b="1" i="1"/>
              <a:t>Cumul pluviométrique au 30 Septembre 2018 comparé à la moyenne 1981 – 2010</a:t>
            </a:r>
            <a:r>
              <a:rPr lang="fr-FR" altLang="fr-FR" sz="1400" b="1"/>
              <a:t> </a:t>
            </a:r>
            <a:endParaRPr lang="fr-FR" altLang="fr-FR" sz="1400" b="1" i="1">
              <a:latin typeface="Cambria" panose="02040503050406030204" pitchFamily="18" charset="0"/>
            </a:endParaRPr>
          </a:p>
        </p:txBody>
      </p:sp>
      <p:sp>
        <p:nvSpPr>
          <p:cNvPr id="7174" name="Rectangle 8"/>
          <p:cNvSpPr>
            <a:spLocks noChangeArrowheads="1"/>
          </p:cNvSpPr>
          <p:nvPr/>
        </p:nvSpPr>
        <p:spPr bwMode="auto">
          <a:xfrm>
            <a:off x="5286375" y="3244850"/>
            <a:ext cx="3533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000" b="1">
              <a:latin typeface="Cambria" panose="02040503050406030204" pitchFamily="18" charset="0"/>
              <a:cs typeface="Times New Roman" panose="02020603050405020304" pitchFamily="18" charset="0"/>
            </a:endParaRPr>
          </a:p>
          <a:p>
            <a:pPr eaLnBrk="1" hangingPunct="1">
              <a:spcBef>
                <a:spcPct val="0"/>
              </a:spcBef>
              <a:buFontTx/>
              <a:buNone/>
            </a:pPr>
            <a:r>
              <a:rPr lang="fr-FR" altLang="fr-FR" sz="1400" b="1" i="1">
                <a:latin typeface="Cambria" panose="02040503050406030204" pitchFamily="18" charset="0"/>
                <a:cs typeface="Times New Roman" panose="02020603050405020304" pitchFamily="18" charset="0"/>
              </a:rPr>
              <a:t>Cumul comparé à l’année passée</a:t>
            </a:r>
            <a:endParaRPr lang="fr-FR" altLang="fr-FR" sz="1400" b="1" i="1">
              <a:latin typeface="Cambria" panose="02040503050406030204" pitchFamily="18" charset="0"/>
            </a:endParaRPr>
          </a:p>
        </p:txBody>
      </p:sp>
      <p:pic>
        <p:nvPicPr>
          <p:cNvPr id="7175"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1011238"/>
            <a:ext cx="33067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3981450"/>
            <a:ext cx="38766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14788"/>
            <a:ext cx="41592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512073"/>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897" y="5085184"/>
            <a:ext cx="8750206" cy="1477328"/>
          </a:xfrm>
          <a:prstGeom prst="rect">
            <a:avLst/>
          </a:prstGeom>
        </p:spPr>
        <p:txBody>
          <a:bodyPr wrap="square">
            <a:spAutoFit/>
          </a:bodyPr>
          <a:lstStyle/>
          <a:p>
            <a:pPr algn="just"/>
            <a:r>
              <a:rPr lang="fr-FR" i="1" dirty="0"/>
              <a:t>Au 31 juillet 2019, 12 184 des 12 481 villages agricoles du pays ont semé soit 98%. Cependant 297 villages n’ont pas encore semé (ce sont des villages de N’Nguigmi (25), Agadez (167), Tillabéri (2) et Tanout (103)) contre 136 villages en 2018 à la même période. On peut dire qu’en termes de couverture pour la campagne agricole d’hivernage 2019, 77% des semis sont intervenus au cours des mois de Mai et juin respectivement avec 23% et 54%. </a:t>
            </a:r>
            <a:endParaRPr lang="fr-FR" sz="2000" dirty="0">
              <a:solidFill>
                <a:prstClr val="black"/>
              </a:solidFill>
              <a:latin typeface="Times New Roman" pitchFamily="18" charset="0"/>
              <a:cs typeface="Times New Roman" pitchFamily="18" charset="0"/>
            </a:endParaRPr>
          </a:p>
        </p:txBody>
      </p:sp>
      <p:sp>
        <p:nvSpPr>
          <p:cNvPr id="3" name="Rectangle 2"/>
          <p:cNvSpPr/>
          <p:nvPr/>
        </p:nvSpPr>
        <p:spPr>
          <a:xfrm>
            <a:off x="0" y="332656"/>
            <a:ext cx="9144000" cy="523220"/>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800" b="1" kern="0" dirty="0">
                <a:solidFill>
                  <a:schemeClr val="tx1"/>
                </a:solidFill>
                <a:latin typeface="Tahoma" pitchFamily="34" charset="0"/>
                <a:ea typeface="Tahoma" pitchFamily="34" charset="0"/>
                <a:cs typeface="Tahoma" pitchFamily="34" charset="0"/>
              </a:rPr>
              <a:t>2.2 </a:t>
            </a:r>
            <a:r>
              <a:rPr kumimoji="0" lang="fr-FR" sz="2800" b="1" u="none"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rPr>
              <a:t>Situation</a:t>
            </a:r>
            <a:r>
              <a:rPr kumimoji="0" lang="fr-FR" sz="2800" b="1" u="none" strike="noStrike" kern="0" cap="none" spc="0" normalizeH="0" baseline="0" noProof="0" dirty="0">
                <a:ln>
                  <a:noFill/>
                </a:ln>
                <a:effectLst/>
                <a:uLnTx/>
                <a:uFillTx/>
                <a:latin typeface="Tahoma" pitchFamily="34" charset="0"/>
                <a:ea typeface="Tahoma" pitchFamily="34" charset="0"/>
                <a:cs typeface="Tahoma" pitchFamily="34" charset="0"/>
              </a:rPr>
              <a:t> </a:t>
            </a:r>
            <a:r>
              <a:rPr kumimoji="0" lang="fr-FR" sz="2800" b="1" u="none" strike="noStrike" kern="0" cap="none" spc="0" normalizeH="0" baseline="0" noProof="0" dirty="0">
                <a:ln>
                  <a:noFill/>
                </a:ln>
                <a:solidFill>
                  <a:schemeClr val="tx1"/>
                </a:solidFill>
                <a:effectLst/>
                <a:uLnTx/>
                <a:uFillTx/>
                <a:latin typeface="Tahoma" pitchFamily="34" charset="0"/>
                <a:ea typeface="Tahoma" pitchFamily="34" charset="0"/>
                <a:cs typeface="Tahoma" pitchFamily="34" charset="0"/>
              </a:rPr>
              <a:t>des semis( évolution comparée)</a:t>
            </a:r>
          </a:p>
        </p:txBody>
      </p:sp>
      <p:graphicFrame>
        <p:nvGraphicFramePr>
          <p:cNvPr id="4" name="Tableau 3"/>
          <p:cNvGraphicFramePr>
            <a:graphicFrameLocks noGrp="1"/>
          </p:cNvGraphicFramePr>
          <p:nvPr>
            <p:extLst>
              <p:ext uri="{D42A27DB-BD31-4B8C-83A1-F6EECF244321}">
                <p14:modId xmlns:p14="http://schemas.microsoft.com/office/powerpoint/2010/main" val="3958759508"/>
              </p:ext>
            </p:extLst>
          </p:nvPr>
        </p:nvGraphicFramePr>
        <p:xfrm>
          <a:off x="268905" y="1147826"/>
          <a:ext cx="8606190" cy="3645408"/>
        </p:xfrm>
        <a:graphic>
          <a:graphicData uri="http://schemas.openxmlformats.org/drawingml/2006/table">
            <a:tbl>
              <a:tblPr firstRow="1" firstCol="1" bandRow="1">
                <a:tableStyleId>{5C22544A-7EE6-4342-B048-85BDC9FD1C3A}</a:tableStyleId>
              </a:tblPr>
              <a:tblGrid>
                <a:gridCol w="1273822">
                  <a:extLst>
                    <a:ext uri="{9D8B030D-6E8A-4147-A177-3AD203B41FA5}">
                      <a16:colId xmlns:a16="http://schemas.microsoft.com/office/drawing/2014/main" val="613914934"/>
                    </a:ext>
                  </a:extLst>
                </a:gridCol>
                <a:gridCol w="840441">
                  <a:extLst>
                    <a:ext uri="{9D8B030D-6E8A-4147-A177-3AD203B41FA5}">
                      <a16:colId xmlns:a16="http://schemas.microsoft.com/office/drawing/2014/main" val="1883761395"/>
                    </a:ext>
                  </a:extLst>
                </a:gridCol>
                <a:gridCol w="570237">
                  <a:extLst>
                    <a:ext uri="{9D8B030D-6E8A-4147-A177-3AD203B41FA5}">
                      <a16:colId xmlns:a16="http://schemas.microsoft.com/office/drawing/2014/main" val="1922094737"/>
                    </a:ext>
                  </a:extLst>
                </a:gridCol>
                <a:gridCol w="868515">
                  <a:extLst>
                    <a:ext uri="{9D8B030D-6E8A-4147-A177-3AD203B41FA5}">
                      <a16:colId xmlns:a16="http://schemas.microsoft.com/office/drawing/2014/main" val="3912572253"/>
                    </a:ext>
                  </a:extLst>
                </a:gridCol>
                <a:gridCol w="631647">
                  <a:extLst>
                    <a:ext uri="{9D8B030D-6E8A-4147-A177-3AD203B41FA5}">
                      <a16:colId xmlns:a16="http://schemas.microsoft.com/office/drawing/2014/main" val="2401147429"/>
                    </a:ext>
                  </a:extLst>
                </a:gridCol>
                <a:gridCol w="789558">
                  <a:extLst>
                    <a:ext uri="{9D8B030D-6E8A-4147-A177-3AD203B41FA5}">
                      <a16:colId xmlns:a16="http://schemas.microsoft.com/office/drawing/2014/main" val="2875953254"/>
                    </a:ext>
                  </a:extLst>
                </a:gridCol>
                <a:gridCol w="710603">
                  <a:extLst>
                    <a:ext uri="{9D8B030D-6E8A-4147-A177-3AD203B41FA5}">
                      <a16:colId xmlns:a16="http://schemas.microsoft.com/office/drawing/2014/main" val="2092512797"/>
                    </a:ext>
                  </a:extLst>
                </a:gridCol>
                <a:gridCol w="789558">
                  <a:extLst>
                    <a:ext uri="{9D8B030D-6E8A-4147-A177-3AD203B41FA5}">
                      <a16:colId xmlns:a16="http://schemas.microsoft.com/office/drawing/2014/main" val="288277768"/>
                    </a:ext>
                  </a:extLst>
                </a:gridCol>
                <a:gridCol w="631647">
                  <a:extLst>
                    <a:ext uri="{9D8B030D-6E8A-4147-A177-3AD203B41FA5}">
                      <a16:colId xmlns:a16="http://schemas.microsoft.com/office/drawing/2014/main" val="2287398509"/>
                    </a:ext>
                  </a:extLst>
                </a:gridCol>
                <a:gridCol w="947471">
                  <a:extLst>
                    <a:ext uri="{9D8B030D-6E8A-4147-A177-3AD203B41FA5}">
                      <a16:colId xmlns:a16="http://schemas.microsoft.com/office/drawing/2014/main" val="3529548396"/>
                    </a:ext>
                  </a:extLst>
                </a:gridCol>
                <a:gridCol w="552691">
                  <a:extLst>
                    <a:ext uri="{9D8B030D-6E8A-4147-A177-3AD203B41FA5}">
                      <a16:colId xmlns:a16="http://schemas.microsoft.com/office/drawing/2014/main" val="774848544"/>
                    </a:ext>
                  </a:extLst>
                </a:gridCol>
              </a:tblGrid>
              <a:tr h="271566">
                <a:tc>
                  <a:txBody>
                    <a:bodyPr/>
                    <a:lstStyle/>
                    <a:p>
                      <a:pPr algn="just">
                        <a:lnSpc>
                          <a:spcPct val="115000"/>
                        </a:lnSpc>
                        <a:spcAft>
                          <a:spcPts val="0"/>
                        </a:spcAft>
                      </a:pPr>
                      <a:r>
                        <a:rPr lang="en-US" sz="1600" dirty="0">
                          <a:effectLst/>
                        </a:rPr>
                        <a:t>PERIODE</a:t>
                      </a:r>
                      <a:endParaRPr lang="fr-FR" sz="1600" dirty="0">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15000"/>
                        </a:lnSpc>
                        <a:spcAft>
                          <a:spcPts val="0"/>
                        </a:spcAft>
                      </a:pPr>
                      <a:r>
                        <a:rPr lang="en-US" sz="1600">
                          <a:effectLst/>
                        </a:rPr>
                        <a:t>AVRIL</a:t>
                      </a:r>
                      <a:endParaRPr lang="fr-FR" sz="160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gridSpan="2">
                  <a:txBody>
                    <a:bodyPr/>
                    <a:lstStyle/>
                    <a:p>
                      <a:pPr algn="just">
                        <a:lnSpc>
                          <a:spcPct val="115000"/>
                        </a:lnSpc>
                        <a:spcAft>
                          <a:spcPts val="0"/>
                        </a:spcAft>
                      </a:pPr>
                      <a:r>
                        <a:rPr lang="en-US" sz="1600">
                          <a:effectLst/>
                        </a:rPr>
                        <a:t>MAI</a:t>
                      </a:r>
                      <a:endParaRPr lang="fr-FR" sz="160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gridSpan="2">
                  <a:txBody>
                    <a:bodyPr/>
                    <a:lstStyle/>
                    <a:p>
                      <a:pPr algn="just">
                        <a:lnSpc>
                          <a:spcPct val="115000"/>
                        </a:lnSpc>
                        <a:spcAft>
                          <a:spcPts val="0"/>
                        </a:spcAft>
                      </a:pPr>
                      <a:r>
                        <a:rPr lang="en-US" sz="1600">
                          <a:effectLst/>
                        </a:rPr>
                        <a:t>JUIN</a:t>
                      </a:r>
                      <a:endParaRPr lang="fr-FR" sz="160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gridSpan="2">
                  <a:txBody>
                    <a:bodyPr/>
                    <a:lstStyle/>
                    <a:p>
                      <a:pPr algn="just">
                        <a:lnSpc>
                          <a:spcPct val="115000"/>
                        </a:lnSpc>
                        <a:spcAft>
                          <a:spcPts val="0"/>
                        </a:spcAft>
                      </a:pPr>
                      <a:r>
                        <a:rPr lang="en-US" sz="1600">
                          <a:effectLst/>
                        </a:rPr>
                        <a:t>JUILLET</a:t>
                      </a:r>
                      <a:endParaRPr lang="fr-FR" sz="160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gridSpan="2">
                  <a:txBody>
                    <a:bodyPr/>
                    <a:lstStyle/>
                    <a:p>
                      <a:pPr algn="just">
                        <a:lnSpc>
                          <a:spcPct val="115000"/>
                        </a:lnSpc>
                        <a:spcAft>
                          <a:spcPts val="0"/>
                        </a:spcAft>
                      </a:pPr>
                      <a:r>
                        <a:rPr lang="en-US" sz="1600">
                          <a:effectLst/>
                        </a:rPr>
                        <a:t>AOUT</a:t>
                      </a:r>
                      <a:endParaRPr lang="fr-FR" sz="160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068922318"/>
                  </a:ext>
                </a:extLst>
              </a:tr>
              <a:tr h="1357829">
                <a:tc>
                  <a:txBody>
                    <a:bodyPr/>
                    <a:lstStyle/>
                    <a:p>
                      <a:pPr algn="just">
                        <a:lnSpc>
                          <a:spcPct val="115000"/>
                        </a:lnSpc>
                        <a:spcAft>
                          <a:spcPts val="0"/>
                        </a:spcAft>
                      </a:pPr>
                      <a:r>
                        <a:rPr lang="en-US" sz="1600" dirty="0">
                          <a:effectLst/>
                        </a:rPr>
                        <a:t> </a:t>
                      </a:r>
                      <a:endParaRPr lang="fr-FR"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1600" dirty="0">
                          <a:effectLst/>
                        </a:rPr>
                        <a:t>Nbre de villages ayant semé</a:t>
                      </a:r>
                      <a:endParaRPr lang="fr-FR"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600" dirty="0">
                          <a:effectLst/>
                        </a:rPr>
                        <a:t>%</a:t>
                      </a:r>
                      <a:endParaRPr lang="fr-FR"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1600" dirty="0">
                          <a:effectLst/>
                        </a:rPr>
                        <a:t>Nbre de villages ayant semé</a:t>
                      </a:r>
                      <a:endParaRPr lang="fr-FR"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600">
                          <a:effectLst/>
                        </a:rPr>
                        <a:t>%</a:t>
                      </a:r>
                      <a:endParaRPr lang="fr-FR" sz="160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1600">
                          <a:effectLst/>
                        </a:rPr>
                        <a:t>Nbre de villages ayant semé</a:t>
                      </a:r>
                      <a:endParaRPr lang="fr-FR" sz="160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600">
                          <a:effectLst/>
                        </a:rPr>
                        <a:t>%</a:t>
                      </a:r>
                      <a:endParaRPr lang="fr-FR" sz="160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1600">
                          <a:effectLst/>
                        </a:rPr>
                        <a:t>Nbre de villages ayant semé</a:t>
                      </a:r>
                      <a:endParaRPr lang="fr-FR" sz="160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600" dirty="0">
                          <a:effectLst/>
                        </a:rPr>
                        <a:t>%</a:t>
                      </a:r>
                      <a:endParaRPr lang="fr-FR"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fr-FR" sz="1600">
                          <a:effectLst/>
                        </a:rPr>
                        <a:t>Nbre de villages ayant semé</a:t>
                      </a:r>
                      <a:endParaRPr lang="fr-FR" sz="160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1600">
                          <a:effectLst/>
                        </a:rPr>
                        <a:t>%</a:t>
                      </a:r>
                      <a:endParaRPr lang="fr-FR" sz="16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4981493"/>
                  </a:ext>
                </a:extLst>
              </a:tr>
              <a:tr h="543132">
                <a:tc>
                  <a:txBody>
                    <a:bodyPr/>
                    <a:lstStyle/>
                    <a:p>
                      <a:pPr>
                        <a:lnSpc>
                          <a:spcPct val="115000"/>
                        </a:lnSpc>
                        <a:spcAft>
                          <a:spcPts val="0"/>
                        </a:spcAft>
                      </a:pPr>
                      <a:r>
                        <a:rPr lang="en-US" sz="1600">
                          <a:effectLst/>
                        </a:rPr>
                        <a:t>Année en cours(2019)</a:t>
                      </a:r>
                      <a:endParaRPr lang="fr-F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3</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0,02</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2879</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23</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6678</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rPr>
                        <a:t>54</a:t>
                      </a:r>
                      <a:endParaRPr lang="fr-F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rPr>
                        <a:t>2624</a:t>
                      </a:r>
                      <a:endParaRPr lang="fr-F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rPr>
                        <a:t>21</a:t>
                      </a:r>
                      <a:endParaRPr lang="fr-F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rPr>
                        <a:t>297</a:t>
                      </a:r>
                      <a:endParaRPr lang="fr-F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rPr>
                        <a:t>2</a:t>
                      </a:r>
                      <a:endParaRPr lang="fr-FR" sz="16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0081679"/>
                  </a:ext>
                </a:extLst>
              </a:tr>
              <a:tr h="543132">
                <a:tc>
                  <a:txBody>
                    <a:bodyPr/>
                    <a:lstStyle/>
                    <a:p>
                      <a:pPr>
                        <a:lnSpc>
                          <a:spcPct val="115000"/>
                        </a:lnSpc>
                        <a:spcAft>
                          <a:spcPts val="0"/>
                        </a:spcAft>
                      </a:pPr>
                      <a:r>
                        <a:rPr lang="en-US" sz="1600">
                          <a:effectLst/>
                        </a:rPr>
                        <a:t>Année précédente</a:t>
                      </a:r>
                      <a:endParaRPr lang="fr-F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9</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0,1</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2437</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rPr>
                        <a:t>20</a:t>
                      </a:r>
                      <a:endParaRPr lang="fr-F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8094</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65</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rPr>
                        <a:t>1752</a:t>
                      </a:r>
                      <a:endParaRPr lang="fr-F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rPr>
                        <a:t>14</a:t>
                      </a:r>
                      <a:endParaRPr lang="fr-F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rPr>
                        <a:t>172</a:t>
                      </a:r>
                      <a:endParaRPr lang="fr-F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rPr>
                        <a:t>1</a:t>
                      </a:r>
                      <a:endParaRPr lang="fr-FR" sz="16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5695159"/>
                  </a:ext>
                </a:extLst>
              </a:tr>
              <a:tr h="814698">
                <a:tc>
                  <a:txBody>
                    <a:bodyPr/>
                    <a:lstStyle/>
                    <a:p>
                      <a:pPr>
                        <a:lnSpc>
                          <a:spcPct val="115000"/>
                        </a:lnSpc>
                        <a:spcAft>
                          <a:spcPts val="0"/>
                        </a:spcAft>
                      </a:pPr>
                      <a:r>
                        <a:rPr lang="en-US" sz="1600">
                          <a:effectLst/>
                        </a:rPr>
                        <a:t>Moyenne 5 dernières années</a:t>
                      </a:r>
                      <a:endParaRPr lang="fr-F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rPr>
                        <a:t>124</a:t>
                      </a:r>
                      <a:endParaRPr lang="fr-F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a:effectLst/>
                        </a:rPr>
                        <a:t>1</a:t>
                      </a:r>
                      <a:endParaRPr lang="fr-F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2611</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21</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6156</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50</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3148</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26</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265</a:t>
                      </a:r>
                      <a:endParaRPr lang="fr-F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dirty="0">
                          <a:effectLst/>
                        </a:rPr>
                        <a:t>2</a:t>
                      </a:r>
                      <a:endParaRPr lang="fr-FR" sz="16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6768739"/>
                  </a:ext>
                </a:extLst>
              </a:tr>
            </a:tbl>
          </a:graphicData>
        </a:graphic>
      </p:graphicFrame>
    </p:spTree>
    <p:extLst>
      <p:ext uri="{BB962C8B-B14F-4D97-AF65-F5344CB8AC3E}">
        <p14:creationId xmlns:p14="http://schemas.microsoft.com/office/powerpoint/2010/main" val="2196457809"/>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sz="3100" b="1" dirty="0"/>
              <a:t>2.3. Situation phytosanitaire</a:t>
            </a:r>
            <a:r>
              <a:rPr lang="fr-FR" b="1" dirty="0"/>
              <a:t> </a:t>
            </a:r>
            <a:br>
              <a:rPr lang="fr-FR" b="1" dirty="0"/>
            </a:br>
            <a:endParaRPr lang="fr-FR" dirty="0"/>
          </a:p>
        </p:txBody>
      </p:sp>
      <p:sp>
        <p:nvSpPr>
          <p:cNvPr id="3" name="Espace réservé du contenu 2"/>
          <p:cNvSpPr>
            <a:spLocks noGrp="1"/>
          </p:cNvSpPr>
          <p:nvPr>
            <p:ph idx="1"/>
          </p:nvPr>
        </p:nvSpPr>
        <p:spPr>
          <a:xfrm>
            <a:off x="457200" y="836712"/>
            <a:ext cx="8229600" cy="6021288"/>
          </a:xfrm>
        </p:spPr>
        <p:txBody>
          <a:bodyPr>
            <a:normAutofit fontScale="55000" lnSpcReduction="20000"/>
          </a:bodyPr>
          <a:lstStyle/>
          <a:p>
            <a:pPr marL="0" indent="0">
              <a:buNone/>
            </a:pPr>
            <a:r>
              <a:rPr lang="fr-FR" dirty="0"/>
              <a:t>Sur le plan phytosanitaire, on observe au cours de la troisième décade de septembre :</a:t>
            </a:r>
          </a:p>
          <a:p>
            <a:pPr lvl="0"/>
            <a:r>
              <a:rPr lang="x-none" dirty="0"/>
              <a:t>Des attaques des pucerons sur le niébé dans les régions de Diffa, de Tahoua, de Tillabéri, de Zinder et de Niamey ; </a:t>
            </a:r>
            <a:endParaRPr lang="fr-FR" dirty="0"/>
          </a:p>
          <a:p>
            <a:pPr lvl="0"/>
            <a:r>
              <a:rPr lang="x-none" dirty="0"/>
              <a:t>Une persistance des attaques de sautériaux larves et adultes sur les céréales dans les régions de Maradi, Diffa, Tahoua, Tillabéri, Zinder et Agadez ;</a:t>
            </a:r>
            <a:endParaRPr lang="fr-FR" dirty="0"/>
          </a:p>
          <a:p>
            <a:pPr lvl="0"/>
            <a:r>
              <a:rPr lang="x-none" dirty="0"/>
              <a:t>Des attaques d’insectes floricoles sur le mil dans les régions de Dosso, de Niamey, de Maradi, de Zinder et de Tillabéri ;</a:t>
            </a:r>
            <a:endParaRPr lang="fr-FR" dirty="0"/>
          </a:p>
          <a:p>
            <a:pPr lvl="0"/>
            <a:r>
              <a:rPr lang="x-none" dirty="0"/>
              <a:t>Des punaises sur le niébé dans les régions de Tahoua, de Maradi, de Zinder et de Tillabéri ;  </a:t>
            </a:r>
            <a:endParaRPr lang="fr-FR" dirty="0"/>
          </a:p>
          <a:p>
            <a:pPr lvl="0"/>
            <a:r>
              <a:rPr lang="x-none" dirty="0"/>
              <a:t>Des attaques de la chenille dans les départements de Tahoua et Abala ;</a:t>
            </a:r>
            <a:endParaRPr lang="fr-FR" dirty="0"/>
          </a:p>
          <a:p>
            <a:pPr lvl="0"/>
            <a:r>
              <a:rPr lang="x-none" dirty="0"/>
              <a:t>La persistance d’attaque de chenilles défoliatrices à Maradi ;</a:t>
            </a:r>
            <a:endParaRPr lang="fr-FR" dirty="0"/>
          </a:p>
          <a:p>
            <a:pPr lvl="0"/>
            <a:r>
              <a:rPr lang="x-none" dirty="0"/>
              <a:t>Des attaques des chenilles dans la région de Diffa, de Maradi et de Tillabéri ;</a:t>
            </a:r>
            <a:endParaRPr lang="fr-FR" dirty="0"/>
          </a:p>
          <a:p>
            <a:pPr lvl="0"/>
            <a:r>
              <a:rPr lang="x-none" dirty="0"/>
              <a:t>Des attaques et une persistance sévère de la chenille mineuse de l’épis dans la région de Tillabéri (Fillingué, Bankilaré et Balléyara) ;</a:t>
            </a:r>
            <a:endParaRPr lang="fr-FR" dirty="0"/>
          </a:p>
          <a:p>
            <a:pPr lvl="0"/>
            <a:r>
              <a:rPr lang="x-none" dirty="0"/>
              <a:t>Des attaques des foreurs de tige dans le département de Ouallam (Tillabéri),  </a:t>
            </a:r>
            <a:endParaRPr lang="fr-FR" dirty="0"/>
          </a:p>
          <a:p>
            <a:pPr lvl="0"/>
            <a:r>
              <a:rPr lang="x-none" dirty="0"/>
              <a:t>La manifestation d’oiseaux granivores à Bagaroua / Tahoua, et à Gouré/Zinder. </a:t>
            </a:r>
            <a:endParaRPr lang="fr-FR" dirty="0"/>
          </a:p>
          <a:p>
            <a:pPr lvl="0"/>
            <a:r>
              <a:rPr lang="x-none" dirty="0"/>
              <a:t>Des attaques de thrips à Tahoua et Zinder.</a:t>
            </a:r>
            <a:endParaRPr lang="fr-FR" dirty="0"/>
          </a:p>
          <a:p>
            <a:pPr lvl="0"/>
            <a:endParaRPr lang="fr-FR" dirty="0"/>
          </a:p>
          <a:p>
            <a:pPr lvl="0">
              <a:buNone/>
            </a:pPr>
            <a:endParaRPr lang="fr-FR" dirty="0"/>
          </a:p>
          <a:p>
            <a:pPr>
              <a:buFont typeface="Wingdings" pitchFamily="2" charset="2"/>
              <a:buChar char="q"/>
            </a:pPr>
            <a:r>
              <a:rPr lang="en-US" b="1" dirty="0"/>
              <a:t>122 024  HA  INFESTES</a:t>
            </a:r>
          </a:p>
          <a:p>
            <a:pPr>
              <a:buFont typeface="Wingdings" pitchFamily="2" charset="2"/>
              <a:buChar char="q"/>
            </a:pPr>
            <a:r>
              <a:rPr lang="en-US" b="1" dirty="0"/>
              <a:t>87 412  HA TRAITES</a:t>
            </a:r>
            <a:endParaRPr lang="fr-FR" dirty="0"/>
          </a:p>
        </p:txBody>
      </p:sp>
      <p:sp>
        <p:nvSpPr>
          <p:cNvPr id="4" name="Espace réservé du numéro de diapositive 3"/>
          <p:cNvSpPr>
            <a:spLocks noGrp="1"/>
          </p:cNvSpPr>
          <p:nvPr>
            <p:ph type="sldNum" sz="quarter" idx="12"/>
          </p:nvPr>
        </p:nvSpPr>
        <p:spPr/>
        <p:txBody>
          <a:bodyPr/>
          <a:lstStyle/>
          <a:p>
            <a:fld id="{B00B8489-1041-4548-9151-DBAE8E7F2630}" type="slidenum">
              <a:rPr lang="fr-FR" smtClean="0"/>
              <a:pPr/>
              <a:t>6</a:t>
            </a:fld>
            <a:endParaRPr lang="fr-FR"/>
          </a:p>
        </p:txBody>
      </p:sp>
      <p:sp>
        <p:nvSpPr>
          <p:cNvPr id="5" name="Rectangle 4"/>
          <p:cNvSpPr/>
          <p:nvPr/>
        </p:nvSpPr>
        <p:spPr>
          <a:xfrm>
            <a:off x="5004048" y="5517232"/>
            <a:ext cx="3744416" cy="1107996"/>
          </a:xfrm>
          <a:prstGeom prst="rect">
            <a:avLst/>
          </a:prstGeom>
        </p:spPr>
        <p:txBody>
          <a:bodyPr wrap="square">
            <a:spAutoFit/>
          </a:bodyPr>
          <a:lstStyle/>
          <a:p>
            <a:endParaRPr lang="fr-FR" sz="1000" b="1" dirty="0">
              <a:latin typeface="Cambria" pitchFamily="18" charset="0"/>
              <a:cs typeface="Times New Roman" pitchFamily="18" charset="0"/>
            </a:endParaRPr>
          </a:p>
          <a:p>
            <a:r>
              <a:rPr lang="fr-FR" sz="2800" b="1" dirty="0"/>
              <a:t>Taux de</a:t>
            </a:r>
            <a:endParaRPr lang="fr-FR" sz="2800" dirty="0"/>
          </a:p>
          <a:p>
            <a:r>
              <a:rPr lang="fr-FR" sz="2800" b="1" dirty="0"/>
              <a:t>Couverture    72%</a:t>
            </a:r>
            <a:endParaRPr lang="fr-FR" sz="2800" dirty="0"/>
          </a:p>
        </p:txBody>
      </p:sp>
    </p:spTree>
    <p:extLst>
      <p:ext uri="{BB962C8B-B14F-4D97-AF65-F5344CB8AC3E}">
        <p14:creationId xmlns:p14="http://schemas.microsoft.com/office/powerpoint/2010/main" val="1277087783"/>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706090"/>
          </a:xfrm>
        </p:spPr>
        <p:txBody>
          <a:bodyPr>
            <a:normAutofit fontScale="90000"/>
          </a:bodyPr>
          <a:lstStyle/>
          <a:p>
            <a:r>
              <a:rPr lang="fr-FR" sz="2800" b="1" dirty="0"/>
              <a:t>III. Les productions céréalières pluviales  et variations 2019/2018 (tonnes) 1/2</a:t>
            </a:r>
          </a:p>
        </p:txBody>
      </p:sp>
      <p:sp>
        <p:nvSpPr>
          <p:cNvPr id="4" name="Espace réservé du numéro de diapositive 3"/>
          <p:cNvSpPr>
            <a:spLocks noGrp="1"/>
          </p:cNvSpPr>
          <p:nvPr>
            <p:ph type="sldNum" sz="quarter" idx="12"/>
          </p:nvPr>
        </p:nvSpPr>
        <p:spPr/>
        <p:txBody>
          <a:bodyPr/>
          <a:lstStyle/>
          <a:p>
            <a:fld id="{B00B8489-1041-4548-9151-DBAE8E7F2630}" type="slidenum">
              <a:rPr lang="fr-FR" smtClean="0"/>
              <a:pPr/>
              <a:t>7</a:t>
            </a:fld>
            <a:endParaRPr lang="fr-F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556941593"/>
              </p:ext>
            </p:extLst>
          </p:nvPr>
        </p:nvGraphicFramePr>
        <p:xfrm>
          <a:off x="683567" y="1124743"/>
          <a:ext cx="7416826" cy="2882076"/>
        </p:xfrm>
        <a:graphic>
          <a:graphicData uri="http://schemas.openxmlformats.org/drawingml/2006/table">
            <a:tbl>
              <a:tblPr firstRow="1" firstCol="1" bandRow="1">
                <a:tableStyleId>{5C22544A-7EE6-4342-B048-85BDC9FD1C3A}</a:tableStyleId>
              </a:tblPr>
              <a:tblGrid>
                <a:gridCol w="2429032">
                  <a:extLst>
                    <a:ext uri="{9D8B030D-6E8A-4147-A177-3AD203B41FA5}">
                      <a16:colId xmlns:a16="http://schemas.microsoft.com/office/drawing/2014/main" val="4208641352"/>
                    </a:ext>
                  </a:extLst>
                </a:gridCol>
                <a:gridCol w="930163">
                  <a:extLst>
                    <a:ext uri="{9D8B030D-6E8A-4147-A177-3AD203B41FA5}">
                      <a16:colId xmlns:a16="http://schemas.microsoft.com/office/drawing/2014/main" val="4251440974"/>
                    </a:ext>
                  </a:extLst>
                </a:gridCol>
                <a:gridCol w="930163">
                  <a:extLst>
                    <a:ext uri="{9D8B030D-6E8A-4147-A177-3AD203B41FA5}">
                      <a16:colId xmlns:a16="http://schemas.microsoft.com/office/drawing/2014/main" val="447365012"/>
                    </a:ext>
                  </a:extLst>
                </a:gridCol>
                <a:gridCol w="694358">
                  <a:extLst>
                    <a:ext uri="{9D8B030D-6E8A-4147-A177-3AD203B41FA5}">
                      <a16:colId xmlns:a16="http://schemas.microsoft.com/office/drawing/2014/main" val="1319757882"/>
                    </a:ext>
                  </a:extLst>
                </a:gridCol>
                <a:gridCol w="809405">
                  <a:extLst>
                    <a:ext uri="{9D8B030D-6E8A-4147-A177-3AD203B41FA5}">
                      <a16:colId xmlns:a16="http://schemas.microsoft.com/office/drawing/2014/main" val="489057916"/>
                    </a:ext>
                  </a:extLst>
                </a:gridCol>
                <a:gridCol w="693542">
                  <a:extLst>
                    <a:ext uri="{9D8B030D-6E8A-4147-A177-3AD203B41FA5}">
                      <a16:colId xmlns:a16="http://schemas.microsoft.com/office/drawing/2014/main" val="2160862935"/>
                    </a:ext>
                  </a:extLst>
                </a:gridCol>
                <a:gridCol w="930163">
                  <a:extLst>
                    <a:ext uri="{9D8B030D-6E8A-4147-A177-3AD203B41FA5}">
                      <a16:colId xmlns:a16="http://schemas.microsoft.com/office/drawing/2014/main" val="1706266631"/>
                    </a:ext>
                  </a:extLst>
                </a:gridCol>
              </a:tblGrid>
              <a:tr h="472184">
                <a:tc>
                  <a:txBody>
                    <a:bodyPr/>
                    <a:lstStyle/>
                    <a:p>
                      <a:pPr>
                        <a:spcAft>
                          <a:spcPts val="0"/>
                        </a:spcAft>
                      </a:pPr>
                      <a:r>
                        <a:rPr lang="fr-FR" sz="1400" dirty="0">
                          <a:effectLst/>
                        </a:rPr>
                        <a:t>ANNEE</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1400">
                          <a:effectLst/>
                        </a:rPr>
                        <a:t>Mil</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1400">
                          <a:effectLst/>
                        </a:rPr>
                        <a:t>Sorgho</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1400">
                          <a:effectLst/>
                        </a:rPr>
                        <a:t>Maïs</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1400">
                          <a:effectLst/>
                        </a:rPr>
                        <a:t>Riz</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1400">
                          <a:effectLst/>
                        </a:rPr>
                        <a:t>Fonio</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fr-FR" sz="1400">
                          <a:effectLst/>
                        </a:rPr>
                        <a:t>Céréales</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639829"/>
                  </a:ext>
                </a:extLst>
              </a:tr>
              <a:tr h="519402">
                <a:tc>
                  <a:txBody>
                    <a:bodyPr/>
                    <a:lstStyle/>
                    <a:p>
                      <a:pPr>
                        <a:spcAft>
                          <a:spcPts val="0"/>
                        </a:spcAft>
                      </a:pPr>
                      <a:r>
                        <a:rPr lang="fr-FR" sz="1400" dirty="0">
                          <a:effectLst/>
                        </a:rPr>
                        <a:t>2 018</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3 856 344</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2 098 963</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6 363</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115 594</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6 400</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6 083 664</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84323626"/>
                  </a:ext>
                </a:extLst>
              </a:tr>
              <a:tr h="519402">
                <a:tc>
                  <a:txBody>
                    <a:bodyPr/>
                    <a:lstStyle/>
                    <a:p>
                      <a:pPr>
                        <a:spcAft>
                          <a:spcPts val="0"/>
                        </a:spcAft>
                      </a:pPr>
                      <a:r>
                        <a:rPr lang="fr-FR" sz="1400" dirty="0">
                          <a:effectLst/>
                        </a:rPr>
                        <a:t>2 019</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3 270 453</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1 894 820</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5 714</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119 517</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6 046</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5 296 551</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4223051"/>
                  </a:ext>
                </a:extLst>
              </a:tr>
              <a:tr h="519402">
                <a:tc>
                  <a:txBody>
                    <a:bodyPr/>
                    <a:lstStyle/>
                    <a:p>
                      <a:pPr algn="just">
                        <a:spcAft>
                          <a:spcPts val="0"/>
                        </a:spcAft>
                      </a:pPr>
                      <a:r>
                        <a:rPr lang="fr-FR" sz="1400" dirty="0">
                          <a:effectLst/>
                        </a:rPr>
                        <a:t>Moyenne (14 - 18)</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400" dirty="0">
                          <a:effectLst/>
                        </a:rPr>
                        <a:t>3 639 776</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1 841 011</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6 860</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121 333</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5 802</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5 614 782</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71395005"/>
                  </a:ext>
                </a:extLst>
              </a:tr>
              <a:tr h="424966">
                <a:tc>
                  <a:txBody>
                    <a:bodyPr/>
                    <a:lstStyle/>
                    <a:p>
                      <a:pPr>
                        <a:spcAft>
                          <a:spcPts val="0"/>
                        </a:spcAft>
                      </a:pPr>
                      <a:r>
                        <a:rPr lang="fr-FR" sz="1400">
                          <a:effectLst/>
                        </a:rPr>
                        <a:t>Taux de croissance 2019/2018</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400" dirty="0">
                          <a:effectLst/>
                        </a:rPr>
                        <a:t>-15%</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dirty="0">
                          <a:effectLst/>
                        </a:rPr>
                        <a:t>-10%</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-10%</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3%</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-6%</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a:effectLst/>
                        </a:rPr>
                        <a:t>-13%</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76933293"/>
                  </a:ext>
                </a:extLst>
              </a:tr>
              <a:tr h="424966">
                <a:tc>
                  <a:txBody>
                    <a:bodyPr/>
                    <a:lstStyle/>
                    <a:p>
                      <a:pPr algn="just">
                        <a:spcAft>
                          <a:spcPts val="0"/>
                        </a:spcAft>
                      </a:pPr>
                      <a:r>
                        <a:rPr lang="fr-FR" sz="1400">
                          <a:effectLst/>
                        </a:rPr>
                        <a:t>Taux de croissance 2019/Moy (14-18)</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400">
                          <a:effectLst/>
                        </a:rPr>
                        <a:t>-10%</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dirty="0">
                          <a:effectLst/>
                        </a:rPr>
                        <a:t>3%</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dirty="0">
                          <a:effectLst/>
                        </a:rPr>
                        <a:t>-17%</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dirty="0">
                          <a:effectLst/>
                        </a:rPr>
                        <a:t>-1%</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dirty="0">
                          <a:effectLst/>
                        </a:rPr>
                        <a:t>4%</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fr-FR" sz="1400" dirty="0">
                          <a:effectLst/>
                        </a:rPr>
                        <a:t>-6%</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92755408"/>
                  </a:ext>
                </a:extLst>
              </a:tr>
            </a:tbl>
          </a:graphicData>
        </a:graphic>
      </p:graphicFrame>
      <p:graphicFrame>
        <p:nvGraphicFramePr>
          <p:cNvPr id="8" name="Graphique 7"/>
          <p:cNvGraphicFramePr>
            <a:graphicFrameLocks/>
          </p:cNvGraphicFramePr>
          <p:nvPr>
            <p:extLst>
              <p:ext uri="{D42A27DB-BD31-4B8C-83A1-F6EECF244321}">
                <p14:modId xmlns:p14="http://schemas.microsoft.com/office/powerpoint/2010/main" val="2473394168"/>
              </p:ext>
            </p:extLst>
          </p:nvPr>
        </p:nvGraphicFramePr>
        <p:xfrm>
          <a:off x="3017168" y="4221088"/>
          <a:ext cx="4572000" cy="2469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4529662"/>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br>
              <a:rPr lang="fr-FR" sz="2200" b="1" i="1" dirty="0"/>
            </a:br>
            <a:br>
              <a:rPr lang="fr-FR" sz="2200" b="1" i="1" dirty="0"/>
            </a:br>
            <a:r>
              <a:rPr lang="fr-FR" sz="3100" b="1" dirty="0">
                <a:ea typeface="Times New Roman" pitchFamily="18" charset="0"/>
                <a:cs typeface="Calibri" pitchFamily="34" charset="0"/>
              </a:rPr>
              <a:t>Production  définitive des autres cultures                         ( tonnes) 2/2</a:t>
            </a:r>
            <a:br>
              <a:rPr lang="fr-FR" sz="3100" b="1" dirty="0">
                <a:ea typeface="Times New Roman" pitchFamily="18" charset="0"/>
                <a:cs typeface="Calibri" pitchFamily="34" charset="0"/>
              </a:rPr>
            </a:br>
            <a:br>
              <a:rPr lang="fr-FR" sz="3100" dirty="0"/>
            </a:br>
            <a:endParaRPr lang="fr-FR" sz="3100" dirty="0"/>
          </a:p>
        </p:txBody>
      </p:sp>
      <p:sp>
        <p:nvSpPr>
          <p:cNvPr id="4" name="Espace réservé du numéro de diapositive 3"/>
          <p:cNvSpPr>
            <a:spLocks noGrp="1"/>
          </p:cNvSpPr>
          <p:nvPr>
            <p:ph type="sldNum" sz="quarter" idx="12"/>
          </p:nvPr>
        </p:nvSpPr>
        <p:spPr/>
        <p:txBody>
          <a:bodyPr/>
          <a:lstStyle/>
          <a:p>
            <a:fld id="{B00B8489-1041-4548-9151-DBAE8E7F2630}" type="slidenum">
              <a:rPr lang="fr-FR" smtClean="0"/>
              <a:pPr/>
              <a:t>8</a:t>
            </a:fld>
            <a:endParaRPr lang="fr-F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792388587"/>
              </p:ext>
            </p:extLst>
          </p:nvPr>
        </p:nvGraphicFramePr>
        <p:xfrm>
          <a:off x="395538" y="1268760"/>
          <a:ext cx="7488831" cy="2525238"/>
        </p:xfrm>
        <a:graphic>
          <a:graphicData uri="http://schemas.openxmlformats.org/drawingml/2006/table">
            <a:tbl>
              <a:tblPr firstRow="1" firstCol="1" bandRow="1">
                <a:tableStyleId>{5C22544A-7EE6-4342-B048-85BDC9FD1C3A}</a:tableStyleId>
              </a:tblPr>
              <a:tblGrid>
                <a:gridCol w="2483745">
                  <a:extLst>
                    <a:ext uri="{9D8B030D-6E8A-4147-A177-3AD203B41FA5}">
                      <a16:colId xmlns:a16="http://schemas.microsoft.com/office/drawing/2014/main" val="3579340362"/>
                    </a:ext>
                  </a:extLst>
                </a:gridCol>
                <a:gridCol w="905506">
                  <a:extLst>
                    <a:ext uri="{9D8B030D-6E8A-4147-A177-3AD203B41FA5}">
                      <a16:colId xmlns:a16="http://schemas.microsoft.com/office/drawing/2014/main" val="3169526374"/>
                    </a:ext>
                  </a:extLst>
                </a:gridCol>
                <a:gridCol w="807917">
                  <a:extLst>
                    <a:ext uri="{9D8B030D-6E8A-4147-A177-3AD203B41FA5}">
                      <a16:colId xmlns:a16="http://schemas.microsoft.com/office/drawing/2014/main" val="2619943032"/>
                    </a:ext>
                  </a:extLst>
                </a:gridCol>
                <a:gridCol w="792719">
                  <a:extLst>
                    <a:ext uri="{9D8B030D-6E8A-4147-A177-3AD203B41FA5}">
                      <a16:colId xmlns:a16="http://schemas.microsoft.com/office/drawing/2014/main" val="4118172676"/>
                    </a:ext>
                  </a:extLst>
                </a:gridCol>
                <a:gridCol w="794318">
                  <a:extLst>
                    <a:ext uri="{9D8B030D-6E8A-4147-A177-3AD203B41FA5}">
                      <a16:colId xmlns:a16="http://schemas.microsoft.com/office/drawing/2014/main" val="1149354032"/>
                    </a:ext>
                  </a:extLst>
                </a:gridCol>
                <a:gridCol w="911907">
                  <a:extLst>
                    <a:ext uri="{9D8B030D-6E8A-4147-A177-3AD203B41FA5}">
                      <a16:colId xmlns:a16="http://schemas.microsoft.com/office/drawing/2014/main" val="2739842852"/>
                    </a:ext>
                  </a:extLst>
                </a:gridCol>
                <a:gridCol w="792719">
                  <a:extLst>
                    <a:ext uri="{9D8B030D-6E8A-4147-A177-3AD203B41FA5}">
                      <a16:colId xmlns:a16="http://schemas.microsoft.com/office/drawing/2014/main" val="2211234021"/>
                    </a:ext>
                  </a:extLst>
                </a:gridCol>
              </a:tblGrid>
              <a:tr h="699506">
                <a:tc>
                  <a:txBody>
                    <a:bodyPr/>
                    <a:lstStyle/>
                    <a:p>
                      <a:pPr>
                        <a:spcAft>
                          <a:spcPts val="0"/>
                        </a:spcAft>
                      </a:pPr>
                      <a:r>
                        <a:rPr lang="fr-FR" sz="1400" dirty="0">
                          <a:effectLst/>
                        </a:rPr>
                        <a:t>ANNEES</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400">
                          <a:effectLst/>
                        </a:rPr>
                        <a:t>Niébé</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400">
                          <a:effectLst/>
                        </a:rPr>
                        <a:t>Arachide</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400">
                          <a:effectLst/>
                        </a:rPr>
                        <a:t>Sésame</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400">
                          <a:effectLst/>
                        </a:rPr>
                        <a:t>Souchet</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400">
                          <a:effectLst/>
                        </a:rPr>
                        <a:t>Voandzou</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fr-FR" sz="1400">
                          <a:effectLst/>
                        </a:rPr>
                        <a:t>Oseille</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3275591"/>
                  </a:ext>
                </a:extLst>
              </a:tr>
              <a:tr h="349753">
                <a:tc>
                  <a:txBody>
                    <a:bodyPr/>
                    <a:lstStyle/>
                    <a:p>
                      <a:pPr>
                        <a:spcAft>
                          <a:spcPts val="0"/>
                        </a:spcAft>
                      </a:pPr>
                      <a:r>
                        <a:rPr lang="fr-FR" sz="1400" dirty="0">
                          <a:effectLst/>
                        </a:rPr>
                        <a:t>2018</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400">
                          <a:effectLst/>
                        </a:rPr>
                        <a:t>2 372 461</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593 754</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90 174</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46 934</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93 656</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128 366</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842061"/>
                  </a:ext>
                </a:extLst>
              </a:tr>
              <a:tr h="349753">
                <a:tc>
                  <a:txBody>
                    <a:bodyPr/>
                    <a:lstStyle/>
                    <a:p>
                      <a:pPr>
                        <a:spcAft>
                          <a:spcPts val="0"/>
                        </a:spcAft>
                      </a:pPr>
                      <a:r>
                        <a:rPr lang="fr-FR" sz="1400" dirty="0">
                          <a:effectLst/>
                        </a:rPr>
                        <a:t>2 019</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400" dirty="0">
                          <a:effectLst/>
                        </a:rPr>
                        <a:t>2 380 068</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543 489</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97 699</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60 144</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44 807</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fr-FR" sz="1400">
                          <a:effectLst/>
                        </a:rPr>
                        <a:t>87 503</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5505413"/>
                  </a:ext>
                </a:extLst>
              </a:tr>
              <a:tr h="349753">
                <a:tc>
                  <a:txBody>
                    <a:bodyPr/>
                    <a:lstStyle/>
                    <a:p>
                      <a:pPr>
                        <a:spcAft>
                          <a:spcPts val="0"/>
                        </a:spcAft>
                      </a:pPr>
                      <a:r>
                        <a:rPr lang="fr-FR" sz="1400">
                          <a:effectLst/>
                        </a:rPr>
                        <a:t>Moyenne (14 - 18)</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400" dirty="0">
                          <a:effectLst/>
                        </a:rPr>
                        <a:t>1 950 523</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dirty="0">
                          <a:effectLst/>
                        </a:rPr>
                        <a:t>475 120</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a:effectLst/>
                        </a:rPr>
                        <a:t>55 061</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a:effectLst/>
                        </a:rPr>
                        <a:t>42 796</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a:effectLst/>
                        </a:rPr>
                        <a:t>46 423</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a:effectLst/>
                        </a:rPr>
                        <a:t>69 193</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23492430"/>
                  </a:ext>
                </a:extLst>
              </a:tr>
              <a:tr h="349753">
                <a:tc>
                  <a:txBody>
                    <a:bodyPr/>
                    <a:lstStyle/>
                    <a:p>
                      <a:pPr>
                        <a:spcAft>
                          <a:spcPts val="0"/>
                        </a:spcAft>
                      </a:pPr>
                      <a:r>
                        <a:rPr lang="fr-FR" sz="1400">
                          <a:effectLst/>
                        </a:rPr>
                        <a:t>Taux de croissance 2019/2018</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400">
                          <a:effectLst/>
                        </a:rPr>
                        <a:t>0,3%</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dirty="0">
                          <a:effectLst/>
                        </a:rPr>
                        <a:t>-8%</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dirty="0">
                          <a:effectLst/>
                        </a:rPr>
                        <a:t>8%</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dirty="0">
                          <a:effectLst/>
                        </a:rPr>
                        <a:t>28%</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a:effectLst/>
                        </a:rPr>
                        <a:t>-52%</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a:effectLst/>
                        </a:rPr>
                        <a:t>-32%</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56954279"/>
                  </a:ext>
                </a:extLst>
              </a:tr>
              <a:tr h="349753">
                <a:tc>
                  <a:txBody>
                    <a:bodyPr/>
                    <a:lstStyle/>
                    <a:p>
                      <a:pPr>
                        <a:spcAft>
                          <a:spcPts val="0"/>
                        </a:spcAft>
                      </a:pPr>
                      <a:r>
                        <a:rPr lang="fr-FR" sz="1400">
                          <a:effectLst/>
                        </a:rPr>
                        <a:t>Taux de croissance 2019/Moy (14-18)</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400">
                          <a:effectLst/>
                        </a:rPr>
                        <a:t>22%</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a:effectLst/>
                        </a:rPr>
                        <a:t>14%</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a:effectLst/>
                        </a:rPr>
                        <a:t>77%</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dirty="0">
                          <a:effectLst/>
                        </a:rPr>
                        <a:t>41%</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dirty="0">
                          <a:effectLst/>
                        </a:rPr>
                        <a:t>-3%</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fr-FR" sz="1400" dirty="0">
                          <a:effectLst/>
                        </a:rPr>
                        <a:t>26%</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43143089"/>
                  </a:ext>
                </a:extLst>
              </a:tr>
            </a:tbl>
          </a:graphicData>
        </a:graphic>
      </p:graphicFrame>
      <p:graphicFrame>
        <p:nvGraphicFramePr>
          <p:cNvPr id="8" name="Graphique 7"/>
          <p:cNvGraphicFramePr>
            <a:graphicFrameLocks/>
          </p:cNvGraphicFramePr>
          <p:nvPr>
            <p:extLst>
              <p:ext uri="{D42A27DB-BD31-4B8C-83A1-F6EECF244321}">
                <p14:modId xmlns:p14="http://schemas.microsoft.com/office/powerpoint/2010/main" val="1936318634"/>
              </p:ext>
            </p:extLst>
          </p:nvPr>
        </p:nvGraphicFramePr>
        <p:xfrm>
          <a:off x="3707904" y="41148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6789432"/>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692696"/>
            <a:ext cx="8499412" cy="5040560"/>
          </a:xfrm>
        </p:spPr>
        <p:txBody>
          <a:bodyPr>
            <a:noAutofit/>
          </a:bodyPr>
          <a:lstStyle/>
          <a:p>
            <a:pPr algn="l"/>
            <a:br>
              <a:rPr lang="fr-FR" sz="2400" b="1" dirty="0">
                <a:latin typeface="Bookman Old Style" pitchFamily="18" charset="0"/>
              </a:rPr>
            </a:br>
            <a:br>
              <a:rPr lang="fr-FR" sz="2400" b="1" dirty="0">
                <a:latin typeface="Bookman Old Style" pitchFamily="18" charset="0"/>
              </a:rPr>
            </a:br>
            <a:br>
              <a:rPr lang="fr-FR" sz="2400" b="1" dirty="0">
                <a:latin typeface="Bookman Old Style" pitchFamily="18" charset="0"/>
              </a:rPr>
            </a:br>
            <a:br>
              <a:rPr lang="fr-FR" sz="2400" b="1" dirty="0">
                <a:latin typeface="Bookman Old Style" pitchFamily="18" charset="0"/>
              </a:rPr>
            </a:br>
            <a:r>
              <a:rPr lang="fr-FR" sz="2400" b="1" dirty="0">
                <a:latin typeface="+mn-lt"/>
              </a:rPr>
              <a:t>Le calcul du Bilan céréalier brut repose sur:</a:t>
            </a:r>
            <a:br>
              <a:rPr lang="fr-FR" sz="2000" dirty="0">
                <a:latin typeface="+mn-lt"/>
              </a:rPr>
            </a:br>
            <a:br>
              <a:rPr lang="fr-FR" sz="2000" dirty="0">
                <a:latin typeface="+mn-lt"/>
              </a:rPr>
            </a:br>
            <a:r>
              <a:rPr lang="fr-FR" sz="2000" b="1" dirty="0">
                <a:solidFill>
                  <a:schemeClr val="tx2">
                    <a:lumMod val="60000"/>
                    <a:lumOff val="40000"/>
                  </a:schemeClr>
                </a:solidFill>
                <a:latin typeface="+mn-lt"/>
              </a:rPr>
              <a:t>la production  disponible de toutes les céréales  et</a:t>
            </a:r>
            <a:br>
              <a:rPr lang="fr-FR" sz="2000" b="1" dirty="0">
                <a:solidFill>
                  <a:schemeClr val="tx2">
                    <a:lumMod val="60000"/>
                    <a:lumOff val="40000"/>
                  </a:schemeClr>
                </a:solidFill>
                <a:latin typeface="+mn-lt"/>
              </a:rPr>
            </a:br>
            <a:br>
              <a:rPr lang="fr-FR" sz="2000" b="1" dirty="0">
                <a:solidFill>
                  <a:schemeClr val="tx2">
                    <a:lumMod val="60000"/>
                    <a:lumOff val="40000"/>
                  </a:schemeClr>
                </a:solidFill>
                <a:latin typeface="+mn-lt"/>
              </a:rPr>
            </a:br>
            <a:r>
              <a:rPr lang="fr-FR" sz="2000" b="1" dirty="0">
                <a:solidFill>
                  <a:schemeClr val="tx2">
                    <a:lumMod val="60000"/>
                    <a:lumOff val="40000"/>
                  </a:schemeClr>
                </a:solidFill>
                <a:latin typeface="+mn-lt"/>
              </a:rPr>
              <a:t>les besoins de consommation de la population. </a:t>
            </a:r>
            <a:br>
              <a:rPr lang="fr-FR" sz="2000" dirty="0">
                <a:latin typeface="+mn-lt"/>
              </a:rPr>
            </a:br>
            <a:br>
              <a:rPr lang="fr-FR" sz="2000" dirty="0">
                <a:latin typeface="+mn-lt"/>
              </a:rPr>
            </a:br>
            <a:r>
              <a:rPr lang="fr-FR" sz="2000" dirty="0">
                <a:latin typeface="+mn-lt"/>
              </a:rPr>
              <a:t>Le bilan céréalier permet de faire la comparaison entre les </a:t>
            </a:r>
            <a:r>
              <a:rPr lang="fr-FR" sz="2000" b="1" dirty="0">
                <a:latin typeface="+mn-lt"/>
              </a:rPr>
              <a:t>ressources céréalières  totales disponibles pour une campagne et les emplois totaux (besoin totaux) </a:t>
            </a:r>
            <a:r>
              <a:rPr lang="fr-FR" sz="2000" dirty="0">
                <a:latin typeface="+mn-lt"/>
              </a:rPr>
              <a:t>dans le but de dégager un solde.</a:t>
            </a:r>
            <a:br>
              <a:rPr lang="fr-FR" sz="2000" dirty="0">
                <a:latin typeface="+mn-lt"/>
              </a:rPr>
            </a:br>
            <a:br>
              <a:rPr lang="fr-FR" sz="2000" dirty="0">
                <a:latin typeface="+mn-lt"/>
              </a:rPr>
            </a:br>
            <a:r>
              <a:rPr lang="fr-FR" sz="2000" b="1" dirty="0">
                <a:solidFill>
                  <a:schemeClr val="tx2">
                    <a:lumMod val="60000"/>
                    <a:lumOff val="40000"/>
                  </a:schemeClr>
                </a:solidFill>
                <a:latin typeface="+mn-lt"/>
              </a:rPr>
              <a:t>Quand le solde net est positif ,on parle d’excédent et lorsqu’il est  négatif on parle alors de déficit).</a:t>
            </a:r>
            <a:br>
              <a:rPr lang="fr-FR" sz="2000" b="1" dirty="0">
                <a:latin typeface="+mn-lt"/>
              </a:rPr>
            </a:br>
            <a:br>
              <a:rPr lang="fr-FR" sz="2000" b="1" dirty="0">
                <a:latin typeface="+mn-lt"/>
              </a:rPr>
            </a:br>
            <a:br>
              <a:rPr lang="fr-FR" sz="2000" dirty="0">
                <a:latin typeface="+mn-lt"/>
              </a:rPr>
            </a:br>
            <a:br>
              <a:rPr lang="fr-FR" sz="2000" dirty="0">
                <a:latin typeface="Bookman Old Style" pitchFamily="18" charset="0"/>
              </a:rPr>
            </a:br>
            <a:br>
              <a:rPr lang="fr-FR" sz="2000" dirty="0">
                <a:latin typeface="Bookman Old Style" pitchFamily="18" charset="0"/>
              </a:rPr>
            </a:br>
            <a:endParaRPr lang="fr-FR" sz="2000" dirty="0">
              <a:latin typeface="Bookman Old Style" pitchFamily="18" charset="0"/>
            </a:endParaRPr>
          </a:p>
        </p:txBody>
      </p:sp>
      <p:sp>
        <p:nvSpPr>
          <p:cNvPr id="5" name="Espace réservé du numéro de diapositive 4"/>
          <p:cNvSpPr>
            <a:spLocks noGrp="1"/>
          </p:cNvSpPr>
          <p:nvPr>
            <p:ph type="sldNum" sz="quarter" idx="12"/>
          </p:nvPr>
        </p:nvSpPr>
        <p:spPr/>
        <p:txBody>
          <a:bodyPr/>
          <a:lstStyle/>
          <a:p>
            <a:fld id="{B00B8489-1041-4548-9151-DBAE8E7F2630}" type="slidenum">
              <a:rPr lang="fr-FR" smtClean="0"/>
              <a:pPr/>
              <a:t>9</a:t>
            </a:fld>
            <a:endParaRPr lang="fr-FR"/>
          </a:p>
        </p:txBody>
      </p:sp>
      <p:sp>
        <p:nvSpPr>
          <p:cNvPr id="7" name="Titre 1"/>
          <p:cNvSpPr txBox="1">
            <a:spLocks/>
          </p:cNvSpPr>
          <p:nvPr/>
        </p:nvSpPr>
        <p:spPr>
          <a:xfrm>
            <a:off x="428596" y="214290"/>
            <a:ext cx="8229600" cy="5111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2800" b="1" dirty="0">
                <a:ea typeface="+mj-ea"/>
                <a:cs typeface="+mj-cs"/>
              </a:rPr>
              <a:t>IV</a:t>
            </a:r>
            <a:r>
              <a:rPr kumimoji="0" lang="fr-FR" sz="2800" b="1" i="0" u="none" strike="noStrike" kern="1200" cap="none" spc="0" normalizeH="0" baseline="0" noProof="0" dirty="0">
                <a:ln>
                  <a:noFill/>
                </a:ln>
                <a:solidFill>
                  <a:schemeClr val="tx1"/>
                </a:solidFill>
                <a:effectLst/>
                <a:uLnTx/>
                <a:uFillTx/>
                <a:ea typeface="+mj-ea"/>
                <a:cs typeface="+mj-cs"/>
              </a:rPr>
              <a:t>.</a:t>
            </a:r>
            <a:r>
              <a:rPr kumimoji="0" lang="fr-FR" sz="2800" b="1" i="0" u="none" strike="noStrike" kern="1200" cap="none" spc="0" normalizeH="0" noProof="0" dirty="0">
                <a:ln>
                  <a:noFill/>
                </a:ln>
                <a:solidFill>
                  <a:schemeClr val="tx1"/>
                </a:solidFill>
                <a:effectLst/>
                <a:uLnTx/>
                <a:uFillTx/>
                <a:ea typeface="+mj-ea"/>
                <a:cs typeface="+mj-cs"/>
              </a:rPr>
              <a:t> </a:t>
            </a:r>
            <a:r>
              <a:rPr kumimoji="0" lang="fr-FR" sz="2800" b="1" i="0" u="none" strike="noStrike" kern="1200" cap="none" spc="0" normalizeH="0" baseline="0" noProof="0" dirty="0">
                <a:ln>
                  <a:noFill/>
                </a:ln>
                <a:solidFill>
                  <a:schemeClr val="tx1"/>
                </a:solidFill>
                <a:effectLst/>
                <a:uLnTx/>
                <a:uFillTx/>
                <a:ea typeface="+mj-ea"/>
                <a:cs typeface="+mj-cs"/>
              </a:rPr>
              <a:t>BILAN CÉRÉALIER </a:t>
            </a:r>
            <a:r>
              <a:rPr lang="fr-FR" sz="2800" b="1" noProof="0" dirty="0">
                <a:ea typeface="+mj-ea"/>
                <a:cs typeface="+mj-cs"/>
              </a:rPr>
              <a:t>BRUT ISSU DES RECOLTES   1/ 3</a:t>
            </a:r>
            <a:endParaRPr kumimoji="0" lang="fr-FR" sz="2800" b="1" i="0" u="none" strike="noStrike" kern="1200" cap="none" spc="0" normalizeH="0" baseline="0" noProof="0" dirty="0">
              <a:ln>
                <a:noFill/>
              </a:ln>
              <a:solidFill>
                <a:schemeClr val="tx1"/>
              </a:solidFill>
              <a:effectLst/>
              <a:uLnTx/>
              <a:uFillTx/>
              <a:ea typeface="+mj-ea"/>
              <a:cs typeface="+mj-cs"/>
            </a:endParaRPr>
          </a:p>
        </p:txBody>
      </p:sp>
    </p:spTree>
  </p:cSld>
  <p:clrMapOvr>
    <a:masterClrMapping/>
  </p:clrMapOvr>
  <p:transition>
    <p:split orient="vert"/>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2558</TotalTime>
  <Words>1036</Words>
  <Application>Microsoft Office PowerPoint</Application>
  <PresentationFormat>On-screen Show (4:3)</PresentationFormat>
  <Paragraphs>289</Paragraphs>
  <Slides>15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vt:lpstr>
      <vt:lpstr>Bookman Old Style</vt:lpstr>
      <vt:lpstr>Calibri</vt:lpstr>
      <vt:lpstr>Cambria</vt:lpstr>
      <vt:lpstr>Tahoma</vt:lpstr>
      <vt:lpstr>Times New Roman</vt:lpstr>
      <vt:lpstr>Wingdings</vt:lpstr>
      <vt:lpstr>Thème Office</vt:lpstr>
      <vt:lpstr>Graphique</vt:lpstr>
      <vt:lpstr>REPUBLIQUE DU NIGER Fraternité – Travail – Progrès MINISTERE DE L’AGRICULTURE ET DE L’ELEVAGE</vt:lpstr>
      <vt:lpstr>PLAN DE PRÉSENTATION</vt:lpstr>
      <vt:lpstr>I.OBJECTIFS DE L’ENQUETE PREVISION ET ESTIMATION DES RECOLTES ( E.P.E.R)</vt:lpstr>
      <vt:lpstr>PowerPoint Presentation</vt:lpstr>
      <vt:lpstr>PowerPoint Presentation</vt:lpstr>
      <vt:lpstr>2.3. Situation phytosanitaire  </vt:lpstr>
      <vt:lpstr>III. Les productions céréalières pluviales  et variations 2019/2018 (tonnes) 1/2</vt:lpstr>
      <vt:lpstr>  Production  définitive des autres cultures                         ( tonnes) 2/2  </vt:lpstr>
      <vt:lpstr>    Le calcul du Bilan céréalier brut repose sur:  la production  disponible de toutes les céréales  et  les besoins de consommation de la population.   Le bilan céréalier permet de faire la comparaison entre les ressources céréalières  totales disponibles pour une campagne et les emplois totaux (besoin totaux) dans le but de dégager un solde.  Quand le solde net est positif ,on parle d’excédent et lorsqu’il est  négatif on parle alors de déficit).     </vt:lpstr>
      <vt:lpstr>PowerPoint Presentation</vt:lpstr>
      <vt:lpstr>PowerPoint Presentation</vt:lpstr>
      <vt:lpstr>PowerPoint Presentation</vt:lpstr>
      <vt:lpstr> VI. DIFFICULTES</vt:lpstr>
      <vt:lpstr> VII.CONCLUSION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de la situation alimentaire, nutritionnelle et pastorale 2016</dc:title>
  <dc:creator>Salissou</dc:creator>
  <cp:lastModifiedBy>Nil EYUBOGLU</cp:lastModifiedBy>
  <cp:revision>245</cp:revision>
  <dcterms:created xsi:type="dcterms:W3CDTF">2016-11-30T13:34:22Z</dcterms:created>
  <dcterms:modified xsi:type="dcterms:W3CDTF">2020-03-05T14:32:27Z</dcterms:modified>
</cp:coreProperties>
</file>