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589" r:id="rId2"/>
    <p:sldId id="30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63F7-E6C6-4858-97A9-D4D5C62FFF98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D2F66-3564-497B-BD2B-8D440A16C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2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815C3-FF10-434B-B435-6E13A5278B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06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F936-9310-B9B0-C1AE-C32C21175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34189-F372-ACD4-E198-6BF6D9959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27AD-85C6-F45E-EA69-2204738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D32C7-7784-ED37-FBF5-FC00E208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A1446-FEE5-D1F0-F847-A772D972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3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9CB8-1D0E-B06A-34B9-36D2F5CB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665A9-9733-6DC0-5EDF-AEB819FAB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DA73-D234-9A27-C76C-8A0C571F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97D3E-5809-B605-772E-B8F28493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E1976-ED8F-B0D7-2857-6DC14F30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3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A0056-E6DF-FFA0-2277-99CCF741B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D57B1-0870-237D-E8B3-642C58401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6D53C-0F84-892F-6BE6-64FE523B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5031D-635D-AD47-D261-4A5374A4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F19B4-E2A7-5CD6-780E-CE8D5748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2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CCM - Title - Photo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819"/>
          <a:stretch/>
        </p:blipFill>
        <p:spPr>
          <a:xfrm>
            <a:off x="7081338" y="293431"/>
            <a:ext cx="4844687" cy="124116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" y="3951594"/>
            <a:ext cx="12192000" cy="1080120"/>
          </a:xfrm>
          <a:prstGeom prst="rect">
            <a:avLst/>
          </a:prstGeom>
          <a:solidFill>
            <a:schemeClr val="accent1"/>
          </a:solidFill>
        </p:spPr>
        <p:txBody>
          <a:bodyPr rIns="360000" anchor="ctr"/>
          <a:lstStyle>
            <a:lvl1pPr algn="r">
              <a:defRPr sz="4355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658516" y="5319747"/>
            <a:ext cx="8534400" cy="648072"/>
          </a:xfrm>
        </p:spPr>
        <p:txBody>
          <a:bodyPr rIns="360000" anchor="ctr"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1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2"/>
          <a:stretch/>
        </p:blipFill>
        <p:spPr bwMode="auto">
          <a:xfrm>
            <a:off x="0" y="0"/>
            <a:ext cx="3538847" cy="9140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3148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9190-D28E-45F1-5AFA-67A3E9A4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E9948-5C29-B8C3-1747-B2BDF765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CC6D9-9D84-59D2-DD73-9B79FF03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AD1E-9D72-0C4F-2B6F-1FD18D38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0FC95-1042-1100-FE53-D25681E2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3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4806-6F94-99D7-DE8F-B852F0B5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678D4-BD86-2103-4B54-F41F8657C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08228-9888-9063-1627-48555A93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DEE72-DE6A-FE55-AE8F-684CC3EB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3410E-9423-D71E-658C-47B71970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CC6D-6FB2-616B-6595-D9295B47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D042E-D492-04D4-728F-1ADFA783C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F9D3A-3FA7-E656-657C-61857DB2C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49064-7B57-29BE-84BA-C8E3EC4D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EEEC1-FBBB-E951-F350-9C712F53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63C51-2613-2A0E-6BFE-F0F75234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8C39-59B4-72B8-F2B1-68F771CA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20832-4E6E-352F-2A15-F3E6C60BB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4C63A-73E9-EB91-B184-375A1925C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1B446-9E0D-9B01-6977-8B3835F23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D4B62-F3F1-0EAA-76A4-EF5F54383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FFF0F-EE8F-92D0-A650-D0E37614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05128-F780-631B-6282-134F0994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FCF1F-E187-0BB1-EE5F-9A8BFA31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B632-3CE2-ECBE-8C1C-6BF7BA24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BB347-73B2-32EB-7FEB-7467614E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750D0-D218-3182-A870-CA389946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32E66-4720-51FC-E640-911CDEC8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8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44022-34D5-5F5A-C21C-7D3D024D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5D2A5-0CCE-87CA-0727-68A879CF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78178-3D08-8573-08A8-36B497FB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5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6A3D-F4CC-B07E-4BED-96E235DED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E3A45-2034-BF61-A90D-60CA05C3F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DA2A6-6AB9-D20D-0CDD-9A37053A5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9E8FE-ECBB-FEC5-350A-5FF6EE81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02BB-1B28-BCC7-A89C-C46DFEB8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9A8B0-8C14-2768-E32C-F2061201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44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97FD-39FD-AC52-1F66-DCE18C918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9A36E-B44D-7B3B-B14A-2EE52847E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F2B01-A2E3-FBAC-39A5-287FB3003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0F834-0B45-CC20-24AE-B433EDAF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A0BB7-434D-77DE-6929-3AD11005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B118A-3601-53BF-7FFD-87C46FF8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1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B209D-6284-9DBB-4B41-E894CE9B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5EF54-A8C7-7DC2-5C87-E888DBD98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6D7F7-422F-C8AF-9CA4-C503DA652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7DB1-E9A8-4348-8250-171238993949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2E192-392F-1956-A3A4-2C64FD500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3E16-E2E0-5FE4-E746-AE9BC906A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A7B5-2436-46CF-AAA3-CDC6D736B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9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2691" y="1306427"/>
            <a:ext cx="9786620" cy="0"/>
          </a:xfrm>
          <a:custGeom>
            <a:avLst/>
            <a:gdLst/>
            <a:ahLst/>
            <a:cxnLst/>
            <a:rect l="l" t="t" r="r" b="b"/>
            <a:pathLst>
              <a:path w="7339965">
                <a:moveTo>
                  <a:pt x="733971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0079" y="0"/>
            <a:ext cx="1391917" cy="13064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89F331-08CB-4623-96C4-394C89334C55}"/>
              </a:ext>
            </a:extLst>
          </p:cNvPr>
          <p:cNvSpPr/>
          <p:nvPr/>
        </p:nvSpPr>
        <p:spPr>
          <a:xfrm>
            <a:off x="221973" y="1306427"/>
            <a:ext cx="11748053" cy="2020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b="1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21AD0-9633-B560-E481-CAC3A0E6CF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2"/>
            <a:ext cx="4310742" cy="106593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76F774-529F-806C-D7E1-CA382A50AA65}"/>
              </a:ext>
            </a:extLst>
          </p:cNvPr>
          <p:cNvGraphicFramePr>
            <a:graphicFrameLocks noGrp="1"/>
          </p:cNvGraphicFramePr>
          <p:nvPr/>
        </p:nvGraphicFramePr>
        <p:xfrm>
          <a:off x="618008" y="1701102"/>
          <a:ext cx="11124149" cy="456920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95970">
                  <a:extLst>
                    <a:ext uri="{9D8B030D-6E8A-4147-A177-3AD203B41FA5}">
                      <a16:colId xmlns:a16="http://schemas.microsoft.com/office/drawing/2014/main" val="155978405"/>
                    </a:ext>
                  </a:extLst>
                </a:gridCol>
                <a:gridCol w="9428179">
                  <a:extLst>
                    <a:ext uri="{9D8B030D-6E8A-4147-A177-3AD203B41FA5}">
                      <a16:colId xmlns:a16="http://schemas.microsoft.com/office/drawing/2014/main" val="2570862058"/>
                    </a:ext>
                  </a:extLst>
                </a:gridCol>
              </a:tblGrid>
              <a:tr h="628759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Timeline</a:t>
                      </a:r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2024 HPC Process Description</a:t>
                      </a:r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501232"/>
                  </a:ext>
                </a:extLst>
              </a:tr>
              <a:tr h="670317">
                <a:tc>
                  <a:txBody>
                    <a:bodyPr/>
                    <a:lstStyle/>
                    <a:p>
                      <a:pPr algn="ctr"/>
                      <a:r>
                        <a:rPr lang="en-US" sz="1100" b="1"/>
                        <a:t>8</a:t>
                      </a:r>
                      <a:r>
                        <a:rPr lang="en-US" sz="1100" b="1" baseline="30000"/>
                        <a:t>th</a:t>
                      </a:r>
                      <a:r>
                        <a:rPr lang="en-US" sz="1100" b="1"/>
                        <a:t> September to 19</a:t>
                      </a:r>
                      <a:r>
                        <a:rPr lang="en-US" sz="1100" b="1" baseline="30000"/>
                        <a:t>th</a:t>
                      </a:r>
                      <a:r>
                        <a:rPr lang="en-US" sz="1100" b="1"/>
                        <a:t> October </a:t>
                      </a:r>
                      <a:endParaRPr lang="en-US" sz="1100" b="1" i="1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68275">
                        <a:buFont typeface="+mj-lt"/>
                        <a:buAutoNum type="arabicParenR"/>
                      </a:pPr>
                      <a:r>
                        <a:rPr lang="en-US" sz="1100" b="1"/>
                        <a:t>Finalizing Sectoral </a:t>
                      </a:r>
                      <a:r>
                        <a:rPr lang="en-US" sz="1100" b="1" err="1"/>
                        <a:t>PiN</a:t>
                      </a:r>
                      <a:r>
                        <a:rPr lang="en-US" sz="1100" b="1"/>
                        <a:t> / FSL Target / Unit Cost </a:t>
                      </a:r>
                    </a:p>
                    <a:p>
                      <a:pPr marL="284163" indent="-111125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/>
                        <a:t>FSLC HRP Strategy (workshop report validation by SAG/CLAs), Cluster target and Costing (Unit Cost), IPC Analysis &amp; Findings, Submission of FSL </a:t>
                      </a:r>
                      <a:r>
                        <a:rPr lang="en-US" sz="1100" b="0" err="1"/>
                        <a:t>PiN</a:t>
                      </a:r>
                      <a:r>
                        <a:rPr lang="en-US" sz="1100" b="0"/>
                        <a:t>, Severity, Target and Funding requirement, JIAF 2.0 workshop and Endorsement of </a:t>
                      </a:r>
                      <a:r>
                        <a:rPr lang="en-US" sz="1100" b="0" err="1"/>
                        <a:t>PiN</a:t>
                      </a:r>
                      <a:r>
                        <a:rPr lang="en-US" sz="1100" b="0"/>
                        <a:t> &amp; Target.</a:t>
                      </a:r>
                      <a:endParaRPr lang="en-US" sz="1100" b="0" i="1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07655"/>
                  </a:ext>
                </a:extLst>
              </a:tr>
              <a:tr h="4855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9th October</a:t>
                      </a:r>
                      <a:endParaRPr lang="en-US" sz="1100" b="1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2"/>
                        <a:tabLst/>
                        <a:defRPr/>
                      </a:pPr>
                      <a:r>
                        <a:rPr lang="en-US" sz="1100" b="1" kern="1200" noProof="0">
                          <a:solidFill>
                            <a:schemeClr val="dk1"/>
                          </a:solidFill>
                        </a:rPr>
                        <a:t>Facilitate FSL Partners training on HPC module by OCHA</a:t>
                      </a:r>
                    </a:p>
                    <a:p>
                      <a:pPr marL="284163" marR="0" lvl="0" indent="-1111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Yu Gothic" panose="020B0400000000000000" pitchFamily="34" charset="-128"/>
                        <a:buChar char="-"/>
                        <a:tabLst/>
                        <a:defRPr/>
                      </a:pPr>
                      <a:r>
                        <a:rPr lang="en-US" sz="1100" b="0" kern="1200" noProof="0">
                          <a:solidFill>
                            <a:schemeClr val="dk1"/>
                          </a:solidFill>
                        </a:rPr>
                        <a:t>Virtual orientation to NGO Partners on the online module of the Humanitarian Program Cycle</a:t>
                      </a:r>
                      <a:endParaRPr lang="en-US" sz="1100" b="0" i="1" kern="1200" noProof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078100"/>
                  </a:ext>
                </a:extLst>
              </a:tr>
              <a:tr h="47927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19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October</a:t>
                      </a:r>
                      <a:endParaRPr lang="en-US" sz="1100" b="1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-168275" algn="l" defTabSz="457200" rtl="0" eaLnBrk="1" latinLnBrk="0" hangingPunct="1">
                        <a:buFont typeface="+mj-lt"/>
                        <a:buAutoNum type="arabicParenR" startAt="3"/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Cluster narrative submission to OCHA</a:t>
                      </a:r>
                    </a:p>
                    <a:p>
                      <a:pPr marL="284163" indent="-111125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Submission of cluster narrative inputs for the planning document (combined HNO/HRP)</a:t>
                      </a:r>
                      <a:endParaRPr lang="en-US" sz="1100" b="0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718149"/>
                  </a:ext>
                </a:extLst>
              </a:tr>
              <a:tr h="67712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20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October</a:t>
                      </a:r>
                      <a:endParaRPr lang="en-US" sz="1100" b="1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-168275" algn="l" defTabSz="457200" rtl="0" eaLnBrk="1" latinLnBrk="0" hangingPunct="1">
                        <a:buFont typeface="+mj-lt"/>
                        <a:buAutoNum type="arabicParenR" startAt="4"/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Cluster targets by indicators on RPM</a:t>
                      </a:r>
                    </a:p>
                    <a:p>
                      <a:pPr marL="284163" indent="-112713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Cluster IMOs will finalize and upload FSL targets by indicators on Response Planning and Monitoring (RPM) Module</a:t>
                      </a:r>
                      <a:endParaRPr lang="en-US" sz="1100" b="0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57649"/>
                  </a:ext>
                </a:extLst>
              </a:tr>
              <a:tr h="68501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&amp; 20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September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&amp; 18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October</a:t>
                      </a:r>
                      <a:endParaRPr lang="en-US" sz="1100" b="1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Ad-hoc FSLC Meeting on HRP 2024 </a:t>
                      </a:r>
                      <a:r>
                        <a:rPr lang="en-US" sz="1100" b="1" u="sng" kern="1200">
                          <a:solidFill>
                            <a:schemeClr val="tx2"/>
                          </a:solidFill>
                          <a:highlight>
                            <a:srgbClr val="00FFFF"/>
                          </a:highlight>
                        </a:rPr>
                        <a:t>(Note: 20</a:t>
                      </a:r>
                      <a:r>
                        <a:rPr lang="en-US" sz="1100" b="1" u="sng" kern="1200" baseline="30000">
                          <a:solidFill>
                            <a:schemeClr val="tx2"/>
                          </a:solidFill>
                          <a:highlight>
                            <a:srgbClr val="00FFFF"/>
                          </a:highlight>
                        </a:rPr>
                        <a:t>th</a:t>
                      </a:r>
                      <a:r>
                        <a:rPr lang="en-US" sz="1100" b="1" u="sng" kern="1200">
                          <a:solidFill>
                            <a:schemeClr val="tx2"/>
                          </a:solidFill>
                          <a:highlight>
                            <a:srgbClr val="00FFFF"/>
                          </a:highlight>
                        </a:rPr>
                        <a:t> October – Opening of project module for project submission)</a:t>
                      </a:r>
                    </a:p>
                    <a:p>
                      <a:pPr marL="284163" indent="-111125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Re-orientation on FSLC Strategy 2024-2026, Project Sheet Filling Criteria &amp; step-by-step guidance, Guidance on Cross-cutting themes</a:t>
                      </a:r>
                    </a:p>
                    <a:p>
                      <a:pPr marL="284163" indent="-111125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Re-organize the repository and upload the guidelines / standards (Ongoing, until 4</a:t>
                      </a:r>
                      <a:r>
                        <a:rPr lang="en-US" sz="1100" b="0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 October and beyond)</a:t>
                      </a:r>
                      <a:endParaRPr lang="en-US" sz="1100" b="0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382665"/>
                  </a:ext>
                </a:extLst>
              </a:tr>
              <a:tr h="94313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rd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to 17</a:t>
                      </a:r>
                      <a:r>
                        <a:rPr lang="en-US" sz="1100" b="1" kern="1200" baseline="30000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 November</a:t>
                      </a:r>
                      <a:endParaRPr lang="en-US" sz="1100" b="1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6"/>
                        <a:tabLst/>
                        <a:defRPr/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</a:rPr>
                        <a:t>Vetting &amp; Selection of 2024 HRP projects </a:t>
                      </a:r>
                      <a:r>
                        <a:rPr lang="en-US" sz="1100" b="1" u="sng" kern="1200">
                          <a:solidFill>
                            <a:schemeClr val="dk1"/>
                          </a:solidFill>
                          <a:highlight>
                            <a:srgbClr val="00FFFF"/>
                          </a:highlight>
                        </a:rPr>
                        <a:t>(Note: 20</a:t>
                      </a:r>
                      <a:r>
                        <a:rPr lang="en-US" sz="1100" b="1" u="sng" kern="1200" baseline="30000">
                          <a:solidFill>
                            <a:schemeClr val="dk1"/>
                          </a:solidFill>
                          <a:highlight>
                            <a:srgbClr val="00FFFF"/>
                          </a:highlight>
                        </a:rPr>
                        <a:t>th</a:t>
                      </a:r>
                      <a:r>
                        <a:rPr lang="en-US" sz="1100" b="1" u="sng" kern="1200">
                          <a:solidFill>
                            <a:schemeClr val="dk1"/>
                          </a:solidFill>
                          <a:highlight>
                            <a:srgbClr val="00FFFF"/>
                          </a:highlight>
                        </a:rPr>
                        <a:t> November – Deadline for finalizing, submitting and approving projects)</a:t>
                      </a:r>
                    </a:p>
                    <a:p>
                      <a:pPr marL="284163" indent="-111125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Project sheet download, Pre-screening, SRC formation and orientation, Grouping &amp; assigning of projects to SRC teams, Review &amp; Scoring </a:t>
                      </a:r>
                    </a:p>
                    <a:p>
                      <a:pPr marL="284163" indent="-111125" algn="l" defTabSz="457200" rtl="0" eaLnBrk="1" latinLnBrk="0" hangingPunct="1">
                        <a:buFont typeface="Yu Gothic" panose="020B0400000000000000" pitchFamily="34" charset="-128"/>
                        <a:buChar char="-"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</a:rPr>
                        <a:t>Finalizing the partners selection and FSLC submit the final scorecard and the list of selected partners to OCHA</a:t>
                      </a:r>
                      <a:endParaRPr lang="en-US" sz="1100" b="0" i="1" kern="120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745239"/>
                  </a:ext>
                </a:extLst>
              </a:tr>
            </a:tbl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B4D68D10-99D2-8B90-4D9B-2D08CE40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851" y="297032"/>
            <a:ext cx="5587301" cy="683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133">
                <a:solidFill>
                  <a:srgbClr val="12829F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Humanitarian Programme Cycle (HPC) </a:t>
            </a:r>
            <a:br>
              <a:rPr lang="en-US" sz="2133">
                <a:solidFill>
                  <a:srgbClr val="12829F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133">
                <a:solidFill>
                  <a:srgbClr val="12829F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FSL Cluster Timeline 2023</a:t>
            </a:r>
          </a:p>
        </p:txBody>
      </p:sp>
    </p:spTree>
    <p:extLst>
      <p:ext uri="{BB962C8B-B14F-4D97-AF65-F5344CB8AC3E}">
        <p14:creationId xmlns:p14="http://schemas.microsoft.com/office/powerpoint/2010/main" val="25424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1A516D-14B9-453D-8C00-5A799809022A}"/>
              </a:ext>
            </a:extLst>
          </p:cNvPr>
          <p:cNvSpPr/>
          <p:nvPr/>
        </p:nvSpPr>
        <p:spPr>
          <a:xfrm>
            <a:off x="3696328" y="213702"/>
            <a:ext cx="5972299" cy="9130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133">
                <a:solidFill>
                  <a:srgbClr val="12829F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Humanitarian Response Plan (HRP) – 2024 </a:t>
            </a:r>
          </a:p>
          <a:p>
            <a:pPr algn="ctr"/>
            <a:r>
              <a:rPr lang="en-US" sz="3200" b="1" i="1">
                <a:solidFill>
                  <a:srgbClr val="12829F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Sheet Filtering Criteria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01B219-43D2-C4B7-2F53-EC5C2669E353}"/>
              </a:ext>
            </a:extLst>
          </p:cNvPr>
          <p:cNvSpPr txBox="1"/>
          <p:nvPr/>
        </p:nvSpPr>
        <p:spPr>
          <a:xfrm>
            <a:off x="1097280" y="1368851"/>
            <a:ext cx="10525059" cy="3551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14313" indent="-214313" defTabSz="68580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an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partner in 2022 and 2023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currently there are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165 partners eligible </a:t>
            </a:r>
          </a:p>
          <a:p>
            <a:pPr marL="214313" indent="-214313" defTabSz="68580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 (2022 and Jan – Sept. 2023) reporting by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Cluster Objectives</a:t>
            </a:r>
            <a:endParaRPr lang="en-US">
              <a:solidFill>
                <a:srgbClr val="03181C"/>
              </a:solidFill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defTabSz="68580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5W reporting in 2023: </a:t>
            </a:r>
          </a:p>
          <a:p>
            <a:pPr marL="600075" lvl="1" indent="-257175" defTabSz="685800">
              <a:lnSpc>
                <a:spcPct val="107000"/>
              </a:lnSpc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CO1: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 Assistance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partners (excludes WFP partners approx.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600075" lvl="1" indent="-257175" defTabSz="685800">
              <a:lnSpc>
                <a:spcPct val="107000"/>
              </a:lnSpc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CO2: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Crop-related livelihood kits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114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partners (excludes FAO partners approx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44)</a:t>
            </a:r>
          </a:p>
          <a:p>
            <a:pPr marL="600075" lvl="1" indent="-257175" defTabSz="685800">
              <a:lnSpc>
                <a:spcPct val="107000"/>
              </a:lnSpc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CO2: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Livestock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partners reporting (excludes FAO partners approx.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600075" lvl="1" indent="-257175" defTabSz="685800">
              <a:lnSpc>
                <a:spcPct val="107000"/>
              </a:lnSpc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CO3: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124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partners</a:t>
            </a:r>
          </a:p>
          <a:p>
            <a:pPr marL="0" lvl="1" defTabSz="685800">
              <a:lnSpc>
                <a:spcPct val="107000"/>
              </a:lnSpc>
              <a:spcAft>
                <a:spcPts val="225"/>
              </a:spcAft>
            </a:pPr>
            <a:endParaRPr lang="en-US" sz="600">
              <a:solidFill>
                <a:srgbClr val="03181C"/>
              </a:solidFill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1775" lvl="1" indent="-225425" defTabSz="68580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HRP 2022 and 2023 partners that have NOT reported on </a:t>
            </a: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Tracking Service </a:t>
            </a:r>
            <a:r>
              <a:rPr lang="en-US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(FTS) – please do it now!! Thank you for those HRP and Non – HRP partners who also reported FTS in 2023;</a:t>
            </a:r>
          </a:p>
          <a:p>
            <a:pPr defTabSz="685800">
              <a:lnSpc>
                <a:spcPct val="107000"/>
              </a:lnSpc>
              <a:spcAft>
                <a:spcPts val="225"/>
              </a:spcAft>
            </a:pPr>
            <a:endParaRPr lang="en-US" sz="600">
              <a:solidFill>
                <a:srgbClr val="03181C"/>
              </a:solidFill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b="1">
                <a:solidFill>
                  <a:srgbClr val="03181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of course, the quality of the project sheet proposal</a:t>
            </a:r>
            <a:endParaRPr lang="en-US" b="1">
              <a:solidFill>
                <a:srgbClr val="03181C"/>
              </a:solidFill>
              <a:highlight>
                <a:srgbClr val="E1641F"/>
              </a:highlight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6ACC769C-B908-2B95-2882-A0532B434B6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00079" y="0"/>
            <a:ext cx="1391917" cy="130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5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Yu Gothic</vt:lpstr>
      <vt:lpstr>Arial</vt:lpstr>
      <vt:lpstr>Arial Narrow</vt:lpstr>
      <vt:lpstr>Calibri</vt:lpstr>
      <vt:lpstr>Calibri Light</vt:lpstr>
      <vt:lpstr>Symbol</vt:lpstr>
      <vt:lpstr>Wingdings</vt:lpstr>
      <vt:lpstr>Office Theme</vt:lpstr>
      <vt:lpstr>Humanitarian Programme Cycle (HPC)  FSL Cluster Timeline 2023</vt:lpstr>
      <vt:lpstr>PowerPoint Presentation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Humanitarian Programme Cycle (HPC)  FSL Cluster Timeline 2023</dc:title>
  <dc:creator>Yoal BUM</dc:creator>
  <cp:lastModifiedBy>Yoal BUM</cp:lastModifiedBy>
  <cp:revision>1</cp:revision>
  <dcterms:created xsi:type="dcterms:W3CDTF">2023-09-07T06:23:02Z</dcterms:created>
  <dcterms:modified xsi:type="dcterms:W3CDTF">2023-09-07T06:23:36Z</dcterms:modified>
</cp:coreProperties>
</file>