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sldIdLst>
    <p:sldId id="256" r:id="rId5"/>
    <p:sldId id="264" r:id="rId6"/>
    <p:sldId id="283" r:id="rId7"/>
    <p:sldId id="285" r:id="rId8"/>
    <p:sldId id="263" r:id="rId9"/>
    <p:sldId id="282" r:id="rId10"/>
    <p:sldId id="270" r:id="rId11"/>
    <p:sldId id="284" r:id="rId12"/>
    <p:sldId id="272" r:id="rId13"/>
    <p:sldId id="273" r:id="rId14"/>
    <p:sldId id="274" r:id="rId15"/>
    <p:sldId id="275" r:id="rId16"/>
    <p:sldId id="276" r:id="rId17"/>
    <p:sldId id="279" r:id="rId18"/>
    <p:sldId id="286" r:id="rId19"/>
  </p:sldIdLst>
  <p:sldSz cx="10693400" cy="7562850"/>
  <p:notesSz cx="10693400" cy="7562850"/>
  <p:embeddedFontLst>
    <p:embeddedFont>
      <p:font typeface="Calibri" panose="020F0502020204030204" pitchFamily="34" charset="0"/>
      <p:regular r:id="rId20"/>
      <p:bold r:id="rId21"/>
      <p:italic r:id="rId22"/>
      <p:boldItalic r:id="rId23"/>
    </p:embeddedFont>
    <p:embeddedFont>
      <p:font typeface="Roboto Slab" panose="020B0604020202020204" charset="0"/>
      <p:regular r:id="rId24"/>
      <p:bold r:id="rId25"/>
    </p:embeddedFont>
    <p:embeddedFont>
      <p:font typeface="Roboto" panose="020B0604020202020204" charset="0"/>
      <p:regular r:id="rId26"/>
      <p:bold r:id="rId27"/>
      <p:italic r:id="rId28"/>
      <p:boldItalic r:id="rId29"/>
    </p:embeddedFont>
  </p:embeddedFontLst>
  <p:defaultText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7" orient="horz" pos="4302" userDrawn="1">
          <p15:clr>
            <a:srgbClr val="A4A3A4"/>
          </p15:clr>
        </p15:guide>
        <p15:guide id="14" pos="3368" userDrawn="1">
          <p15:clr>
            <a:srgbClr val="A4A3A4"/>
          </p15:clr>
        </p15:guide>
        <p15:guide id="15" orient="horz" pos="238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8FDE"/>
    <a:srgbClr val="D4E5F7"/>
    <a:srgbClr val="1443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703" autoAdjust="0"/>
    <p:restoredTop sz="94747" autoAdjust="0"/>
  </p:normalViewPr>
  <p:slideViewPr>
    <p:cSldViewPr>
      <p:cViewPr varScale="1">
        <p:scale>
          <a:sx n="50" d="100"/>
          <a:sy n="50" d="100"/>
        </p:scale>
        <p:origin x="960" y="48"/>
      </p:cViewPr>
      <p:guideLst>
        <p:guide orient="horz" pos="4302"/>
        <p:guide pos="3368"/>
        <p:guide orient="horz" pos="2382"/>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7.fnt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font" Target="fonts/font9.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object 2">
            <a:extLst>
              <a:ext uri="{FF2B5EF4-FFF2-40B4-BE49-F238E27FC236}">
                <a16:creationId xmlns:a16="http://schemas.microsoft.com/office/drawing/2014/main" id="{CE77E450-353B-4865-B8C6-9B969320BD3D}"/>
              </a:ext>
            </a:extLst>
          </p:cNvPr>
          <p:cNvSpPr/>
          <p:nvPr userDrawn="1"/>
        </p:nvSpPr>
        <p:spPr>
          <a:xfrm>
            <a:off x="0"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r>
              <a:rPr lang="en-US" dirty="0"/>
              <a:t> </a:t>
            </a:r>
            <a:endParaRPr dirty="0"/>
          </a:p>
        </p:txBody>
      </p:sp>
      <p:sp>
        <p:nvSpPr>
          <p:cNvPr id="2" name="object 5">
            <a:extLst>
              <a:ext uri="{FF2B5EF4-FFF2-40B4-BE49-F238E27FC236}">
                <a16:creationId xmlns:a16="http://schemas.microsoft.com/office/drawing/2014/main" id="{24A17A68-3337-4FE2-93BE-9F7C3909AFB5}"/>
              </a:ext>
            </a:extLst>
          </p:cNvPr>
          <p:cNvSpPr/>
          <p:nvPr userDrawn="1"/>
        </p:nvSpPr>
        <p:spPr>
          <a:xfrm flipV="1">
            <a:off x="3994150" y="4307206"/>
            <a:ext cx="2705100" cy="45719"/>
          </a:xfrm>
          <a:custGeom>
            <a:avLst/>
            <a:gdLst/>
            <a:ahLst/>
            <a:cxnLst/>
            <a:rect l="l" t="t" r="r" b="b"/>
            <a:pathLst>
              <a:path w="1287145">
                <a:moveTo>
                  <a:pt x="0" y="0"/>
                </a:moveTo>
                <a:lnTo>
                  <a:pt x="1287005" y="0"/>
                </a:lnTo>
              </a:path>
            </a:pathLst>
          </a:custGeom>
          <a:ln w="76200">
            <a:solidFill>
              <a:srgbClr val="144372"/>
            </a:solidFill>
          </a:ln>
        </p:spPr>
        <p:txBody>
          <a:bodyPr wrap="square" lIns="0" tIns="0" rIns="0" bIns="0" rtlCol="0"/>
          <a:lstStyle/>
          <a:p>
            <a:endParaRPr/>
          </a:p>
        </p:txBody>
      </p:sp>
      <p:pic>
        <p:nvPicPr>
          <p:cNvPr id="3" name="Graphic 2">
            <a:extLst>
              <a:ext uri="{FF2B5EF4-FFF2-40B4-BE49-F238E27FC236}">
                <a16:creationId xmlns:a16="http://schemas.microsoft.com/office/drawing/2014/main" id="{BFFE4DD1-1597-480C-A5EA-F00EDC14232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4802861" y="609254"/>
            <a:ext cx="1086410" cy="1343718"/>
          </a:xfrm>
          <a:prstGeom prst="rect">
            <a:avLst/>
          </a:prstGeom>
        </p:spPr>
      </p:pic>
      <p:sp>
        <p:nvSpPr>
          <p:cNvPr id="8" name="Text Placeholder 7">
            <a:extLst>
              <a:ext uri="{FF2B5EF4-FFF2-40B4-BE49-F238E27FC236}">
                <a16:creationId xmlns:a16="http://schemas.microsoft.com/office/drawing/2014/main" id="{1C312CC6-040B-4799-A0C5-746AB65D25E2}"/>
              </a:ext>
            </a:extLst>
          </p:cNvPr>
          <p:cNvSpPr>
            <a:spLocks noGrp="1"/>
          </p:cNvSpPr>
          <p:nvPr>
            <p:ph type="body" sz="quarter" idx="10" hasCustomPrompt="1"/>
          </p:nvPr>
        </p:nvSpPr>
        <p:spPr>
          <a:xfrm>
            <a:off x="1460500" y="2219325"/>
            <a:ext cx="7581900" cy="1409700"/>
          </a:xfrm>
          <a:prstGeom prst="rect">
            <a:avLst/>
          </a:prstGeom>
        </p:spPr>
        <p:txBody>
          <a:bodyPr/>
          <a:lstStyle>
            <a:lvl1pPr algn="ctr">
              <a:defRPr sz="4000" b="1">
                <a:solidFill>
                  <a:schemeClr val="bg1"/>
                </a:solidFill>
                <a:latin typeface="Roboto Slab" pitchFamily="2" charset="0"/>
                <a:ea typeface="Roboto Slab" pitchFamily="2" charset="0"/>
              </a:defRPr>
            </a:lvl1pPr>
            <a:lvl2pPr>
              <a:defRPr sz="5400">
                <a:latin typeface="Roboto Slab" pitchFamily="2" charset="0"/>
                <a:ea typeface="Roboto Slab" pitchFamily="2" charset="0"/>
              </a:defRPr>
            </a:lvl2pPr>
            <a:lvl3pPr>
              <a:defRPr sz="5400">
                <a:latin typeface="Roboto Slab" pitchFamily="2" charset="0"/>
                <a:ea typeface="Roboto Slab" pitchFamily="2" charset="0"/>
              </a:defRPr>
            </a:lvl3pPr>
            <a:lvl4pPr>
              <a:defRPr sz="5400">
                <a:latin typeface="Roboto Slab" pitchFamily="2" charset="0"/>
                <a:ea typeface="Roboto Slab" pitchFamily="2" charset="0"/>
              </a:defRPr>
            </a:lvl4pPr>
            <a:lvl5pPr>
              <a:defRPr sz="5400">
                <a:latin typeface="Roboto Slab" pitchFamily="2" charset="0"/>
                <a:ea typeface="Roboto Slab" pitchFamily="2" charset="0"/>
              </a:defRPr>
            </a:lvl5pPr>
          </a:lstStyle>
          <a:p>
            <a:pPr lvl="0"/>
            <a:r>
              <a:rPr lang="en-US" dirty="0"/>
              <a:t>TITLE OF YOUR </a:t>
            </a:r>
          </a:p>
          <a:p>
            <a:pPr lvl="0"/>
            <a:r>
              <a:rPr lang="en-US" dirty="0"/>
              <a:t>PRESENTATION</a:t>
            </a:r>
          </a:p>
        </p:txBody>
      </p:sp>
      <p:sp>
        <p:nvSpPr>
          <p:cNvPr id="10" name="Text Placeholder 9">
            <a:extLst>
              <a:ext uri="{FF2B5EF4-FFF2-40B4-BE49-F238E27FC236}">
                <a16:creationId xmlns:a16="http://schemas.microsoft.com/office/drawing/2014/main" id="{B30F6994-9E7D-4E39-AB1E-C0C614579AFC}"/>
              </a:ext>
            </a:extLst>
          </p:cNvPr>
          <p:cNvSpPr>
            <a:spLocks noGrp="1"/>
          </p:cNvSpPr>
          <p:nvPr>
            <p:ph type="body" sz="quarter" idx="11" hasCustomPrompt="1"/>
          </p:nvPr>
        </p:nvSpPr>
        <p:spPr>
          <a:xfrm>
            <a:off x="2260600" y="4848225"/>
            <a:ext cx="6134100" cy="1409700"/>
          </a:xfrm>
          <a:prstGeom prst="rect">
            <a:avLst/>
          </a:prstGeom>
        </p:spPr>
        <p:txBody>
          <a:bodyPr/>
          <a:lstStyle>
            <a:lvl1pPr algn="ctr">
              <a:defRPr>
                <a:solidFill>
                  <a:schemeClr val="bg1"/>
                </a:solidFill>
                <a:latin typeface="Roboto" panose="02000000000000000000" pitchFamily="2" charset="0"/>
                <a:ea typeface="Roboto" panose="02000000000000000000" pitchFamily="2" charset="0"/>
              </a:defRPr>
            </a:lvl1pPr>
            <a:lvl2pPr>
              <a:defRPr>
                <a:solidFill>
                  <a:schemeClr val="bg1"/>
                </a:solidFill>
                <a:latin typeface="Roboto" panose="02000000000000000000" pitchFamily="2" charset="0"/>
                <a:ea typeface="Roboto" panose="02000000000000000000" pitchFamily="2" charset="0"/>
              </a:defRPr>
            </a:lvl2pPr>
            <a:lvl3pPr>
              <a:defRPr>
                <a:solidFill>
                  <a:schemeClr val="bg1"/>
                </a:solidFill>
                <a:latin typeface="Roboto" panose="02000000000000000000" pitchFamily="2" charset="0"/>
                <a:ea typeface="Roboto" panose="02000000000000000000" pitchFamily="2" charset="0"/>
              </a:defRPr>
            </a:lvl3pPr>
            <a:lvl4pPr>
              <a:defRPr>
                <a:solidFill>
                  <a:schemeClr val="bg1"/>
                </a:solidFill>
                <a:latin typeface="Roboto" panose="02000000000000000000" pitchFamily="2" charset="0"/>
                <a:ea typeface="Roboto" panose="02000000000000000000" pitchFamily="2" charset="0"/>
              </a:defRPr>
            </a:lvl4pPr>
            <a:lvl5pPr>
              <a:defRPr>
                <a:solidFill>
                  <a:schemeClr val="bg1"/>
                </a:solidFill>
                <a:latin typeface="Roboto" panose="02000000000000000000" pitchFamily="2" charset="0"/>
                <a:ea typeface="Roboto" panose="02000000000000000000" pitchFamily="2" charset="0"/>
              </a:defRPr>
            </a:lvl5pPr>
          </a:lstStyle>
          <a:p>
            <a:pPr lvl="0"/>
            <a:r>
              <a:rPr lang="en-US" dirty="0"/>
              <a:t>This is the subtitle or the extra information</a:t>
            </a:r>
          </a:p>
          <a:p>
            <a:pPr lvl="0"/>
            <a:r>
              <a:rPr lang="en-US" dirty="0"/>
              <a:t>like name or contact</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able of content">
    <p:bg>
      <p:bgPr>
        <a:solidFill>
          <a:schemeClr val="bg1"/>
        </a:solidFill>
        <a:effectLst/>
      </p:bgPr>
    </p:bg>
    <p:spTree>
      <p:nvGrpSpPr>
        <p:cNvPr id="1" name=""/>
        <p:cNvGrpSpPr/>
        <p:nvPr/>
      </p:nvGrpSpPr>
      <p:grpSpPr>
        <a:xfrm>
          <a:off x="0" y="0"/>
          <a:ext cx="0" cy="0"/>
          <a:chOff x="0" y="0"/>
          <a:chExt cx="0" cy="0"/>
        </a:xfrm>
      </p:grpSpPr>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12">
            <a:extLst>
              <a:ext uri="{FF2B5EF4-FFF2-40B4-BE49-F238E27FC236}">
                <a16:creationId xmlns:a16="http://schemas.microsoft.com/office/drawing/2014/main" id="{7784804A-30BF-40E1-BFA7-959AAECD2197}"/>
              </a:ext>
            </a:extLst>
          </p:cNvPr>
          <p:cNvSpPr>
            <a:spLocks noGrp="1"/>
          </p:cNvSpPr>
          <p:nvPr>
            <p:ph type="body" sz="quarter" idx="10" hasCustomPrompt="1"/>
          </p:nvPr>
        </p:nvSpPr>
        <p:spPr>
          <a:xfrm>
            <a:off x="686486" y="695325"/>
            <a:ext cx="4648200" cy="9144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stStyle>
          <a:p>
            <a:pPr lvl="0"/>
            <a:r>
              <a:rPr lang="en-US" dirty="0"/>
              <a:t>TABLE OF CONTENTS</a:t>
            </a:r>
          </a:p>
        </p:txBody>
      </p:sp>
      <p:sp>
        <p:nvSpPr>
          <p:cNvPr id="15" name="Text Placeholder 14">
            <a:extLst>
              <a:ext uri="{FF2B5EF4-FFF2-40B4-BE49-F238E27FC236}">
                <a16:creationId xmlns:a16="http://schemas.microsoft.com/office/drawing/2014/main" id="{D60C1B9C-ABA7-46A7-A6BF-1ED081563266}"/>
              </a:ext>
            </a:extLst>
          </p:cNvPr>
          <p:cNvSpPr>
            <a:spLocks noGrp="1"/>
          </p:cNvSpPr>
          <p:nvPr>
            <p:ph type="body" sz="quarter" idx="11" hasCustomPrompt="1"/>
          </p:nvPr>
        </p:nvSpPr>
        <p:spPr>
          <a:xfrm>
            <a:off x="711200" y="2714625"/>
            <a:ext cx="4635500" cy="3086100"/>
          </a:xfrm>
          <a:prstGeom prst="rect">
            <a:avLst/>
          </a:prstGeom>
        </p:spPr>
        <p:txBody>
          <a:bodyPr lIns="0" tIns="0" rIns="0" bIns="0"/>
          <a:lstStyle>
            <a:lvl1pPr marL="285750" indent="-285750">
              <a:lnSpc>
                <a:spcPct val="150000"/>
              </a:lnSpc>
              <a:buFont typeface="Arial" panose="020B0604020202020204" pitchFamily="34" charset="0"/>
              <a:buChar char="•"/>
              <a:defRPr sz="2400" b="1">
                <a:latin typeface="Roboto" panose="02000000000000000000" pitchFamily="2" charset="0"/>
                <a:ea typeface="Roboto" panose="02000000000000000000" pitchFamily="2" charset="0"/>
              </a:defRPr>
            </a:lvl1pPr>
          </a:lstStyle>
          <a:p>
            <a:pPr lvl="0"/>
            <a:r>
              <a:rPr lang="en-US" dirty="0"/>
              <a:t>Chapter 1</a:t>
            </a:r>
          </a:p>
          <a:p>
            <a:pPr lvl="0"/>
            <a:r>
              <a:rPr lang="en-US" dirty="0"/>
              <a:t>Chapter 2</a:t>
            </a:r>
          </a:p>
          <a:p>
            <a:pPr lvl="0"/>
            <a:r>
              <a:rPr lang="en-US" dirty="0"/>
              <a:t>Chapter 3</a:t>
            </a:r>
          </a:p>
        </p:txBody>
      </p:sp>
    </p:spTree>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hapter with intro">
    <p:bg>
      <p:bgPr>
        <a:solidFill>
          <a:schemeClr val="bg1"/>
        </a:solidFill>
        <a:effectLst/>
      </p:bgPr>
    </p:bg>
    <p:spTree>
      <p:nvGrpSpPr>
        <p:cNvPr id="1" name=""/>
        <p:cNvGrpSpPr/>
        <p:nvPr/>
      </p:nvGrpSpPr>
      <p:grpSpPr>
        <a:xfrm>
          <a:off x="0" y="0"/>
          <a:ext cx="0" cy="0"/>
          <a:chOff x="0" y="0"/>
          <a:chExt cx="0" cy="0"/>
        </a:xfrm>
      </p:grpSpPr>
      <p:sp>
        <p:nvSpPr>
          <p:cNvPr id="7" name="object 2">
            <a:extLst>
              <a:ext uri="{FF2B5EF4-FFF2-40B4-BE49-F238E27FC236}">
                <a16:creationId xmlns:a16="http://schemas.microsoft.com/office/drawing/2014/main" id="{7932A284-67B2-4326-89C5-3ABDCE00D883}"/>
              </a:ext>
            </a:extLst>
          </p:cNvPr>
          <p:cNvSpPr/>
          <p:nvPr userDrawn="1"/>
        </p:nvSpPr>
        <p:spPr>
          <a:xfrm>
            <a:off x="1" y="0"/>
            <a:ext cx="10692130" cy="7560309"/>
          </a:xfrm>
          <a:custGeom>
            <a:avLst/>
            <a:gdLst/>
            <a:ahLst/>
            <a:cxnLst/>
            <a:rect l="l" t="t" r="r" b="b"/>
            <a:pathLst>
              <a:path w="10692130" h="7560309">
                <a:moveTo>
                  <a:pt x="0" y="7560005"/>
                </a:moveTo>
                <a:lnTo>
                  <a:pt x="10692003" y="7560005"/>
                </a:lnTo>
                <a:lnTo>
                  <a:pt x="10692003" y="0"/>
                </a:lnTo>
                <a:lnTo>
                  <a:pt x="0" y="0"/>
                </a:lnTo>
                <a:lnTo>
                  <a:pt x="0" y="7560005"/>
                </a:lnTo>
                <a:close/>
              </a:path>
            </a:pathLst>
          </a:custGeom>
          <a:solidFill>
            <a:srgbClr val="418FDE"/>
          </a:solidFill>
        </p:spPr>
        <p:txBody>
          <a:bodyPr wrap="square" lIns="0" tIns="0" rIns="0" bIns="0" rtlCol="0"/>
          <a:lstStyle/>
          <a:p>
            <a:endParaRPr dirty="0"/>
          </a:p>
        </p:txBody>
      </p:sp>
      <p:sp>
        <p:nvSpPr>
          <p:cNvPr id="5" name="object 5">
            <a:extLst>
              <a:ext uri="{FF2B5EF4-FFF2-40B4-BE49-F238E27FC236}">
                <a16:creationId xmlns:a16="http://schemas.microsoft.com/office/drawing/2014/main" id="{07B48F48-27A7-4634-930C-05224C93AA8E}"/>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9" name="Text Placeholder 8">
            <a:extLst>
              <a:ext uri="{FF2B5EF4-FFF2-40B4-BE49-F238E27FC236}">
                <a16:creationId xmlns:a16="http://schemas.microsoft.com/office/drawing/2014/main" id="{C9EFB51C-6DB9-46CA-95CB-0C977FE8A8F7}"/>
              </a:ext>
            </a:extLst>
          </p:cNvPr>
          <p:cNvSpPr>
            <a:spLocks noGrp="1"/>
          </p:cNvSpPr>
          <p:nvPr>
            <p:ph type="body" sz="quarter" idx="10" hasCustomPrompt="1"/>
          </p:nvPr>
        </p:nvSpPr>
        <p:spPr>
          <a:xfrm>
            <a:off x="695690" y="774307"/>
            <a:ext cx="5638800" cy="914400"/>
          </a:xfrm>
          <a:prstGeom prst="rect">
            <a:avLst/>
          </a:prstGeom>
        </p:spPr>
        <p:txBody>
          <a:bodyPr lIns="0" tIns="0" rIns="0" bIns="0"/>
          <a:lstStyle>
            <a:lvl1pPr>
              <a:defRPr sz="3200" b="1">
                <a:solidFill>
                  <a:schemeClr val="bg1"/>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1" name="Text Placeholder 10">
            <a:extLst>
              <a:ext uri="{FF2B5EF4-FFF2-40B4-BE49-F238E27FC236}">
                <a16:creationId xmlns:a16="http://schemas.microsoft.com/office/drawing/2014/main" id="{5D018956-D9E6-425D-8ADA-1E24525DED84}"/>
              </a:ext>
            </a:extLst>
          </p:cNvPr>
          <p:cNvSpPr>
            <a:spLocks noGrp="1"/>
          </p:cNvSpPr>
          <p:nvPr>
            <p:ph type="body" sz="quarter" idx="11" hasCustomPrompt="1"/>
          </p:nvPr>
        </p:nvSpPr>
        <p:spPr>
          <a:xfrm>
            <a:off x="695325" y="2638425"/>
            <a:ext cx="6251575" cy="2819400"/>
          </a:xfrm>
          <a:prstGeom prst="rect">
            <a:avLst/>
          </a:prstGeom>
        </p:spPr>
        <p:txBody>
          <a:bodyPr lIns="0" tIns="0" rIns="0" bIns="0"/>
          <a:lstStyle>
            <a:lvl1pPr>
              <a:defRPr>
                <a:solidFill>
                  <a:schemeClr val="bg1"/>
                </a:solidFill>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Chapter intro</a:t>
            </a:r>
          </a:p>
        </p:txBody>
      </p:sp>
    </p:spTree>
    <p:extLst>
      <p:ext uri="{BB962C8B-B14F-4D97-AF65-F5344CB8AC3E}">
        <p14:creationId xmlns:p14="http://schemas.microsoft.com/office/powerpoint/2010/main" val="1867243056"/>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hapter with title and intro">
    <p:bg>
      <p:bgPr>
        <a:solidFill>
          <a:schemeClr val="bg1"/>
        </a:solidFill>
        <a:effectLst/>
      </p:bgPr>
    </p:bg>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480F3E93-2883-4382-8707-DF5E5E352107}"/>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8" name="Text Placeholder 7">
            <a:extLst>
              <a:ext uri="{FF2B5EF4-FFF2-40B4-BE49-F238E27FC236}">
                <a16:creationId xmlns:a16="http://schemas.microsoft.com/office/drawing/2014/main" id="{D4F1692E-F3D4-4FE2-9385-650941E885B3}"/>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10" name="Text Placeholder 9">
            <a:extLst>
              <a:ext uri="{FF2B5EF4-FFF2-40B4-BE49-F238E27FC236}">
                <a16:creationId xmlns:a16="http://schemas.microsoft.com/office/drawing/2014/main" id="{DA18D06A-C031-4793-932E-4F18D8558978}"/>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Text Placeholder 11">
            <a:extLst>
              <a:ext uri="{FF2B5EF4-FFF2-40B4-BE49-F238E27FC236}">
                <a16:creationId xmlns:a16="http://schemas.microsoft.com/office/drawing/2014/main" id="{B4CFD0C2-325A-4C55-A8E8-7290C9072546}"/>
              </a:ext>
            </a:extLst>
          </p:cNvPr>
          <p:cNvSpPr>
            <a:spLocks noGrp="1"/>
          </p:cNvSpPr>
          <p:nvPr>
            <p:ph type="body" sz="quarter" idx="12" hasCustomPrompt="1"/>
          </p:nvPr>
        </p:nvSpPr>
        <p:spPr>
          <a:xfrm>
            <a:off x="698500" y="2447925"/>
            <a:ext cx="4648200" cy="1333500"/>
          </a:xfrm>
          <a:prstGeom prst="rect">
            <a:avLst/>
          </a:prstGeom>
        </p:spPr>
        <p:txBody>
          <a:bodyPr lIns="0" tIns="0" rIns="0" bIns="0"/>
          <a:lstStyle>
            <a:lvl1pPr>
              <a:defRPr>
                <a:solidFill>
                  <a:srgbClr val="418FDE"/>
                </a:solidFill>
                <a:latin typeface="Roboto Slab" pitchFamily="2" charset="0"/>
                <a:ea typeface="Roboto Slab" pitchFamily="2" charset="0"/>
              </a:defRPr>
            </a:lvl1pPr>
            <a:lvl2pPr>
              <a:defRPr>
                <a:solidFill>
                  <a:srgbClr val="418FDE"/>
                </a:solidFill>
                <a:latin typeface="Roboto Slab" pitchFamily="2" charset="0"/>
                <a:ea typeface="Roboto Slab" pitchFamily="2" charset="0"/>
              </a:defRPr>
            </a:lvl2pPr>
            <a:lvl3pPr>
              <a:defRPr>
                <a:solidFill>
                  <a:srgbClr val="418FDE"/>
                </a:solidFill>
                <a:latin typeface="Roboto Slab" pitchFamily="2" charset="0"/>
                <a:ea typeface="Roboto Slab" pitchFamily="2" charset="0"/>
              </a:defRPr>
            </a:lvl3pPr>
            <a:lvl4pPr>
              <a:defRPr>
                <a:solidFill>
                  <a:srgbClr val="418FDE"/>
                </a:solidFill>
                <a:latin typeface="Roboto Slab" pitchFamily="2" charset="0"/>
                <a:ea typeface="Roboto Slab" pitchFamily="2" charset="0"/>
              </a:defRPr>
            </a:lvl4pPr>
            <a:lvl5pPr>
              <a:defRPr>
                <a:solidFill>
                  <a:srgbClr val="418FDE"/>
                </a:solidFill>
                <a:latin typeface="Roboto Slab" pitchFamily="2" charset="0"/>
                <a:ea typeface="Roboto Slab" pitchFamily="2" charset="0"/>
              </a:defRPr>
            </a:lvl5pPr>
          </a:lstStyle>
          <a:p>
            <a:pPr lvl="0"/>
            <a:r>
              <a:rPr lang="en-US" dirty="0"/>
              <a:t>Introduction of the slide Humanitarian assistance is hamstrung by prevalent administrative ways to deliver more than 2.7 million people with aid in 2017</a:t>
            </a:r>
          </a:p>
        </p:txBody>
      </p:sp>
      <p:sp>
        <p:nvSpPr>
          <p:cNvPr id="14" name="Text Placeholder 13">
            <a:extLst>
              <a:ext uri="{FF2B5EF4-FFF2-40B4-BE49-F238E27FC236}">
                <a16:creationId xmlns:a16="http://schemas.microsoft.com/office/drawing/2014/main" id="{18325391-10EC-478D-8503-E7B2BA3C3F53}"/>
              </a:ext>
            </a:extLst>
          </p:cNvPr>
          <p:cNvSpPr>
            <a:spLocks noGrp="1"/>
          </p:cNvSpPr>
          <p:nvPr>
            <p:ph type="body" sz="quarter" idx="13" hasCustomPrompt="1"/>
          </p:nvPr>
        </p:nvSpPr>
        <p:spPr>
          <a:xfrm>
            <a:off x="698500" y="4010025"/>
            <a:ext cx="4572000" cy="2819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ig figure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53C4C82E-E028-48BB-8479-DB452E9818F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Text Placeholder 13">
            <a:extLst>
              <a:ext uri="{FF2B5EF4-FFF2-40B4-BE49-F238E27FC236}">
                <a16:creationId xmlns:a16="http://schemas.microsoft.com/office/drawing/2014/main" id="{BE9E9148-1FAF-436B-905A-2325D8D003FB}"/>
              </a:ext>
            </a:extLst>
          </p:cNvPr>
          <p:cNvSpPr>
            <a:spLocks noGrp="1"/>
          </p:cNvSpPr>
          <p:nvPr>
            <p:ph type="body" sz="quarter" idx="13" hasCustomPrompt="1"/>
          </p:nvPr>
        </p:nvSpPr>
        <p:spPr>
          <a:xfrm>
            <a:off x="6985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2,000</a:t>
            </a:r>
          </a:p>
        </p:txBody>
      </p:sp>
      <p:sp>
        <p:nvSpPr>
          <p:cNvPr id="5" name="Text Placeholder 13">
            <a:extLst>
              <a:ext uri="{FF2B5EF4-FFF2-40B4-BE49-F238E27FC236}">
                <a16:creationId xmlns:a16="http://schemas.microsoft.com/office/drawing/2014/main" id="{104482E9-3D99-48DE-A93F-89A121CE661E}"/>
              </a:ext>
            </a:extLst>
          </p:cNvPr>
          <p:cNvSpPr>
            <a:spLocks noGrp="1"/>
          </p:cNvSpPr>
          <p:nvPr>
            <p:ph type="body" sz="quarter" idx="14" hasCustomPrompt="1"/>
          </p:nvPr>
        </p:nvSpPr>
        <p:spPr>
          <a:xfrm>
            <a:off x="6985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PEOPLE IN NEED</a:t>
            </a:r>
          </a:p>
          <a:p>
            <a:pPr lvl="1"/>
            <a:endParaRPr lang="en-US" dirty="0"/>
          </a:p>
        </p:txBody>
      </p:sp>
      <p:sp>
        <p:nvSpPr>
          <p:cNvPr id="6" name="Text Placeholder 13">
            <a:extLst>
              <a:ext uri="{FF2B5EF4-FFF2-40B4-BE49-F238E27FC236}">
                <a16:creationId xmlns:a16="http://schemas.microsoft.com/office/drawing/2014/main" id="{87C0BC4F-6361-4C6C-8F82-1DC72F3F0F5C}"/>
              </a:ext>
            </a:extLst>
          </p:cNvPr>
          <p:cNvSpPr>
            <a:spLocks noGrp="1"/>
          </p:cNvSpPr>
          <p:nvPr>
            <p:ph type="body" sz="quarter" idx="15" hasCustomPrompt="1"/>
          </p:nvPr>
        </p:nvSpPr>
        <p:spPr>
          <a:xfrm>
            <a:off x="5346700" y="24479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$200B</a:t>
            </a:r>
          </a:p>
        </p:txBody>
      </p:sp>
      <p:sp>
        <p:nvSpPr>
          <p:cNvPr id="7" name="Text Placeholder 13">
            <a:extLst>
              <a:ext uri="{FF2B5EF4-FFF2-40B4-BE49-F238E27FC236}">
                <a16:creationId xmlns:a16="http://schemas.microsoft.com/office/drawing/2014/main" id="{C260853A-D939-4F86-9EEF-6747560FB215}"/>
              </a:ext>
            </a:extLst>
          </p:cNvPr>
          <p:cNvSpPr>
            <a:spLocks noGrp="1"/>
          </p:cNvSpPr>
          <p:nvPr>
            <p:ph type="body" sz="quarter" idx="16" hasCustomPrompt="1"/>
          </p:nvPr>
        </p:nvSpPr>
        <p:spPr>
          <a:xfrm>
            <a:off x="5346700" y="34004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FUNDING NEED</a:t>
            </a:r>
          </a:p>
          <a:p>
            <a:pPr lvl="1"/>
            <a:endParaRPr lang="en-US" dirty="0"/>
          </a:p>
        </p:txBody>
      </p:sp>
      <p:sp>
        <p:nvSpPr>
          <p:cNvPr id="8" name="Text Placeholder 13">
            <a:extLst>
              <a:ext uri="{FF2B5EF4-FFF2-40B4-BE49-F238E27FC236}">
                <a16:creationId xmlns:a16="http://schemas.microsoft.com/office/drawing/2014/main" id="{C79CE2D6-15A8-4A64-B1DA-94719B3686E7}"/>
              </a:ext>
            </a:extLst>
          </p:cNvPr>
          <p:cNvSpPr>
            <a:spLocks noGrp="1"/>
          </p:cNvSpPr>
          <p:nvPr>
            <p:ph type="body" sz="quarter" idx="17" hasCustomPrompt="1"/>
          </p:nvPr>
        </p:nvSpPr>
        <p:spPr>
          <a:xfrm>
            <a:off x="6985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15</a:t>
            </a:r>
          </a:p>
        </p:txBody>
      </p:sp>
      <p:sp>
        <p:nvSpPr>
          <p:cNvPr id="9" name="Text Placeholder 13">
            <a:extLst>
              <a:ext uri="{FF2B5EF4-FFF2-40B4-BE49-F238E27FC236}">
                <a16:creationId xmlns:a16="http://schemas.microsoft.com/office/drawing/2014/main" id="{3C46B3A9-CB7A-4831-B64B-B16DC185A971}"/>
              </a:ext>
            </a:extLst>
          </p:cNvPr>
          <p:cNvSpPr>
            <a:spLocks noGrp="1"/>
          </p:cNvSpPr>
          <p:nvPr>
            <p:ph type="body" sz="quarter" idx="18" hasCustomPrompt="1"/>
          </p:nvPr>
        </p:nvSpPr>
        <p:spPr>
          <a:xfrm>
            <a:off x="6985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COUNTRIES AFFECTED</a:t>
            </a:r>
          </a:p>
          <a:p>
            <a:pPr lvl="1"/>
            <a:endParaRPr lang="en-US" dirty="0"/>
          </a:p>
        </p:txBody>
      </p:sp>
      <p:sp>
        <p:nvSpPr>
          <p:cNvPr id="10" name="Text Placeholder 13">
            <a:extLst>
              <a:ext uri="{FF2B5EF4-FFF2-40B4-BE49-F238E27FC236}">
                <a16:creationId xmlns:a16="http://schemas.microsoft.com/office/drawing/2014/main" id="{315BA222-AE04-4871-915C-9535F56FABE4}"/>
              </a:ext>
            </a:extLst>
          </p:cNvPr>
          <p:cNvSpPr>
            <a:spLocks noGrp="1"/>
          </p:cNvSpPr>
          <p:nvPr>
            <p:ph type="body" sz="quarter" idx="19" hasCustomPrompt="1"/>
          </p:nvPr>
        </p:nvSpPr>
        <p:spPr>
          <a:xfrm>
            <a:off x="5346700" y="4695825"/>
            <a:ext cx="2476500" cy="800100"/>
          </a:xfrm>
          <a:prstGeom prst="rect">
            <a:avLst/>
          </a:prstGeom>
        </p:spPr>
        <p:txBody>
          <a:bodyPr lIns="0" tIns="0" rIns="0" bIns="0"/>
          <a:lstStyle>
            <a:lvl1pPr>
              <a:defRPr sz="60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22</a:t>
            </a:r>
          </a:p>
        </p:txBody>
      </p:sp>
      <p:sp>
        <p:nvSpPr>
          <p:cNvPr id="11" name="Text Placeholder 13">
            <a:extLst>
              <a:ext uri="{FF2B5EF4-FFF2-40B4-BE49-F238E27FC236}">
                <a16:creationId xmlns:a16="http://schemas.microsoft.com/office/drawing/2014/main" id="{172C73B4-6961-4FA3-80DF-7165C16F978A}"/>
              </a:ext>
            </a:extLst>
          </p:cNvPr>
          <p:cNvSpPr>
            <a:spLocks noGrp="1"/>
          </p:cNvSpPr>
          <p:nvPr>
            <p:ph type="body" sz="quarter" idx="20" hasCustomPrompt="1"/>
          </p:nvPr>
        </p:nvSpPr>
        <p:spPr>
          <a:xfrm>
            <a:off x="5346700" y="5610225"/>
            <a:ext cx="2743200" cy="533400"/>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DONORS</a:t>
            </a:r>
          </a:p>
          <a:p>
            <a:pPr lvl="1"/>
            <a:endParaRPr lang="en-US" dirty="0"/>
          </a:p>
        </p:txBody>
      </p:sp>
      <p:sp>
        <p:nvSpPr>
          <p:cNvPr id="12" name="object 5">
            <a:extLst>
              <a:ext uri="{FF2B5EF4-FFF2-40B4-BE49-F238E27FC236}">
                <a16:creationId xmlns:a16="http://schemas.microsoft.com/office/drawing/2014/main" id="{0C1CDA5F-A187-45F9-8606-4749E931CED5}"/>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13" name="Text Placeholder 9">
            <a:extLst>
              <a:ext uri="{FF2B5EF4-FFF2-40B4-BE49-F238E27FC236}">
                <a16:creationId xmlns:a16="http://schemas.microsoft.com/office/drawing/2014/main" id="{05C57B39-9539-4E84-8163-00E97C030285}"/>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Tree>
    <p:extLst>
      <p:ext uri="{BB962C8B-B14F-4D97-AF65-F5344CB8AC3E}">
        <p14:creationId xmlns:p14="http://schemas.microsoft.com/office/powerpoint/2010/main" val="3435527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1D9973FC-5ECE-4AE0-BEEC-E714AF7F1B8D}"/>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FC530147-D7DF-4A94-8988-861D55856262}"/>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265EDEA1-250B-42B2-A53B-5D6541FCF9F2}"/>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12" name="Picture Placeholder 11">
            <a:extLst>
              <a:ext uri="{FF2B5EF4-FFF2-40B4-BE49-F238E27FC236}">
                <a16:creationId xmlns:a16="http://schemas.microsoft.com/office/drawing/2014/main" id="{AE9E9ED3-3CD4-4EB8-B29A-476EE9FE500F}"/>
              </a:ext>
            </a:extLst>
          </p:cNvPr>
          <p:cNvSpPr>
            <a:spLocks noGrp="1"/>
          </p:cNvSpPr>
          <p:nvPr>
            <p:ph type="pic" sz="quarter" idx="12"/>
          </p:nvPr>
        </p:nvSpPr>
        <p:spPr>
          <a:xfrm>
            <a:off x="736600" y="2524125"/>
            <a:ext cx="3009900" cy="3314700"/>
          </a:xfrm>
          <a:prstGeom prst="rect">
            <a:avLst/>
          </a:prstGeom>
        </p:spPr>
        <p:txBody>
          <a:bodyPr/>
          <a:lstStyle/>
          <a:p>
            <a:r>
              <a:rPr lang="en-US"/>
              <a:t>Click icon to add picture</a:t>
            </a:r>
          </a:p>
        </p:txBody>
      </p:sp>
      <p:sp>
        <p:nvSpPr>
          <p:cNvPr id="15" name="Text Placeholder 13">
            <a:extLst>
              <a:ext uri="{FF2B5EF4-FFF2-40B4-BE49-F238E27FC236}">
                <a16:creationId xmlns:a16="http://schemas.microsoft.com/office/drawing/2014/main" id="{D4566FAF-6E0B-4567-97BF-B17B93F898EE}"/>
              </a:ext>
            </a:extLst>
          </p:cNvPr>
          <p:cNvSpPr>
            <a:spLocks noGrp="1"/>
          </p:cNvSpPr>
          <p:nvPr>
            <p:ph type="body" sz="quarter" idx="13" hasCustomPrompt="1"/>
          </p:nvPr>
        </p:nvSpPr>
        <p:spPr>
          <a:xfrm>
            <a:off x="3975100" y="2530561"/>
            <a:ext cx="2705100" cy="3308264"/>
          </a:xfrm>
          <a:prstGeom prst="rect">
            <a:avLst/>
          </a:prstGeom>
        </p:spPr>
        <p:txBody>
          <a:bodyPr lIns="0" tIns="0" rIns="0" bIns="0"/>
          <a:lstStyle>
            <a:lvl1pPr marL="285750" indent="-285750">
              <a:buFont typeface="Arial" panose="020B0604020202020204" pitchFamily="34" charset="0"/>
              <a:buChar cha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a:t>
            </a:r>
            <a:r>
              <a:rPr lang="en-US" dirty="0" err="1"/>
              <a:t>ll</a:t>
            </a:r>
            <a:r>
              <a:rPr lang="en-US" dirty="0"/>
              <a:t> </a:t>
            </a:r>
          </a:p>
          <a:p>
            <a:pPr lvl="0"/>
            <a:r>
              <a:rPr lang="en-US" dirty="0"/>
              <a:t>And administrative hurdles. Despite challenges, humanitarian actors </a:t>
            </a:r>
          </a:p>
          <a:p>
            <a:pPr lvl="0"/>
            <a:r>
              <a:rPr lang="en-US" dirty="0"/>
              <a:t>Ways to deliver assistance, reaching more than 2.7 million people with aid in 2017</a:t>
            </a:r>
          </a:p>
          <a:p>
            <a:pPr lvl="1"/>
            <a:endParaRPr lang="en-US" dirty="0"/>
          </a:p>
        </p:txBody>
      </p:sp>
      <p:sp>
        <p:nvSpPr>
          <p:cNvPr id="17" name="Chart Placeholder 16">
            <a:extLst>
              <a:ext uri="{FF2B5EF4-FFF2-40B4-BE49-F238E27FC236}">
                <a16:creationId xmlns:a16="http://schemas.microsoft.com/office/drawing/2014/main" id="{BF1C1493-5AF5-4BD4-83F5-24140F5637D4}"/>
              </a:ext>
            </a:extLst>
          </p:cNvPr>
          <p:cNvSpPr>
            <a:spLocks noGrp="1"/>
          </p:cNvSpPr>
          <p:nvPr>
            <p:ph type="chart" sz="quarter" idx="14"/>
          </p:nvPr>
        </p:nvSpPr>
        <p:spPr>
          <a:xfrm>
            <a:off x="6908800" y="2530561"/>
            <a:ext cx="3048000" cy="3251114"/>
          </a:xfrm>
          <a:prstGeom prst="rect">
            <a:avLst/>
          </a:prstGeom>
        </p:spPr>
        <p:txBody>
          <a:bodyPr/>
          <a:lstStyle/>
          <a:p>
            <a:r>
              <a:rPr lang="en-US"/>
              <a:t>Click icon to add chart</a:t>
            </a:r>
            <a:endParaRPr lang="en-US" dirty="0"/>
          </a:p>
        </p:txBody>
      </p:sp>
    </p:spTree>
    <p:extLst>
      <p:ext uri="{BB962C8B-B14F-4D97-AF65-F5344CB8AC3E}">
        <p14:creationId xmlns:p14="http://schemas.microsoft.com/office/powerpoint/2010/main" val="66713735"/>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Graphic">
    <p:spTree>
      <p:nvGrpSpPr>
        <p:cNvPr id="1" name=""/>
        <p:cNvGrpSpPr/>
        <p:nvPr/>
      </p:nvGrpSpPr>
      <p:grpSpPr>
        <a:xfrm>
          <a:off x="0" y="0"/>
          <a:ext cx="0" cy="0"/>
          <a:chOff x="0" y="0"/>
          <a:chExt cx="0" cy="0"/>
        </a:xfrm>
      </p:grpSpPr>
      <p:sp>
        <p:nvSpPr>
          <p:cNvPr id="3" name="Text Placeholder 7">
            <a:extLst>
              <a:ext uri="{FF2B5EF4-FFF2-40B4-BE49-F238E27FC236}">
                <a16:creationId xmlns:a16="http://schemas.microsoft.com/office/drawing/2014/main" id="{D93E86C8-0C88-444B-9DE1-92A43B95E6EC}"/>
              </a:ext>
            </a:extLst>
          </p:cNvPr>
          <p:cNvSpPr>
            <a:spLocks noGrp="1"/>
          </p:cNvSpPr>
          <p:nvPr>
            <p:ph type="body" sz="quarter" idx="10" hasCustomPrompt="1"/>
          </p:nvPr>
        </p:nvSpPr>
        <p:spPr>
          <a:xfrm>
            <a:off x="698500" y="771525"/>
            <a:ext cx="6553200" cy="419100"/>
          </a:xfrm>
          <a:prstGeom prst="rect">
            <a:avLst/>
          </a:prstGeom>
        </p:spPr>
        <p:txBody>
          <a:bodyPr lIns="0" tIns="0" rIns="0" bIns="0"/>
          <a:lstStyle>
            <a:lvl1pPr>
              <a:defRPr sz="3200" b="1">
                <a:solidFill>
                  <a:srgbClr val="418FDE"/>
                </a:solidFill>
                <a:latin typeface="Roboto Slab" pitchFamily="2" charset="0"/>
                <a:ea typeface="Roboto Slab"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NAME OF THE CHAPTER</a:t>
            </a:r>
          </a:p>
        </p:txBody>
      </p:sp>
      <p:sp>
        <p:nvSpPr>
          <p:cNvPr id="4" name="object 5">
            <a:extLst>
              <a:ext uri="{FF2B5EF4-FFF2-40B4-BE49-F238E27FC236}">
                <a16:creationId xmlns:a16="http://schemas.microsoft.com/office/drawing/2014/main" id="{A6D96005-61A5-4D71-91C3-F67C5F6CE89A}"/>
              </a:ext>
            </a:extLst>
          </p:cNvPr>
          <p:cNvSpPr/>
          <p:nvPr userDrawn="1"/>
        </p:nvSpPr>
        <p:spPr>
          <a:xfrm>
            <a:off x="698500" y="1952625"/>
            <a:ext cx="1287145" cy="0"/>
          </a:xfrm>
          <a:custGeom>
            <a:avLst/>
            <a:gdLst/>
            <a:ahLst/>
            <a:cxnLst/>
            <a:rect l="l" t="t" r="r" b="b"/>
            <a:pathLst>
              <a:path w="1287145">
                <a:moveTo>
                  <a:pt x="0" y="0"/>
                </a:moveTo>
                <a:lnTo>
                  <a:pt x="1287005" y="0"/>
                </a:lnTo>
              </a:path>
            </a:pathLst>
          </a:custGeom>
          <a:ln w="76200">
            <a:solidFill>
              <a:srgbClr val="005691"/>
            </a:solidFill>
          </a:ln>
        </p:spPr>
        <p:txBody>
          <a:bodyPr wrap="square" lIns="0" tIns="0" rIns="0" bIns="0" rtlCol="0"/>
          <a:lstStyle/>
          <a:p>
            <a:endParaRPr/>
          </a:p>
        </p:txBody>
      </p:sp>
      <p:sp>
        <p:nvSpPr>
          <p:cNvPr id="5" name="Text Placeholder 9">
            <a:extLst>
              <a:ext uri="{FF2B5EF4-FFF2-40B4-BE49-F238E27FC236}">
                <a16:creationId xmlns:a16="http://schemas.microsoft.com/office/drawing/2014/main" id="{55792ADB-1E33-4C0E-8AA1-770D61A23481}"/>
              </a:ext>
            </a:extLst>
          </p:cNvPr>
          <p:cNvSpPr>
            <a:spLocks noGrp="1"/>
          </p:cNvSpPr>
          <p:nvPr>
            <p:ph type="body" sz="quarter" idx="11" hasCustomPrompt="1"/>
          </p:nvPr>
        </p:nvSpPr>
        <p:spPr>
          <a:xfrm>
            <a:off x="697814" y="1372630"/>
            <a:ext cx="4724400" cy="342900"/>
          </a:xfrm>
          <a:prstGeom prst="rect">
            <a:avLst/>
          </a:prstGeom>
        </p:spPr>
        <p:txBody>
          <a:bodyPr lIns="0" tIns="0" rIns="0" bIns="0"/>
          <a:lstStyle>
            <a:lvl1pPr>
              <a:defRPr b="1">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TITLE OF THE SECTION</a:t>
            </a:r>
          </a:p>
        </p:txBody>
      </p:sp>
      <p:sp>
        <p:nvSpPr>
          <p:cNvPr id="7" name="Picture Placeholder 6">
            <a:extLst>
              <a:ext uri="{FF2B5EF4-FFF2-40B4-BE49-F238E27FC236}">
                <a16:creationId xmlns:a16="http://schemas.microsoft.com/office/drawing/2014/main" id="{2ECC6051-064A-466C-BB97-F52C644D4248}"/>
              </a:ext>
            </a:extLst>
          </p:cNvPr>
          <p:cNvSpPr>
            <a:spLocks noGrp="1"/>
          </p:cNvSpPr>
          <p:nvPr>
            <p:ph type="pic" sz="quarter" idx="12"/>
          </p:nvPr>
        </p:nvSpPr>
        <p:spPr>
          <a:xfrm>
            <a:off x="698500" y="2257425"/>
            <a:ext cx="9258300" cy="4572000"/>
          </a:xfrm>
          <a:prstGeom prst="rect">
            <a:avLst/>
          </a:prstGeom>
        </p:spPr>
        <p:txBody>
          <a:bodyPr/>
          <a:lstStyle/>
          <a:p>
            <a:r>
              <a:rPr lang="en-US"/>
              <a:t>Click icon to add picture</a:t>
            </a:r>
          </a:p>
        </p:txBody>
      </p:sp>
    </p:spTree>
    <p:extLst>
      <p:ext uri="{BB962C8B-B14F-4D97-AF65-F5344CB8AC3E}">
        <p14:creationId xmlns:p14="http://schemas.microsoft.com/office/powerpoint/2010/main" val="19064841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Layout">
    <p:spTree>
      <p:nvGrpSpPr>
        <p:cNvPr id="1" name=""/>
        <p:cNvGrpSpPr/>
        <p:nvPr/>
      </p:nvGrpSpPr>
      <p:grpSpPr>
        <a:xfrm>
          <a:off x="0" y="0"/>
          <a:ext cx="0" cy="0"/>
          <a:chOff x="0" y="0"/>
          <a:chExt cx="0" cy="0"/>
        </a:xfrm>
      </p:grpSpPr>
      <p:sp>
        <p:nvSpPr>
          <p:cNvPr id="3" name="Text Placeholder 13">
            <a:extLst>
              <a:ext uri="{FF2B5EF4-FFF2-40B4-BE49-F238E27FC236}">
                <a16:creationId xmlns:a16="http://schemas.microsoft.com/office/drawing/2014/main" id="{E5D143C0-9694-4D80-A195-66BE04BC787E}"/>
              </a:ext>
            </a:extLst>
          </p:cNvPr>
          <p:cNvSpPr>
            <a:spLocks noGrp="1"/>
          </p:cNvSpPr>
          <p:nvPr>
            <p:ph type="body" sz="quarter" idx="13" hasCustomPrompt="1"/>
          </p:nvPr>
        </p:nvSpPr>
        <p:spPr>
          <a:xfrm>
            <a:off x="698500" y="1679615"/>
            <a:ext cx="4648200" cy="5149809"/>
          </a:xfrm>
          <a:prstGeom prst="rect">
            <a:avLst/>
          </a:prstGeom>
        </p:spPr>
        <p:txBody>
          <a:bodyPr lIns="0" tIns="0" rIns="0" bIns="0"/>
          <a:lstStyle>
            <a:lvl1pPr>
              <a:defRPr>
                <a:latin typeface="Roboto" panose="02000000000000000000" pitchFamily="2" charset="0"/>
                <a:ea typeface="Roboto" panose="02000000000000000000" pitchFamily="2" charset="0"/>
              </a:defRPr>
            </a:lvl1pPr>
            <a:lvl2pPr>
              <a:defRPr>
                <a:latin typeface="Roboto" panose="02000000000000000000" pitchFamily="2" charset="0"/>
                <a:ea typeface="Roboto" panose="02000000000000000000" pitchFamily="2" charset="0"/>
              </a:defRPr>
            </a:lvl2pPr>
            <a:lvl3pPr>
              <a:defRPr>
                <a:latin typeface="Roboto" panose="02000000000000000000" pitchFamily="2" charset="0"/>
                <a:ea typeface="Roboto" panose="02000000000000000000" pitchFamily="2" charset="0"/>
              </a:defRPr>
            </a:lvl3pPr>
            <a:lvl4pPr>
              <a:defRPr>
                <a:latin typeface="Roboto" panose="02000000000000000000" pitchFamily="2" charset="0"/>
                <a:ea typeface="Roboto" panose="02000000000000000000" pitchFamily="2" charset="0"/>
              </a:defRPr>
            </a:lvl4pPr>
            <a:lvl5pPr>
              <a:defRPr>
                <a:latin typeface="Roboto" panose="02000000000000000000" pitchFamily="2" charset="0"/>
                <a:ea typeface="Roboto" panose="02000000000000000000" pitchFamily="2" charset="0"/>
              </a:defRPr>
            </a:lvl5pPr>
          </a:lstStyle>
          <a:p>
            <a:pPr lvl="0"/>
            <a:r>
              <a:rPr lang="en-US" dirty="0"/>
              <a:t>Assistance is hamstrung by prevalent insecurity, and logistical and administrative hurdles. Despite challenges, humanitarian actors have developed innovative ways to deliver assistance, reaching more than 2.7 million people with aid in 2017</a:t>
            </a:r>
          </a:p>
          <a:p>
            <a:pPr lvl="1"/>
            <a:endParaRPr lang="en-US" dirty="0"/>
          </a:p>
        </p:txBody>
      </p:sp>
    </p:spTree>
    <p:extLst>
      <p:ext uri="{BB962C8B-B14F-4D97-AF65-F5344CB8AC3E}">
        <p14:creationId xmlns:p14="http://schemas.microsoft.com/office/powerpoint/2010/main" val="2547317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2" r:id="rId1"/>
    <p:sldLayoutId id="2147483663" r:id="rId2"/>
    <p:sldLayoutId id="2147483667" r:id="rId3"/>
    <p:sldLayoutId id="2147483665" r:id="rId4"/>
    <p:sldLayoutId id="2147483668" r:id="rId5"/>
    <p:sldLayoutId id="2147483670" r:id="rId6"/>
    <p:sldLayoutId id="2147483669" r:id="rId7"/>
    <p:sldLayoutId id="2147483671" r:id="rId8"/>
  </p:sldLayoutIdLst>
  <p:txStyles>
    <p:titleStyle>
      <a:lvl1pPr eaLnBrk="1" hangingPunct="1">
        <a:defRPr>
          <a:latin typeface="+mj-lt"/>
          <a:ea typeface="+mj-ea"/>
          <a:cs typeface="+mj-cs"/>
        </a:defRPr>
      </a:lvl1pPr>
    </p:titleStyle>
    <p:body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bodyStyle>
    <p:otherStyle>
      <a:lvl1pPr marL="0" eaLnBrk="1" hangingPunct="1">
        <a:defRPr>
          <a:latin typeface="+mn-lt"/>
          <a:ea typeface="+mn-ea"/>
          <a:cs typeface="+mn-cs"/>
        </a:defRPr>
      </a:lvl1pPr>
      <a:lvl2pPr marL="457232" eaLnBrk="1" hangingPunct="1">
        <a:defRPr>
          <a:latin typeface="+mn-lt"/>
          <a:ea typeface="+mn-ea"/>
          <a:cs typeface="+mn-cs"/>
        </a:defRPr>
      </a:lvl2pPr>
      <a:lvl3pPr marL="914463" eaLnBrk="1" hangingPunct="1">
        <a:defRPr>
          <a:latin typeface="+mn-lt"/>
          <a:ea typeface="+mn-ea"/>
          <a:cs typeface="+mn-cs"/>
        </a:defRPr>
      </a:lvl3pPr>
      <a:lvl4pPr marL="1371696" eaLnBrk="1" hangingPunct="1">
        <a:defRPr>
          <a:latin typeface="+mn-lt"/>
          <a:ea typeface="+mn-ea"/>
          <a:cs typeface="+mn-cs"/>
        </a:defRPr>
      </a:lvl4pPr>
      <a:lvl5pPr marL="1828927" eaLnBrk="1" hangingPunct="1">
        <a:defRPr>
          <a:latin typeface="+mn-lt"/>
          <a:ea typeface="+mn-ea"/>
          <a:cs typeface="+mn-cs"/>
        </a:defRPr>
      </a:lvl5pPr>
      <a:lvl6pPr marL="2286158" eaLnBrk="1" hangingPunct="1">
        <a:defRPr>
          <a:latin typeface="+mn-lt"/>
          <a:ea typeface="+mn-ea"/>
          <a:cs typeface="+mn-cs"/>
        </a:defRPr>
      </a:lvl6pPr>
      <a:lvl7pPr marL="2743389" eaLnBrk="1" hangingPunct="1">
        <a:defRPr>
          <a:latin typeface="+mn-lt"/>
          <a:ea typeface="+mn-ea"/>
          <a:cs typeface="+mn-cs"/>
        </a:defRPr>
      </a:lvl7pPr>
      <a:lvl8pPr marL="3200621" eaLnBrk="1" hangingPunct="1">
        <a:defRPr>
          <a:latin typeface="+mn-lt"/>
          <a:ea typeface="+mn-ea"/>
          <a:cs typeface="+mn-cs"/>
        </a:defRPr>
      </a:lvl8pPr>
      <a:lvl9pPr marL="3657853" eaLnBrk="1" hangingPunct="1">
        <a:defRPr>
          <a:latin typeface="+mn-lt"/>
          <a:ea typeface="+mn-ea"/>
          <a:cs typeface="+mn-cs"/>
        </a:defRPr>
      </a:lvl9pPr>
    </p:otherStyle>
  </p:txStyles>
  <p:extLst>
    <p:ext uri="{27BBF7A9-308A-43DC-89C8-2F10F3537804}">
      <p15:sldGuideLst xmlns:p15="http://schemas.microsoft.com/office/powerpoint/2012/main">
        <p15:guide id="1" orient="horz" pos="4302" userDrawn="1">
          <p15:clr>
            <a:srgbClr val="F26B43"/>
          </p15:clr>
        </p15:guide>
        <p15:guide id="2" pos="3368" userDrawn="1">
          <p15:clr>
            <a:srgbClr val="F26B43"/>
          </p15:clr>
        </p15:guide>
        <p15:guide id="3" pos="440" userDrawn="1">
          <p15:clr>
            <a:srgbClr val="F26B43"/>
          </p15:clr>
        </p15:guide>
        <p15:guide id="4" pos="6272" userDrawn="1">
          <p15:clr>
            <a:srgbClr val="F26B43"/>
          </p15:clr>
        </p15:guide>
        <p15:guide id="5" orient="horz" pos="486" userDrawn="1">
          <p15:clr>
            <a:srgbClr val="F26B43"/>
          </p15:clr>
        </p15:guide>
        <p15:guide id="6" orient="horz" pos="1062" userDrawn="1">
          <p15:clr>
            <a:srgbClr val="F26B43"/>
          </p15:clr>
        </p15:guide>
        <p15:guide id="7" orient="horz" pos="2382"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F6D7D7-6479-4CEC-BC5A-E764C8118F73}"/>
              </a:ext>
            </a:extLst>
          </p:cNvPr>
          <p:cNvSpPr>
            <a:spLocks noGrp="1"/>
          </p:cNvSpPr>
          <p:nvPr>
            <p:ph type="body" sz="quarter" idx="10"/>
          </p:nvPr>
        </p:nvSpPr>
        <p:spPr>
          <a:xfrm>
            <a:off x="1079500" y="2219325"/>
            <a:ext cx="8610600" cy="2019300"/>
          </a:xfrm>
        </p:spPr>
        <p:txBody>
          <a:bodyPr/>
          <a:lstStyle/>
          <a:p>
            <a:r>
              <a:rPr lang="en-US" sz="3600" dirty="0"/>
              <a:t>Gender Analysis Review of 2020 HNO/HRPs</a:t>
            </a:r>
          </a:p>
        </p:txBody>
      </p:sp>
      <p:sp>
        <p:nvSpPr>
          <p:cNvPr id="3" name="Text Placeholder 2">
            <a:extLst>
              <a:ext uri="{FF2B5EF4-FFF2-40B4-BE49-F238E27FC236}">
                <a16:creationId xmlns:a16="http://schemas.microsoft.com/office/drawing/2014/main" id="{F2529F98-07E5-4A7B-BC01-50B889807D32}"/>
              </a:ext>
            </a:extLst>
          </p:cNvPr>
          <p:cNvSpPr>
            <a:spLocks noGrp="1"/>
          </p:cNvSpPr>
          <p:nvPr>
            <p:ph type="body" sz="quarter" idx="11"/>
          </p:nvPr>
        </p:nvSpPr>
        <p:spPr>
          <a:xfrm>
            <a:off x="2260600" y="4467225"/>
            <a:ext cx="6134100" cy="1790700"/>
          </a:xfrm>
        </p:spPr>
        <p:txBody>
          <a:bodyPr/>
          <a:lstStyle/>
          <a:p>
            <a:r>
              <a:rPr lang="en-US" b="1" dirty="0"/>
              <a:t>UN</a:t>
            </a:r>
            <a:r>
              <a:rPr lang="en-US" dirty="0"/>
              <a:t> </a:t>
            </a:r>
            <a:r>
              <a:rPr lang="en-US" b="1" dirty="0"/>
              <a:t>OCHA</a:t>
            </a:r>
          </a:p>
          <a:p>
            <a:r>
              <a:rPr lang="en-US" b="1" dirty="0"/>
              <a:t>Gender Focal Points</a:t>
            </a:r>
          </a:p>
          <a:p>
            <a:r>
              <a:rPr lang="en-US" b="1" dirty="0"/>
              <a:t>29 April, 2020</a:t>
            </a:r>
          </a:p>
          <a:p>
            <a:r>
              <a:rPr lang="en-US" dirty="0"/>
              <a:t> </a:t>
            </a:r>
          </a:p>
          <a:p>
            <a:endParaRPr lang="en-US" dirty="0"/>
          </a:p>
        </p:txBody>
      </p:sp>
    </p:spTree>
    <p:extLst>
      <p:ext uri="{BB962C8B-B14F-4D97-AF65-F5344CB8AC3E}">
        <p14:creationId xmlns:p14="http://schemas.microsoft.com/office/powerpoint/2010/main" val="1946606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C3524E-C820-40BF-9D47-13EEC59ABF99}"/>
              </a:ext>
            </a:extLst>
          </p:cNvPr>
          <p:cNvSpPr>
            <a:spLocks noGrp="1"/>
          </p:cNvSpPr>
          <p:nvPr>
            <p:ph type="body" sz="quarter" idx="10"/>
          </p:nvPr>
        </p:nvSpPr>
        <p:spPr/>
        <p:txBody>
          <a:bodyPr/>
          <a:lstStyle/>
          <a:p>
            <a:r>
              <a:rPr lang="en-US" dirty="0"/>
              <a:t>Somalia findings</a:t>
            </a:r>
          </a:p>
        </p:txBody>
      </p:sp>
      <p:sp>
        <p:nvSpPr>
          <p:cNvPr id="3" name="Text Placeholder 2">
            <a:extLst>
              <a:ext uri="{FF2B5EF4-FFF2-40B4-BE49-F238E27FC236}">
                <a16:creationId xmlns:a16="http://schemas.microsoft.com/office/drawing/2014/main" id="{5F5A6DB7-9422-4E5C-9925-67CDF9827921}"/>
              </a:ext>
            </a:extLst>
          </p:cNvPr>
          <p:cNvSpPr>
            <a:spLocks noGrp="1"/>
          </p:cNvSpPr>
          <p:nvPr>
            <p:ph type="body" sz="quarter" idx="11"/>
          </p:nvPr>
        </p:nvSpPr>
        <p:spPr>
          <a:xfrm>
            <a:off x="695325" y="2105025"/>
            <a:ext cx="9680575" cy="5181600"/>
          </a:xfrm>
        </p:spPr>
        <p:txBody>
          <a:bodyPr/>
          <a:lstStyle/>
          <a:p>
            <a:pPr marL="342900" indent="-342900">
              <a:buFont typeface="Wingdings" panose="05000000000000000000" pitchFamily="2" charset="2"/>
              <a:buChar char="v"/>
            </a:pPr>
            <a:r>
              <a:rPr lang="en-US" sz="2000" dirty="0"/>
              <a:t>The HNO sections “Context and Impact of the Crisis” upon review lacked reference to women and girls through the majority of the narrative</a:t>
            </a:r>
          </a:p>
          <a:p>
            <a:pPr marL="800132" lvl="1" indent="-342900">
              <a:buFont typeface="Wingdings" panose="05000000000000000000" pitchFamily="2" charset="2"/>
              <a:buChar char="v"/>
            </a:pPr>
            <a:r>
              <a:rPr lang="en-US" sz="2000" dirty="0"/>
              <a:t>Women were only noted in  reference to minimum access to elections and experience of sexual violence in conflict; </a:t>
            </a:r>
          </a:p>
          <a:p>
            <a:pPr lvl="1"/>
            <a:endParaRPr lang="en-US" sz="2000" dirty="0"/>
          </a:p>
          <a:p>
            <a:pPr marL="342900" indent="-342900">
              <a:buFont typeface="Wingdings" panose="05000000000000000000" pitchFamily="2" charset="2"/>
              <a:buChar char="v"/>
            </a:pPr>
            <a:r>
              <a:rPr lang="en-US" sz="2000" dirty="0"/>
              <a:t>The focus on IDP vulnerability, systems and services and consequences of limited humanitarian access made no reference to what the implications of these issues had on Somali IDP women and girls  or the different impacts they have for men and boys</a:t>
            </a:r>
          </a:p>
          <a:p>
            <a:pPr marL="342900"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Gender analysis most adequately reflected in traditional “women areas” such as: </a:t>
            </a:r>
          </a:p>
          <a:p>
            <a:pPr marL="800132" lvl="1" indent="-342900">
              <a:buFont typeface="Wingdings" panose="05000000000000000000" pitchFamily="2" charset="2"/>
              <a:buChar char="v"/>
            </a:pPr>
            <a:r>
              <a:rPr lang="en-US" sz="2000" dirty="0"/>
              <a:t>Protection/GBV</a:t>
            </a:r>
          </a:p>
          <a:p>
            <a:pPr marL="800132" lvl="1" indent="-342900">
              <a:buFont typeface="Wingdings" panose="05000000000000000000" pitchFamily="2" charset="2"/>
              <a:buChar char="v"/>
            </a:pPr>
            <a:r>
              <a:rPr lang="en-US" sz="2000" dirty="0"/>
              <a:t>Health focus on pregnant and lactating women and girls</a:t>
            </a:r>
          </a:p>
          <a:p>
            <a:pPr marL="800132" lvl="1"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SADD need to disaggregate statistics on children (girls and boys)</a:t>
            </a:r>
          </a:p>
          <a:p>
            <a:pPr marL="800132" lvl="1"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t>Best examples of gender analysis: Education sector section</a:t>
            </a:r>
          </a:p>
          <a:p>
            <a:pPr lvl="1"/>
            <a:endParaRPr lang="en-US" dirty="0"/>
          </a:p>
        </p:txBody>
      </p:sp>
    </p:spTree>
    <p:extLst>
      <p:ext uri="{BB962C8B-B14F-4D97-AF65-F5344CB8AC3E}">
        <p14:creationId xmlns:p14="http://schemas.microsoft.com/office/powerpoint/2010/main" val="391512594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69BEAEE-4FAE-4748-BDC5-84624C18DD60}"/>
              </a:ext>
            </a:extLst>
          </p:cNvPr>
          <p:cNvSpPr>
            <a:spLocks noGrp="1"/>
          </p:cNvSpPr>
          <p:nvPr>
            <p:ph type="body" sz="quarter" idx="10"/>
          </p:nvPr>
        </p:nvSpPr>
        <p:spPr/>
        <p:txBody>
          <a:bodyPr/>
          <a:lstStyle/>
          <a:p>
            <a:r>
              <a:rPr lang="en-US" dirty="0"/>
              <a:t>Iraq findings</a:t>
            </a:r>
          </a:p>
        </p:txBody>
      </p:sp>
      <p:sp>
        <p:nvSpPr>
          <p:cNvPr id="3" name="Text Placeholder 2">
            <a:extLst>
              <a:ext uri="{FF2B5EF4-FFF2-40B4-BE49-F238E27FC236}">
                <a16:creationId xmlns:a16="http://schemas.microsoft.com/office/drawing/2014/main" id="{6416C614-2D54-493E-B56E-437424F04D80}"/>
              </a:ext>
            </a:extLst>
          </p:cNvPr>
          <p:cNvSpPr>
            <a:spLocks noGrp="1"/>
          </p:cNvSpPr>
          <p:nvPr>
            <p:ph type="body" sz="quarter" idx="11"/>
          </p:nvPr>
        </p:nvSpPr>
        <p:spPr>
          <a:xfrm>
            <a:off x="695325" y="2105025"/>
            <a:ext cx="9147175" cy="4683518"/>
          </a:xfrm>
        </p:spPr>
        <p:txBody>
          <a:bodyPr/>
          <a:lstStyle/>
          <a:p>
            <a:pPr marL="342900" indent="-342900">
              <a:buFont typeface="Wingdings" panose="05000000000000000000" pitchFamily="2" charset="2"/>
              <a:buChar char="v"/>
            </a:pPr>
            <a:r>
              <a:rPr lang="en-US" sz="2000" dirty="0"/>
              <a:t>Mixed representation of gender throughout the sector analysis:</a:t>
            </a:r>
          </a:p>
          <a:p>
            <a:pPr marL="800132" lvl="1" indent="-342900">
              <a:buFont typeface="Wingdings" panose="05000000000000000000" pitchFamily="2" charset="2"/>
              <a:buChar char="v"/>
            </a:pPr>
            <a:r>
              <a:rPr lang="en-US" sz="2000" dirty="0"/>
              <a:t>Some sectors such as, Protection,  Emergency Livelihood and Health ( reproductive health) adequately included the different humanitarian needs of women and girls.</a:t>
            </a:r>
          </a:p>
          <a:p>
            <a:pPr marL="800132" lvl="1" indent="-342900">
              <a:buFont typeface="Wingdings" panose="05000000000000000000" pitchFamily="2" charset="2"/>
              <a:buChar char="v"/>
            </a:pPr>
            <a:r>
              <a:rPr lang="en-US" sz="2000" dirty="0"/>
              <a:t>Other sectors such as CCM, Education, Food Security and WASH were limited or gender blind</a:t>
            </a:r>
          </a:p>
          <a:p>
            <a:pPr marL="800132" lvl="1"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dirty="0"/>
              <a:t>Each Sector analysis of the HNO had corresponding monitoring indicators that did not measure engagement of women and girls</a:t>
            </a:r>
          </a:p>
          <a:p>
            <a:pPr marL="800132" lvl="1" indent="-342900">
              <a:buFont typeface="Wingdings" panose="05000000000000000000" pitchFamily="2" charset="2"/>
              <a:buChar char="v"/>
            </a:pPr>
            <a:r>
              <a:rPr lang="en-US" sz="2000" dirty="0"/>
              <a:t>Though sectors such as Emergency Livelihood’s  narrative highlights the vulnerabilities of FHHs and their need to engage in income generating activities the corresponding indicators are gender blind with no reference of FHHs or women in general. </a:t>
            </a:r>
          </a:p>
          <a:p>
            <a:pPr marL="800132" lvl="1" indent="-342900">
              <a:buFont typeface="Wingdings" panose="05000000000000000000" pitchFamily="2" charset="2"/>
              <a:buChar char="v"/>
            </a:pPr>
            <a:endParaRPr lang="en-US" sz="2000" dirty="0"/>
          </a:p>
          <a:p>
            <a:pPr marL="342900" indent="-342900">
              <a:buFont typeface="Wingdings" panose="05000000000000000000" pitchFamily="2" charset="2"/>
              <a:buChar char="v"/>
            </a:pPr>
            <a:r>
              <a:rPr lang="en-US" sz="2000" b="1" dirty="0"/>
              <a:t>Best example: gender inclusion in Emergency Livelihood section</a:t>
            </a:r>
          </a:p>
        </p:txBody>
      </p:sp>
    </p:spTree>
    <p:extLst>
      <p:ext uri="{BB962C8B-B14F-4D97-AF65-F5344CB8AC3E}">
        <p14:creationId xmlns:p14="http://schemas.microsoft.com/office/powerpoint/2010/main" val="4134409359"/>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34C7C05-91CA-421F-B7ED-B98D1041E33B}"/>
              </a:ext>
            </a:extLst>
          </p:cNvPr>
          <p:cNvSpPr>
            <a:spLocks noGrp="1"/>
          </p:cNvSpPr>
          <p:nvPr>
            <p:ph type="body" sz="quarter" idx="10"/>
          </p:nvPr>
        </p:nvSpPr>
        <p:spPr/>
        <p:txBody>
          <a:bodyPr/>
          <a:lstStyle/>
          <a:p>
            <a:r>
              <a:rPr lang="en-US" dirty="0"/>
              <a:t>Sudan findings</a:t>
            </a:r>
          </a:p>
        </p:txBody>
      </p:sp>
      <p:sp>
        <p:nvSpPr>
          <p:cNvPr id="3" name="Text Placeholder 2">
            <a:extLst>
              <a:ext uri="{FF2B5EF4-FFF2-40B4-BE49-F238E27FC236}">
                <a16:creationId xmlns:a16="http://schemas.microsoft.com/office/drawing/2014/main" id="{DB268DD0-2CD8-4E2F-9D8D-D4F2795C08EF}"/>
              </a:ext>
            </a:extLst>
          </p:cNvPr>
          <p:cNvSpPr>
            <a:spLocks noGrp="1"/>
          </p:cNvSpPr>
          <p:nvPr>
            <p:ph type="body" sz="quarter" idx="11"/>
          </p:nvPr>
        </p:nvSpPr>
        <p:spPr>
          <a:xfrm>
            <a:off x="695325" y="2028825"/>
            <a:ext cx="9147175" cy="4759718"/>
          </a:xfrm>
        </p:spPr>
        <p:txBody>
          <a:bodyPr/>
          <a:lstStyle/>
          <a:p>
            <a:pPr marL="285750" indent="-285750">
              <a:buFont typeface="Wingdings" panose="05000000000000000000" pitchFamily="2" charset="2"/>
              <a:buChar char="v"/>
            </a:pPr>
            <a:r>
              <a:rPr lang="en-US" dirty="0"/>
              <a:t>Limited or gender blind analysis through the Sudan HNO</a:t>
            </a:r>
          </a:p>
          <a:p>
            <a:pPr marL="285750"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Traditional areas of strength of gender analysis is found in the reproductive health, GBV and Protection</a:t>
            </a:r>
          </a:p>
          <a:p>
            <a:pPr marL="742982" lvl="1" indent="-285750">
              <a:buFont typeface="Wingdings" panose="05000000000000000000" pitchFamily="2" charset="2"/>
              <a:buChar char="v"/>
            </a:pPr>
            <a:r>
              <a:rPr lang="en-US" dirty="0"/>
              <a:t>Focus of women and girls throughout the HNO only highlighted the particular vulnerabilities of PLWGs  without reference to considerations of other groups of women and girls</a:t>
            </a:r>
          </a:p>
          <a:p>
            <a:pPr marL="742982" lvl="1"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General reference to women and girls concerns in the sectors analysis lumped with children, people with disabilities and older persons</a:t>
            </a:r>
          </a:p>
          <a:p>
            <a:pPr marL="742982" lvl="1" indent="-285750">
              <a:buFont typeface="Wingdings" panose="05000000000000000000" pitchFamily="2" charset="2"/>
              <a:buChar char="v"/>
            </a:pPr>
            <a:r>
              <a:rPr lang="en-US" dirty="0"/>
              <a:t>No specific analysis of what are the specific needs of women and girls such as in the WASH narrative: women are highlighted as vulnerable to WASH issues but the details to be considered are not articulated. </a:t>
            </a:r>
          </a:p>
          <a:p>
            <a:pPr marL="1200213" lvl="2" indent="-285750">
              <a:buFont typeface="Wingdings" panose="05000000000000000000" pitchFamily="2" charset="2"/>
              <a:buChar char="v"/>
            </a:pPr>
            <a:r>
              <a:rPr lang="en-US" dirty="0"/>
              <a:t>How would this be used by WASH actors to ensure gender equality if the areas to consider are not included in the narrative?</a:t>
            </a:r>
          </a:p>
        </p:txBody>
      </p:sp>
    </p:spTree>
    <p:extLst>
      <p:ext uri="{BB962C8B-B14F-4D97-AF65-F5344CB8AC3E}">
        <p14:creationId xmlns:p14="http://schemas.microsoft.com/office/powerpoint/2010/main" val="3721909798"/>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7DBBBA-1437-4469-872B-7ACE2D786A57}"/>
              </a:ext>
            </a:extLst>
          </p:cNvPr>
          <p:cNvSpPr>
            <a:spLocks noGrp="1"/>
          </p:cNvSpPr>
          <p:nvPr>
            <p:ph type="body" sz="quarter" idx="10"/>
          </p:nvPr>
        </p:nvSpPr>
        <p:spPr/>
        <p:txBody>
          <a:bodyPr/>
          <a:lstStyle/>
          <a:p>
            <a:r>
              <a:rPr lang="en-US" dirty="0"/>
              <a:t>South Sudan findings</a:t>
            </a:r>
          </a:p>
        </p:txBody>
      </p:sp>
      <p:sp>
        <p:nvSpPr>
          <p:cNvPr id="3" name="Text Placeholder 2">
            <a:extLst>
              <a:ext uri="{FF2B5EF4-FFF2-40B4-BE49-F238E27FC236}">
                <a16:creationId xmlns:a16="http://schemas.microsoft.com/office/drawing/2014/main" id="{5E879460-CF9F-4EE2-A7BE-A1518DB8FBFE}"/>
              </a:ext>
            </a:extLst>
          </p:cNvPr>
          <p:cNvSpPr>
            <a:spLocks noGrp="1"/>
          </p:cNvSpPr>
          <p:nvPr>
            <p:ph type="body" sz="quarter" idx="11"/>
          </p:nvPr>
        </p:nvSpPr>
        <p:spPr>
          <a:xfrm>
            <a:off x="695325" y="2257425"/>
            <a:ext cx="9375775" cy="4267200"/>
          </a:xfrm>
        </p:spPr>
        <p:txBody>
          <a:bodyPr/>
          <a:lstStyle/>
          <a:p>
            <a:pPr marL="285750" indent="-285750">
              <a:buFont typeface="Wingdings" panose="05000000000000000000" pitchFamily="2" charset="2"/>
              <a:buChar char="v"/>
            </a:pPr>
            <a:r>
              <a:rPr lang="en-US" dirty="0"/>
              <a:t>South Sudan HNO as a whole was found to be a good example of gender analysis and integration heading in a positive direction with examples such as:</a:t>
            </a:r>
          </a:p>
          <a:p>
            <a:pPr marL="285750" indent="-285750">
              <a:buFont typeface="Wingdings" panose="05000000000000000000" pitchFamily="2" charset="2"/>
              <a:buChar char="v"/>
            </a:pPr>
            <a:endParaRPr lang="en-US" dirty="0"/>
          </a:p>
          <a:p>
            <a:pPr marL="742982" lvl="1" indent="-285750">
              <a:buFont typeface="Wingdings" panose="05000000000000000000" pitchFamily="2" charset="2"/>
              <a:buChar char="v"/>
            </a:pPr>
            <a:r>
              <a:rPr lang="en-US" dirty="0"/>
              <a:t>The overview highlighting the cultural and social gender norms that limit women and girls access to humanitarian services and representation</a:t>
            </a:r>
          </a:p>
          <a:p>
            <a:pPr marL="742982" lvl="1" indent="-285750">
              <a:buFont typeface="Wingdings" panose="05000000000000000000" pitchFamily="2" charset="2"/>
              <a:buChar char="v"/>
            </a:pPr>
            <a:r>
              <a:rPr lang="en-US" dirty="0"/>
              <a:t>CCM analysis highlight the lack of women and girl participation and the need for women refugee committees to be established and engaged</a:t>
            </a:r>
          </a:p>
          <a:p>
            <a:pPr marL="742982" lvl="1" indent="-285750">
              <a:buFont typeface="Wingdings" panose="05000000000000000000" pitchFamily="2" charset="2"/>
              <a:buChar char="v"/>
            </a:pPr>
            <a:r>
              <a:rPr lang="en-US" dirty="0"/>
              <a:t>Focus on the different physical and mental health needs of women and girls in the humanitarian crisis was positive change</a:t>
            </a:r>
          </a:p>
          <a:p>
            <a:pPr marL="742982" lvl="1"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dirty="0"/>
              <a:t>The great use of gender analysis did not continue throughout all aspects of the HNO such as in the:</a:t>
            </a:r>
          </a:p>
          <a:p>
            <a:endParaRPr lang="en-US" dirty="0"/>
          </a:p>
          <a:p>
            <a:pPr marL="742982" lvl="1" indent="-285750">
              <a:buFont typeface="Wingdings" panose="05000000000000000000" pitchFamily="2" charset="2"/>
              <a:buChar char="v"/>
            </a:pPr>
            <a:r>
              <a:rPr lang="en-US" dirty="0"/>
              <a:t>Education</a:t>
            </a:r>
          </a:p>
          <a:p>
            <a:pPr marL="742982" lvl="1" indent="-285750">
              <a:buFont typeface="Wingdings" panose="05000000000000000000" pitchFamily="2" charset="2"/>
              <a:buChar char="v"/>
            </a:pPr>
            <a:r>
              <a:rPr lang="en-US" dirty="0"/>
              <a:t>NFI</a:t>
            </a:r>
          </a:p>
          <a:p>
            <a:pPr marL="742982" lvl="1" indent="-285750">
              <a:buFont typeface="Wingdings" panose="05000000000000000000" pitchFamily="2" charset="2"/>
              <a:buChar char="v"/>
            </a:pPr>
            <a:r>
              <a:rPr lang="en-US" dirty="0"/>
              <a:t>Health (outside of reproductive and maternal health) </a:t>
            </a:r>
          </a:p>
        </p:txBody>
      </p:sp>
    </p:spTree>
    <p:extLst>
      <p:ext uri="{BB962C8B-B14F-4D97-AF65-F5344CB8AC3E}">
        <p14:creationId xmlns:p14="http://schemas.microsoft.com/office/powerpoint/2010/main" val="2903837799"/>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CE1C368-8F18-4A78-9152-ACF39384FA86}"/>
              </a:ext>
            </a:extLst>
          </p:cNvPr>
          <p:cNvSpPr>
            <a:spLocks noGrp="1"/>
          </p:cNvSpPr>
          <p:nvPr>
            <p:ph type="body" sz="quarter" idx="10"/>
          </p:nvPr>
        </p:nvSpPr>
        <p:spPr/>
        <p:txBody>
          <a:bodyPr/>
          <a:lstStyle/>
          <a:p>
            <a:r>
              <a:rPr lang="en-US" dirty="0"/>
              <a:t>Afghanistan findings</a:t>
            </a:r>
          </a:p>
        </p:txBody>
      </p:sp>
      <p:sp>
        <p:nvSpPr>
          <p:cNvPr id="3" name="Text Placeholder 2">
            <a:extLst>
              <a:ext uri="{FF2B5EF4-FFF2-40B4-BE49-F238E27FC236}">
                <a16:creationId xmlns:a16="http://schemas.microsoft.com/office/drawing/2014/main" id="{2076711A-7C56-4C70-A1CC-A6F2AE1641EA}"/>
              </a:ext>
            </a:extLst>
          </p:cNvPr>
          <p:cNvSpPr>
            <a:spLocks noGrp="1"/>
          </p:cNvSpPr>
          <p:nvPr>
            <p:ph type="body" sz="quarter" idx="11"/>
          </p:nvPr>
        </p:nvSpPr>
        <p:spPr>
          <a:xfrm>
            <a:off x="695325" y="2257425"/>
            <a:ext cx="9528175" cy="4343400"/>
          </a:xfrm>
        </p:spPr>
        <p:txBody>
          <a:bodyPr/>
          <a:lstStyle/>
          <a:p>
            <a:pPr marL="285750" indent="-285750">
              <a:buFont typeface="Wingdings" panose="05000000000000000000" pitchFamily="2" charset="2"/>
              <a:buChar char="v"/>
            </a:pPr>
            <a:r>
              <a:rPr lang="en-US" b="1" u="sng" dirty="0"/>
              <a:t>Example of positive gender analysis</a:t>
            </a:r>
            <a:r>
              <a:rPr lang="en-US" b="1" dirty="0"/>
              <a:t>:</a:t>
            </a:r>
            <a:r>
              <a:rPr lang="en-US" dirty="0"/>
              <a:t> </a:t>
            </a:r>
          </a:p>
          <a:p>
            <a:endParaRPr lang="en-US" dirty="0"/>
          </a:p>
          <a:p>
            <a:pPr marL="742982" lvl="1" indent="-285750">
              <a:buFont typeface="Wingdings" panose="05000000000000000000" pitchFamily="2" charset="2"/>
              <a:buChar char="v"/>
            </a:pPr>
            <a:r>
              <a:rPr lang="en-US" dirty="0"/>
              <a:t>HNO highlights the lack of female health care personnel  (15% female nurses and 2% female doctors) leading to the lack of access to health care services for women and girls based on cultural gender norms </a:t>
            </a:r>
          </a:p>
          <a:p>
            <a:pPr marL="742982" lvl="1" indent="-285750">
              <a:buFont typeface="Wingdings" panose="05000000000000000000" pitchFamily="2" charset="2"/>
              <a:buChar char="v"/>
            </a:pPr>
            <a:r>
              <a:rPr lang="en-US" dirty="0"/>
              <a:t>However after highlighting this health care access for women in general, the only indicator highlighted in the HNO for women is related to ante natal care.</a:t>
            </a:r>
          </a:p>
          <a:p>
            <a:pPr marL="742982" lvl="1"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b="1" u="sng" dirty="0"/>
              <a:t>Potential Area for Strengthening </a:t>
            </a:r>
          </a:p>
          <a:p>
            <a:endParaRPr lang="en-US" b="1" u="sng" dirty="0"/>
          </a:p>
          <a:p>
            <a:pPr marL="742982" lvl="1" indent="-285750">
              <a:buFont typeface="Wingdings" panose="05000000000000000000" pitchFamily="2" charset="2"/>
              <a:buChar char="v"/>
            </a:pPr>
            <a:r>
              <a:rPr lang="en-US" dirty="0"/>
              <a:t>The naming of women and girls as key persons of concern throughout the HNO is a strong step forward in gender analysis but stops short in explaining to the reader what are the vulnerabilities and concerns of women and girls evident in areas:</a:t>
            </a:r>
          </a:p>
          <a:p>
            <a:pPr marL="1200213" lvl="2" indent="-285750">
              <a:buFont typeface="Wingdings" panose="05000000000000000000" pitchFamily="2" charset="2"/>
              <a:buChar char="v"/>
            </a:pPr>
            <a:r>
              <a:rPr lang="en-US" dirty="0" err="1"/>
              <a:t>i.e</a:t>
            </a:r>
            <a:r>
              <a:rPr lang="en-US" dirty="0"/>
              <a:t> Cross Border Movement narrative </a:t>
            </a:r>
          </a:p>
        </p:txBody>
      </p:sp>
    </p:spTree>
    <p:extLst>
      <p:ext uri="{BB962C8B-B14F-4D97-AF65-F5344CB8AC3E}">
        <p14:creationId xmlns:p14="http://schemas.microsoft.com/office/powerpoint/2010/main" val="57080884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42566CE-B7BE-499A-9740-238AF0115C06}"/>
              </a:ext>
            </a:extLst>
          </p:cNvPr>
          <p:cNvSpPr>
            <a:spLocks noGrp="1"/>
          </p:cNvSpPr>
          <p:nvPr>
            <p:ph type="body" sz="quarter" idx="11"/>
          </p:nvPr>
        </p:nvSpPr>
        <p:spPr>
          <a:xfrm>
            <a:off x="774700" y="1343025"/>
            <a:ext cx="8689975" cy="5105400"/>
          </a:xfrm>
        </p:spPr>
        <p:txBody>
          <a:bodyPr/>
          <a:lstStyle/>
          <a:p>
            <a:pPr algn="ctr"/>
            <a:endParaRPr lang="en-US" sz="4000" b="1" dirty="0"/>
          </a:p>
          <a:p>
            <a:pPr algn="ctr"/>
            <a:endParaRPr lang="en-US" sz="4000" b="1" dirty="0"/>
          </a:p>
          <a:p>
            <a:pPr algn="ctr"/>
            <a:r>
              <a:rPr lang="en-US" sz="4000" b="1" dirty="0"/>
              <a:t>END</a:t>
            </a:r>
          </a:p>
        </p:txBody>
      </p:sp>
    </p:spTree>
    <p:extLst>
      <p:ext uri="{BB962C8B-B14F-4D97-AF65-F5344CB8AC3E}">
        <p14:creationId xmlns:p14="http://schemas.microsoft.com/office/powerpoint/2010/main" val="4249954090"/>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D49F-3484-432E-8E0F-F82CAC899C2E}"/>
              </a:ext>
            </a:extLst>
          </p:cNvPr>
          <p:cNvSpPr>
            <a:spLocks noGrp="1"/>
          </p:cNvSpPr>
          <p:nvPr>
            <p:ph type="body" sz="quarter" idx="10"/>
          </p:nvPr>
        </p:nvSpPr>
        <p:spPr>
          <a:xfrm>
            <a:off x="695690" y="774307"/>
            <a:ext cx="8842010" cy="1025918"/>
          </a:xfrm>
        </p:spPr>
        <p:txBody>
          <a:bodyPr/>
          <a:lstStyle/>
          <a:p>
            <a:r>
              <a:rPr lang="en-US" dirty="0"/>
              <a:t>The presentation will:</a:t>
            </a:r>
          </a:p>
        </p:txBody>
      </p:sp>
      <p:sp>
        <p:nvSpPr>
          <p:cNvPr id="3" name="Text Placeholder 2">
            <a:extLst>
              <a:ext uri="{FF2B5EF4-FFF2-40B4-BE49-F238E27FC236}">
                <a16:creationId xmlns:a16="http://schemas.microsoft.com/office/drawing/2014/main" id="{91550BE3-1666-4E84-80F4-373443EA4194}"/>
              </a:ext>
            </a:extLst>
          </p:cNvPr>
          <p:cNvSpPr>
            <a:spLocks noGrp="1"/>
          </p:cNvSpPr>
          <p:nvPr>
            <p:ph type="body" sz="quarter" idx="11"/>
          </p:nvPr>
        </p:nvSpPr>
        <p:spPr>
          <a:xfrm>
            <a:off x="622300" y="2122632"/>
            <a:ext cx="9299575" cy="4683518"/>
          </a:xfrm>
        </p:spPr>
        <p:txBody>
          <a:bodyPr/>
          <a:lstStyle/>
          <a:p>
            <a:pPr marL="342900" indent="-342900">
              <a:buFont typeface="Wingdings" panose="05000000000000000000" pitchFamily="2" charset="2"/>
              <a:buChar char="v"/>
            </a:pPr>
            <a:r>
              <a:rPr lang="en-US" sz="2000" dirty="0"/>
              <a:t>Provide an overview of the gender review process</a:t>
            </a:r>
          </a:p>
          <a:p>
            <a:endParaRPr lang="en-US" sz="2000" dirty="0"/>
          </a:p>
          <a:p>
            <a:pPr marL="342900" indent="-342900">
              <a:buFont typeface="Wingdings" panose="05000000000000000000" pitchFamily="2" charset="2"/>
              <a:buChar char="v"/>
            </a:pPr>
            <a:r>
              <a:rPr lang="en-US" sz="2000" dirty="0"/>
              <a:t>Detail a summary of the key trends and findings of gender analysis across all reviewed HNOs</a:t>
            </a:r>
          </a:p>
          <a:p>
            <a:endParaRPr lang="en-US" sz="2000" dirty="0"/>
          </a:p>
          <a:p>
            <a:pPr marL="342900" indent="-342900">
              <a:buFont typeface="Wingdings" panose="05000000000000000000" pitchFamily="2" charset="2"/>
              <a:buChar char="v"/>
            </a:pPr>
            <a:r>
              <a:rPr lang="en-US" sz="2000" dirty="0"/>
              <a:t>Convey country specific best examples of strong gender analysis and specific examples of limited or gender blind humanitarian analysis</a:t>
            </a:r>
          </a:p>
          <a:p>
            <a:endParaRPr lang="en-US" sz="2000" dirty="0"/>
          </a:p>
          <a:p>
            <a:pPr marL="342900" indent="-342900">
              <a:buFont typeface="Wingdings" panose="05000000000000000000" pitchFamily="2" charset="2"/>
              <a:buChar char="v"/>
            </a:pPr>
            <a:r>
              <a:rPr lang="en-US" sz="2000" dirty="0"/>
              <a:t>Gender Focal Points questions and comments on the HPC process, the review exercise and the way forward for plenary discussion.</a:t>
            </a:r>
          </a:p>
          <a:p>
            <a:pPr marL="800132" lvl="1" indent="-342900">
              <a:buFont typeface="Arial" panose="020B0604020202020204" pitchFamily="34" charset="0"/>
              <a:buChar char="•"/>
            </a:pPr>
            <a:endParaRPr lang="en-US" sz="2000" dirty="0"/>
          </a:p>
          <a:p>
            <a:r>
              <a:rPr lang="en-US" sz="2400" dirty="0"/>
              <a:t> </a:t>
            </a:r>
          </a:p>
          <a:p>
            <a:endParaRPr lang="en-US" dirty="0"/>
          </a:p>
        </p:txBody>
      </p:sp>
    </p:spTree>
    <p:extLst>
      <p:ext uri="{BB962C8B-B14F-4D97-AF65-F5344CB8AC3E}">
        <p14:creationId xmlns:p14="http://schemas.microsoft.com/office/powerpoint/2010/main" val="1910763018"/>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D49F-3484-432E-8E0F-F82CAC899C2E}"/>
              </a:ext>
            </a:extLst>
          </p:cNvPr>
          <p:cNvSpPr>
            <a:spLocks noGrp="1"/>
          </p:cNvSpPr>
          <p:nvPr>
            <p:ph type="body" sz="quarter" idx="10"/>
          </p:nvPr>
        </p:nvSpPr>
        <p:spPr>
          <a:xfrm>
            <a:off x="695690" y="774307"/>
            <a:ext cx="8842010" cy="1025918"/>
          </a:xfrm>
        </p:spPr>
        <p:txBody>
          <a:bodyPr/>
          <a:lstStyle/>
          <a:p>
            <a:r>
              <a:rPr lang="en-US" dirty="0"/>
              <a:t>Strengthening the HPC process and results</a:t>
            </a:r>
          </a:p>
        </p:txBody>
      </p:sp>
      <p:sp>
        <p:nvSpPr>
          <p:cNvPr id="3" name="Text Placeholder 2">
            <a:extLst>
              <a:ext uri="{FF2B5EF4-FFF2-40B4-BE49-F238E27FC236}">
                <a16:creationId xmlns:a16="http://schemas.microsoft.com/office/drawing/2014/main" id="{91550BE3-1666-4E84-80F4-373443EA4194}"/>
              </a:ext>
            </a:extLst>
          </p:cNvPr>
          <p:cNvSpPr>
            <a:spLocks noGrp="1"/>
          </p:cNvSpPr>
          <p:nvPr>
            <p:ph type="body" sz="quarter" idx="11"/>
          </p:nvPr>
        </p:nvSpPr>
        <p:spPr>
          <a:xfrm>
            <a:off x="622300" y="2122631"/>
            <a:ext cx="9299575" cy="5240194"/>
          </a:xfrm>
        </p:spPr>
        <p:txBody>
          <a:bodyPr/>
          <a:lstStyle/>
          <a:p>
            <a:pPr marL="342900" indent="-342900">
              <a:buFont typeface="Wingdings" panose="05000000000000000000" pitchFamily="2" charset="2"/>
              <a:buChar char="v"/>
            </a:pPr>
            <a:r>
              <a:rPr lang="en-US" sz="1900" dirty="0"/>
              <a:t>Review of the HPC process helps to strengthen the analysis and targeted response for the next cycle and needs the participation of actors across the sectors</a:t>
            </a:r>
          </a:p>
          <a:p>
            <a:pPr marL="800132" lvl="1" indent="-342900">
              <a:buFont typeface="Wingdings" panose="05000000000000000000" pitchFamily="2" charset="2"/>
              <a:buChar char="v"/>
            </a:pPr>
            <a:r>
              <a:rPr lang="en-US" sz="1900" dirty="0"/>
              <a:t>Multi Partner Review of the Enhanced 2020 Humanitarian </a:t>
            </a:r>
            <a:r>
              <a:rPr lang="en-US" sz="1900" dirty="0" err="1"/>
              <a:t>Programme</a:t>
            </a:r>
            <a:r>
              <a:rPr lang="en-US" sz="1900" dirty="0"/>
              <a:t> Cycle</a:t>
            </a:r>
          </a:p>
          <a:p>
            <a:pPr marL="800132" lvl="1" indent="-342900">
              <a:buFont typeface="Wingdings" panose="05000000000000000000" pitchFamily="2" charset="2"/>
              <a:buChar char="v"/>
            </a:pPr>
            <a:r>
              <a:rPr lang="en-US" sz="1900" dirty="0"/>
              <a:t>Scoring of the HNOs and HRPs </a:t>
            </a:r>
          </a:p>
          <a:p>
            <a:pPr marL="800132" lvl="1" indent="-342900">
              <a:buFont typeface="Wingdings" panose="05000000000000000000" pitchFamily="2" charset="2"/>
              <a:buChar char="v"/>
            </a:pPr>
            <a:r>
              <a:rPr lang="en-US" sz="1900" dirty="0"/>
              <a:t>Sector reviews led by Agencies: </a:t>
            </a:r>
          </a:p>
          <a:p>
            <a:pPr marL="1257363" lvl="2" indent="-342900">
              <a:buFont typeface="Wingdings" panose="05000000000000000000" pitchFamily="2" charset="2"/>
              <a:buChar char="v"/>
            </a:pPr>
            <a:r>
              <a:rPr lang="en-US" sz="1900" dirty="0"/>
              <a:t>UNICEF review of HPC documents for the sectors they coordinate focused on gender and GBV</a:t>
            </a:r>
          </a:p>
          <a:p>
            <a:pPr lvl="2"/>
            <a:endParaRPr lang="en-US" sz="1900" dirty="0"/>
          </a:p>
          <a:p>
            <a:pPr marL="342900" indent="-342900">
              <a:buFont typeface="Wingdings" panose="05000000000000000000" pitchFamily="2" charset="2"/>
              <a:buChar char="v"/>
            </a:pPr>
            <a:r>
              <a:rPr lang="en-US" sz="1900" dirty="0"/>
              <a:t>There is an important role for OCHA to take in supporting the coordination of the review of the HPC process and strengthening the analysis of needs and challenges</a:t>
            </a:r>
          </a:p>
          <a:p>
            <a:endParaRPr lang="en-US" sz="1900" dirty="0"/>
          </a:p>
          <a:p>
            <a:pPr marL="342900" indent="-342900">
              <a:buFont typeface="Wingdings" panose="05000000000000000000" pitchFamily="2" charset="2"/>
              <a:buChar char="v"/>
            </a:pPr>
            <a:r>
              <a:rPr lang="en-US" sz="1900" dirty="0"/>
              <a:t>Across the system: ongoing efforts to ensure gender is strengthened in the HPC:</a:t>
            </a:r>
          </a:p>
          <a:p>
            <a:pPr marL="800132" lvl="1" indent="-342900">
              <a:buFont typeface="Wingdings" panose="05000000000000000000" pitchFamily="2" charset="2"/>
              <a:buChar char="v"/>
            </a:pPr>
            <a:r>
              <a:rPr lang="en-US" sz="1900" dirty="0"/>
              <a:t>The yearly reporting on the IASC Gender Policy and Accountability Framework</a:t>
            </a:r>
          </a:p>
          <a:p>
            <a:pPr marL="342900" indent="-342900">
              <a:buFont typeface="Wingdings" panose="05000000000000000000" pitchFamily="2" charset="2"/>
              <a:buChar char="v"/>
            </a:pPr>
            <a:endParaRPr lang="en-US" sz="2400" dirty="0"/>
          </a:p>
          <a:p>
            <a:endParaRPr lang="en-US" dirty="0"/>
          </a:p>
        </p:txBody>
      </p:sp>
    </p:spTree>
    <p:extLst>
      <p:ext uri="{BB962C8B-B14F-4D97-AF65-F5344CB8AC3E}">
        <p14:creationId xmlns:p14="http://schemas.microsoft.com/office/powerpoint/2010/main" val="347780452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D49F-3484-432E-8E0F-F82CAC899C2E}"/>
              </a:ext>
            </a:extLst>
          </p:cNvPr>
          <p:cNvSpPr>
            <a:spLocks noGrp="1"/>
          </p:cNvSpPr>
          <p:nvPr>
            <p:ph type="body" sz="quarter" idx="10"/>
          </p:nvPr>
        </p:nvSpPr>
        <p:spPr>
          <a:xfrm>
            <a:off x="695690" y="774307"/>
            <a:ext cx="8842010" cy="1025918"/>
          </a:xfrm>
        </p:spPr>
        <p:txBody>
          <a:bodyPr/>
          <a:lstStyle/>
          <a:p>
            <a:r>
              <a:rPr lang="en-US" dirty="0"/>
              <a:t>Purpose of the gender review </a:t>
            </a:r>
          </a:p>
        </p:txBody>
      </p:sp>
      <p:sp>
        <p:nvSpPr>
          <p:cNvPr id="3" name="Text Placeholder 2">
            <a:extLst>
              <a:ext uri="{FF2B5EF4-FFF2-40B4-BE49-F238E27FC236}">
                <a16:creationId xmlns:a16="http://schemas.microsoft.com/office/drawing/2014/main" id="{91550BE3-1666-4E84-80F4-373443EA4194}"/>
              </a:ext>
            </a:extLst>
          </p:cNvPr>
          <p:cNvSpPr>
            <a:spLocks noGrp="1"/>
          </p:cNvSpPr>
          <p:nvPr>
            <p:ph type="body" sz="quarter" idx="11"/>
          </p:nvPr>
        </p:nvSpPr>
        <p:spPr>
          <a:xfrm>
            <a:off x="622300" y="2122632"/>
            <a:ext cx="9299575" cy="4683518"/>
          </a:xfrm>
        </p:spPr>
        <p:txBody>
          <a:bodyPr/>
          <a:lstStyle/>
          <a:p>
            <a:pPr marL="342900" indent="-342900">
              <a:buFont typeface="Wingdings" panose="05000000000000000000" pitchFamily="2" charset="2"/>
              <a:buChar char="v"/>
            </a:pPr>
            <a:r>
              <a:rPr lang="en-US" sz="2000" dirty="0"/>
              <a:t>To  take stock of the good examples of gender analysis in the 2020 HNOs</a:t>
            </a:r>
          </a:p>
          <a:p>
            <a:pPr marL="342900" indent="-342900">
              <a:buFont typeface="Wingdings" panose="05000000000000000000" pitchFamily="2" charset="2"/>
              <a:buChar char="v"/>
            </a:pPr>
            <a:r>
              <a:rPr lang="en-US" sz="2000" dirty="0"/>
              <a:t>Identify the pattern and trends where the HNOs gender analysis can be strengthened</a:t>
            </a:r>
          </a:p>
          <a:p>
            <a:pPr marL="800132" lvl="1" indent="-342900">
              <a:buFont typeface="Wingdings" panose="05000000000000000000" pitchFamily="2" charset="2"/>
              <a:buChar char="v"/>
            </a:pPr>
            <a:r>
              <a:rPr lang="en-US" sz="2000" dirty="0"/>
              <a:t>Help us to strengthen the 2021 guidance for the next HPC cycle to address these area in need of attention</a:t>
            </a:r>
          </a:p>
          <a:p>
            <a:pPr marL="342900" indent="-342900">
              <a:buFont typeface="Wingdings" panose="05000000000000000000" pitchFamily="2" charset="2"/>
              <a:buChar char="v"/>
            </a:pPr>
            <a:r>
              <a:rPr lang="en-US" sz="2000" dirty="0"/>
              <a:t>An exercise to support the Gender Focal Points to have a closer engagement with their HPC documents.</a:t>
            </a:r>
          </a:p>
          <a:p>
            <a:pPr marL="342900" indent="-342900">
              <a:buFont typeface="Wingdings" panose="05000000000000000000" pitchFamily="2" charset="2"/>
              <a:buChar char="v"/>
            </a:pPr>
            <a:endParaRPr lang="en-US" sz="2000" u="sng" dirty="0"/>
          </a:p>
          <a:p>
            <a:pPr marL="342900" indent="-342900">
              <a:buFont typeface="Wingdings" panose="05000000000000000000" pitchFamily="2" charset="2"/>
              <a:buChar char="v"/>
            </a:pPr>
            <a:r>
              <a:rPr lang="en-US" sz="2000" b="1" u="sng" dirty="0"/>
              <a:t>The Gender Review is NOT:</a:t>
            </a:r>
          </a:p>
          <a:p>
            <a:pPr marL="342900" indent="-342900">
              <a:buFont typeface="Wingdings" panose="05000000000000000000" pitchFamily="2" charset="2"/>
              <a:buChar char="v"/>
            </a:pPr>
            <a:r>
              <a:rPr lang="en-US" sz="2000" dirty="0"/>
              <a:t>A replacement of the HPC review process</a:t>
            </a:r>
          </a:p>
          <a:p>
            <a:pPr marL="342900" indent="-342900">
              <a:buFont typeface="Wingdings" panose="05000000000000000000" pitchFamily="2" charset="2"/>
              <a:buChar char="v"/>
            </a:pPr>
            <a:r>
              <a:rPr lang="en-US" sz="2000" dirty="0"/>
              <a:t>An official scoring of the HPC products</a:t>
            </a:r>
          </a:p>
          <a:p>
            <a:pPr marL="342900" indent="-342900">
              <a:buFont typeface="Wingdings" panose="05000000000000000000" pitchFamily="2" charset="2"/>
              <a:buChar char="v"/>
            </a:pPr>
            <a:r>
              <a:rPr lang="en-US" sz="2000" dirty="0"/>
              <a:t>Meant for the penholders of the HPC documents to report on the findings</a:t>
            </a:r>
          </a:p>
          <a:p>
            <a:r>
              <a:rPr lang="en-US" sz="2400" dirty="0"/>
              <a:t> </a:t>
            </a:r>
          </a:p>
          <a:p>
            <a:endParaRPr lang="en-US" dirty="0"/>
          </a:p>
        </p:txBody>
      </p:sp>
    </p:spTree>
    <p:extLst>
      <p:ext uri="{BB962C8B-B14F-4D97-AF65-F5344CB8AC3E}">
        <p14:creationId xmlns:p14="http://schemas.microsoft.com/office/powerpoint/2010/main" val="344342760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D49F-3484-432E-8E0F-F82CAC899C2E}"/>
              </a:ext>
            </a:extLst>
          </p:cNvPr>
          <p:cNvSpPr>
            <a:spLocks noGrp="1"/>
          </p:cNvSpPr>
          <p:nvPr>
            <p:ph type="body" sz="quarter" idx="10"/>
          </p:nvPr>
        </p:nvSpPr>
        <p:spPr>
          <a:xfrm>
            <a:off x="622300" y="774307"/>
            <a:ext cx="8842010" cy="1025918"/>
          </a:xfrm>
        </p:spPr>
        <p:txBody>
          <a:bodyPr/>
          <a:lstStyle/>
          <a:p>
            <a:pPr algn="l"/>
            <a:r>
              <a:rPr lang="en-US" dirty="0"/>
              <a:t>10 Countries that participated in the gender review:</a:t>
            </a:r>
          </a:p>
        </p:txBody>
      </p:sp>
      <p:sp>
        <p:nvSpPr>
          <p:cNvPr id="3" name="Text Placeholder 2">
            <a:extLst>
              <a:ext uri="{FF2B5EF4-FFF2-40B4-BE49-F238E27FC236}">
                <a16:creationId xmlns:a16="http://schemas.microsoft.com/office/drawing/2014/main" id="{91550BE3-1666-4E84-80F4-373443EA4194}"/>
              </a:ext>
            </a:extLst>
          </p:cNvPr>
          <p:cNvSpPr>
            <a:spLocks noGrp="1"/>
          </p:cNvSpPr>
          <p:nvPr>
            <p:ph type="body" sz="quarter" idx="11"/>
          </p:nvPr>
        </p:nvSpPr>
        <p:spPr>
          <a:xfrm>
            <a:off x="622300" y="2122632"/>
            <a:ext cx="9299575" cy="4683518"/>
          </a:xfrm>
        </p:spPr>
        <p:txBody>
          <a:bodyPr/>
          <a:lstStyle/>
          <a:p>
            <a:pPr marL="285750" indent="-285750">
              <a:buFont typeface="Arial" panose="020B0604020202020204" pitchFamily="34" charset="0"/>
              <a:buChar char="•"/>
            </a:pPr>
            <a:r>
              <a:rPr lang="en-US" sz="2400" dirty="0"/>
              <a:t>Afghanistan</a:t>
            </a:r>
          </a:p>
          <a:p>
            <a:pPr marL="285750" indent="-285750">
              <a:buFont typeface="Arial" panose="020B0604020202020204" pitchFamily="34" charset="0"/>
              <a:buChar char="•"/>
            </a:pPr>
            <a:r>
              <a:rPr lang="en-US" sz="2400" dirty="0"/>
              <a:t>Ethiopia</a:t>
            </a:r>
          </a:p>
          <a:p>
            <a:pPr marL="285750" indent="-285750">
              <a:buFont typeface="Arial" panose="020B0604020202020204" pitchFamily="34" charset="0"/>
              <a:buChar char="•"/>
            </a:pPr>
            <a:r>
              <a:rPr lang="en-US" sz="2400" dirty="0"/>
              <a:t>Sudan</a:t>
            </a:r>
          </a:p>
          <a:p>
            <a:pPr marL="285750" indent="-285750">
              <a:buFont typeface="Arial" panose="020B0604020202020204" pitchFamily="34" charset="0"/>
              <a:buChar char="•"/>
            </a:pPr>
            <a:r>
              <a:rPr lang="en-US" sz="2400" dirty="0" err="1"/>
              <a:t>oPT</a:t>
            </a:r>
            <a:endParaRPr lang="en-US" sz="2400" dirty="0"/>
          </a:p>
          <a:p>
            <a:pPr marL="285750" indent="-285750">
              <a:buFont typeface="Arial" panose="020B0604020202020204" pitchFamily="34" charset="0"/>
              <a:buChar char="•"/>
            </a:pPr>
            <a:r>
              <a:rPr lang="en-US" sz="2400" dirty="0"/>
              <a:t>Iraq</a:t>
            </a:r>
          </a:p>
          <a:p>
            <a:pPr marL="285750" indent="-285750">
              <a:buFont typeface="Arial" panose="020B0604020202020204" pitchFamily="34" charset="0"/>
              <a:buChar char="•"/>
            </a:pPr>
            <a:r>
              <a:rPr lang="en-US" sz="2400" dirty="0"/>
              <a:t>Eritrea</a:t>
            </a:r>
          </a:p>
          <a:p>
            <a:pPr marL="285750" indent="-285750">
              <a:buFont typeface="Arial" panose="020B0604020202020204" pitchFamily="34" charset="0"/>
              <a:buChar char="•"/>
            </a:pPr>
            <a:r>
              <a:rPr lang="en-US" sz="2400" dirty="0"/>
              <a:t>Niger</a:t>
            </a:r>
          </a:p>
          <a:p>
            <a:pPr marL="285750" indent="-285750">
              <a:buFont typeface="Arial" panose="020B0604020202020204" pitchFamily="34" charset="0"/>
              <a:buChar char="•"/>
            </a:pPr>
            <a:r>
              <a:rPr lang="en-US" sz="2400" dirty="0"/>
              <a:t>CAR</a:t>
            </a:r>
          </a:p>
          <a:p>
            <a:pPr marL="285750" indent="-285750">
              <a:buFont typeface="Arial" panose="020B0604020202020204" pitchFamily="34" charset="0"/>
              <a:buChar char="•"/>
            </a:pPr>
            <a:r>
              <a:rPr lang="en-US" sz="2400" dirty="0"/>
              <a:t>Somalia</a:t>
            </a:r>
          </a:p>
          <a:p>
            <a:pPr marL="285750" indent="-285750">
              <a:buFont typeface="Arial" panose="020B0604020202020204" pitchFamily="34" charset="0"/>
              <a:buChar char="•"/>
            </a:pPr>
            <a:r>
              <a:rPr lang="en-US" sz="2400" dirty="0"/>
              <a:t>South Sudan </a:t>
            </a:r>
          </a:p>
          <a:p>
            <a:pPr marL="285750" indent="-285750">
              <a:buFont typeface="Arial" panose="020B0604020202020204" pitchFamily="34" charset="0"/>
              <a:buChar char="•"/>
            </a:pPr>
            <a:endParaRPr lang="en-US" dirty="0">
              <a:solidFill>
                <a:schemeClr val="tx1"/>
              </a:solidFill>
            </a:endParaRPr>
          </a:p>
        </p:txBody>
      </p:sp>
    </p:spTree>
    <p:extLst>
      <p:ext uri="{BB962C8B-B14F-4D97-AF65-F5344CB8AC3E}">
        <p14:creationId xmlns:p14="http://schemas.microsoft.com/office/powerpoint/2010/main" val="165127627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E53D49F-3484-432E-8E0F-F82CAC899C2E}"/>
              </a:ext>
            </a:extLst>
          </p:cNvPr>
          <p:cNvSpPr>
            <a:spLocks noGrp="1"/>
          </p:cNvSpPr>
          <p:nvPr>
            <p:ph type="body" sz="quarter" idx="10"/>
          </p:nvPr>
        </p:nvSpPr>
        <p:spPr>
          <a:xfrm>
            <a:off x="695690" y="774307"/>
            <a:ext cx="8842010" cy="1025918"/>
          </a:xfrm>
        </p:spPr>
        <p:txBody>
          <a:bodyPr/>
          <a:lstStyle/>
          <a:p>
            <a:r>
              <a:rPr lang="en-US" dirty="0"/>
              <a:t>Different methodologies for review </a:t>
            </a:r>
          </a:p>
        </p:txBody>
      </p:sp>
      <p:sp>
        <p:nvSpPr>
          <p:cNvPr id="3" name="Text Placeholder 2">
            <a:extLst>
              <a:ext uri="{FF2B5EF4-FFF2-40B4-BE49-F238E27FC236}">
                <a16:creationId xmlns:a16="http://schemas.microsoft.com/office/drawing/2014/main" id="{91550BE3-1666-4E84-80F4-373443EA4194}"/>
              </a:ext>
            </a:extLst>
          </p:cNvPr>
          <p:cNvSpPr>
            <a:spLocks noGrp="1"/>
          </p:cNvSpPr>
          <p:nvPr>
            <p:ph type="body" sz="quarter" idx="11"/>
          </p:nvPr>
        </p:nvSpPr>
        <p:spPr>
          <a:xfrm>
            <a:off x="622300" y="2122632"/>
            <a:ext cx="9299575" cy="4683518"/>
          </a:xfrm>
        </p:spPr>
        <p:txBody>
          <a:bodyPr/>
          <a:lstStyle/>
          <a:p>
            <a:pPr marL="342900" indent="-342900">
              <a:buFont typeface="Wingdings" panose="05000000000000000000" pitchFamily="2" charset="2"/>
              <a:buChar char="v"/>
            </a:pPr>
            <a:r>
              <a:rPr lang="en-US" sz="2400" dirty="0"/>
              <a:t>1 Gender focal point reviewing both  HPC documents  (HNO and HRP) on their own</a:t>
            </a:r>
          </a:p>
          <a:p>
            <a:pPr marL="342900" indent="-342900">
              <a:buFont typeface="Wingdings" panose="05000000000000000000" pitchFamily="2" charset="2"/>
              <a:buChar char="v"/>
            </a:pPr>
            <a:endParaRPr lang="en-US" sz="2400" dirty="0"/>
          </a:p>
          <a:p>
            <a:pPr marL="342900" indent="-342900">
              <a:buFont typeface="Wingdings" panose="05000000000000000000" pitchFamily="2" charset="2"/>
              <a:buChar char="v"/>
            </a:pPr>
            <a:r>
              <a:rPr lang="en-US" sz="2400" dirty="0"/>
              <a:t>Countries with multiple gender focal points dividing up sections of the HPC review amongst each other</a:t>
            </a:r>
          </a:p>
          <a:p>
            <a:endParaRPr lang="en-US" sz="2400" dirty="0"/>
          </a:p>
          <a:p>
            <a:pPr marL="342900" indent="-342900">
              <a:buFont typeface="Wingdings" panose="05000000000000000000" pitchFamily="2" charset="2"/>
              <a:buChar char="v"/>
            </a:pPr>
            <a:r>
              <a:rPr lang="en-US" sz="2400" dirty="0"/>
              <a:t>Joint review with evaluators or other colleagues that were part  of the HPC process</a:t>
            </a:r>
            <a:endParaRPr lang="en-US" dirty="0"/>
          </a:p>
          <a:p>
            <a:endParaRPr lang="en-US" dirty="0"/>
          </a:p>
        </p:txBody>
      </p:sp>
    </p:spTree>
    <p:extLst>
      <p:ext uri="{BB962C8B-B14F-4D97-AF65-F5344CB8AC3E}">
        <p14:creationId xmlns:p14="http://schemas.microsoft.com/office/powerpoint/2010/main" val="370625131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89CB-776B-4493-A2BD-46FAC3BC7D7E}"/>
              </a:ext>
            </a:extLst>
          </p:cNvPr>
          <p:cNvSpPr>
            <a:spLocks noGrp="1"/>
          </p:cNvSpPr>
          <p:nvPr>
            <p:ph type="body" sz="quarter" idx="10"/>
          </p:nvPr>
        </p:nvSpPr>
        <p:spPr>
          <a:xfrm>
            <a:off x="695690" y="774307"/>
            <a:ext cx="8765810" cy="914400"/>
          </a:xfrm>
        </p:spPr>
        <p:txBody>
          <a:bodyPr/>
          <a:lstStyle/>
          <a:p>
            <a:r>
              <a:rPr lang="en-US" dirty="0"/>
              <a:t>Gender analysis key trends</a:t>
            </a:r>
          </a:p>
        </p:txBody>
      </p:sp>
      <p:sp>
        <p:nvSpPr>
          <p:cNvPr id="3" name="Text Placeholder 2">
            <a:extLst>
              <a:ext uri="{FF2B5EF4-FFF2-40B4-BE49-F238E27FC236}">
                <a16:creationId xmlns:a16="http://schemas.microsoft.com/office/drawing/2014/main" id="{642566CE-B7BE-499A-9740-238AF0115C06}"/>
              </a:ext>
            </a:extLst>
          </p:cNvPr>
          <p:cNvSpPr>
            <a:spLocks noGrp="1"/>
          </p:cNvSpPr>
          <p:nvPr>
            <p:ph type="body" sz="quarter" idx="11"/>
          </p:nvPr>
        </p:nvSpPr>
        <p:spPr>
          <a:xfrm>
            <a:off x="695325" y="2028825"/>
            <a:ext cx="8689975" cy="5105400"/>
          </a:xfrm>
        </p:spPr>
        <p:txBody>
          <a:bodyPr/>
          <a:lstStyle/>
          <a:p>
            <a:pPr marL="285750" indent="-285750">
              <a:buFont typeface="Arial" panose="020B0604020202020204" pitchFamily="34" charset="0"/>
              <a:buChar char="•"/>
            </a:pPr>
            <a:endParaRPr lang="en-US" dirty="0"/>
          </a:p>
          <a:p>
            <a:pPr marL="285750" indent="-285750">
              <a:buFont typeface="Wingdings" panose="05000000000000000000" pitchFamily="2" charset="2"/>
              <a:buChar char="v"/>
            </a:pPr>
            <a:r>
              <a:rPr lang="en-US" sz="2000" dirty="0"/>
              <a:t>Many reflected that HNOs had a very well gender detailed integration throughout the overview and situation sections that unfortunately did not carry through into the specific sector sections such as food security; WASH, or livelihoods</a:t>
            </a:r>
          </a:p>
          <a:p>
            <a:r>
              <a:rPr lang="en-US" sz="2000" dirty="0"/>
              <a:t> </a:t>
            </a:r>
          </a:p>
          <a:p>
            <a:pPr marL="285750" indent="-285750">
              <a:buFont typeface="Wingdings" panose="05000000000000000000" pitchFamily="2" charset="2"/>
              <a:buChar char="v"/>
            </a:pPr>
            <a:r>
              <a:rPr lang="en-US" sz="2000" dirty="0"/>
              <a:t>With the limited gender integration in the HNO sector specific sections there was less inclusion of gender responsive programming in the HRP in the sector sections or in the monitoring indicators</a:t>
            </a:r>
          </a:p>
          <a:p>
            <a:endParaRPr lang="en-US" sz="2000" dirty="0"/>
          </a:p>
          <a:p>
            <a:pPr marL="285750" indent="-285750">
              <a:buFont typeface="Wingdings" panose="05000000000000000000" pitchFamily="2" charset="2"/>
              <a:buChar char="v"/>
            </a:pPr>
            <a:r>
              <a:rPr lang="en-US" sz="2000" u="sng" dirty="0"/>
              <a:t>Only 2 HNOs highlighted </a:t>
            </a:r>
            <a:r>
              <a:rPr lang="en-US" sz="2000" dirty="0"/>
              <a:t>the importance of women’s role in decision making in humanitarian planning and action (Palestine in WASH and South Sudan in CCM)</a:t>
            </a:r>
          </a:p>
          <a:p>
            <a:endParaRPr lang="en-US" dirty="0"/>
          </a:p>
        </p:txBody>
      </p:sp>
    </p:spTree>
    <p:extLst>
      <p:ext uri="{BB962C8B-B14F-4D97-AF65-F5344CB8AC3E}">
        <p14:creationId xmlns:p14="http://schemas.microsoft.com/office/powerpoint/2010/main" val="458174087"/>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00F89CB-776B-4493-A2BD-46FAC3BC7D7E}"/>
              </a:ext>
            </a:extLst>
          </p:cNvPr>
          <p:cNvSpPr>
            <a:spLocks noGrp="1"/>
          </p:cNvSpPr>
          <p:nvPr>
            <p:ph type="body" sz="quarter" idx="10"/>
          </p:nvPr>
        </p:nvSpPr>
        <p:spPr>
          <a:xfrm>
            <a:off x="695690" y="774307"/>
            <a:ext cx="8765810" cy="914400"/>
          </a:xfrm>
        </p:spPr>
        <p:txBody>
          <a:bodyPr/>
          <a:lstStyle/>
          <a:p>
            <a:r>
              <a:rPr lang="en-US" dirty="0"/>
              <a:t>Gender analysis key trends</a:t>
            </a:r>
          </a:p>
        </p:txBody>
      </p:sp>
      <p:sp>
        <p:nvSpPr>
          <p:cNvPr id="3" name="Text Placeholder 2">
            <a:extLst>
              <a:ext uri="{FF2B5EF4-FFF2-40B4-BE49-F238E27FC236}">
                <a16:creationId xmlns:a16="http://schemas.microsoft.com/office/drawing/2014/main" id="{642566CE-B7BE-499A-9740-238AF0115C06}"/>
              </a:ext>
            </a:extLst>
          </p:cNvPr>
          <p:cNvSpPr>
            <a:spLocks noGrp="1"/>
          </p:cNvSpPr>
          <p:nvPr>
            <p:ph type="body" sz="quarter" idx="11"/>
          </p:nvPr>
        </p:nvSpPr>
        <p:spPr>
          <a:xfrm>
            <a:off x="695325" y="2028825"/>
            <a:ext cx="8689975" cy="5105400"/>
          </a:xfrm>
        </p:spPr>
        <p:txBody>
          <a:bodyPr/>
          <a:lstStyle/>
          <a:p>
            <a:endParaRPr lang="en-US" dirty="0"/>
          </a:p>
          <a:p>
            <a:pPr marL="285750" indent="-285750">
              <a:buFont typeface="Wingdings" panose="05000000000000000000" pitchFamily="2" charset="2"/>
              <a:buChar char="v"/>
            </a:pPr>
            <a:r>
              <a:rPr lang="en-US" sz="2000" dirty="0"/>
              <a:t> Needs assessment do not explicitly reflect gender resources as a need  such as:</a:t>
            </a:r>
          </a:p>
          <a:p>
            <a:pPr marL="742982" lvl="1" indent="-285750">
              <a:buFont typeface="Wingdings" panose="05000000000000000000" pitchFamily="2" charset="2"/>
              <a:buChar char="v"/>
            </a:pPr>
            <a:r>
              <a:rPr lang="en-US" sz="2000" dirty="0"/>
              <a:t>Staffing or technical capacity</a:t>
            </a:r>
          </a:p>
          <a:p>
            <a:pPr lvl="1"/>
            <a:endParaRPr lang="en-US" sz="2000" dirty="0"/>
          </a:p>
          <a:p>
            <a:pPr marL="285750" indent="-285750">
              <a:buFont typeface="Wingdings" panose="05000000000000000000" pitchFamily="2" charset="2"/>
              <a:buChar char="v"/>
            </a:pPr>
            <a:r>
              <a:rPr lang="en-US" sz="2000" dirty="0"/>
              <a:t>In certain contexts: Protection and gender-related information can be restricted, and the timely release of surveys and data has been challenging for their influence in the HPC for a number of countries: (Afghanistan, Sudan, Somalia </a:t>
            </a:r>
            <a:r>
              <a:rPr lang="en-US" sz="2000" dirty="0" err="1"/>
              <a:t>etc</a:t>
            </a:r>
            <a:r>
              <a:rPr lang="en-US" sz="2000" dirty="0"/>
              <a:t>)</a:t>
            </a:r>
          </a:p>
          <a:p>
            <a:pPr marL="285750" indent="-285750">
              <a:buFont typeface="Wingdings" panose="05000000000000000000" pitchFamily="2" charset="2"/>
              <a:buChar char="v"/>
            </a:pPr>
            <a:endParaRPr lang="en-US" sz="2000" dirty="0"/>
          </a:p>
          <a:p>
            <a:pPr marL="285750" indent="-285750">
              <a:buFont typeface="Wingdings" panose="05000000000000000000" pitchFamily="2" charset="2"/>
              <a:buChar char="v"/>
            </a:pPr>
            <a:r>
              <a:rPr lang="en-US" sz="2000" dirty="0"/>
              <a:t>Overwhelming gender analysis focus on traditional areas: Protection elements related to gender based violence and  SRH and maternal health</a:t>
            </a:r>
          </a:p>
          <a:p>
            <a:endParaRPr lang="en-US" dirty="0"/>
          </a:p>
        </p:txBody>
      </p:sp>
    </p:spTree>
    <p:extLst>
      <p:ext uri="{BB962C8B-B14F-4D97-AF65-F5344CB8AC3E}">
        <p14:creationId xmlns:p14="http://schemas.microsoft.com/office/powerpoint/2010/main" val="116553719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DD99288-8C5C-4403-97D5-33BBE38E4CE0}"/>
              </a:ext>
            </a:extLst>
          </p:cNvPr>
          <p:cNvSpPr>
            <a:spLocks noGrp="1"/>
          </p:cNvSpPr>
          <p:nvPr>
            <p:ph type="body" sz="quarter" idx="10"/>
          </p:nvPr>
        </p:nvSpPr>
        <p:spPr/>
        <p:txBody>
          <a:bodyPr/>
          <a:lstStyle/>
          <a:p>
            <a:r>
              <a:rPr lang="en-US" dirty="0"/>
              <a:t>Ethiopia findings   </a:t>
            </a:r>
          </a:p>
        </p:txBody>
      </p:sp>
      <p:sp>
        <p:nvSpPr>
          <p:cNvPr id="3" name="Text Placeholder 2">
            <a:extLst>
              <a:ext uri="{FF2B5EF4-FFF2-40B4-BE49-F238E27FC236}">
                <a16:creationId xmlns:a16="http://schemas.microsoft.com/office/drawing/2014/main" id="{1EE02CE5-0591-4FF4-9ECC-A8834AAA6EE2}"/>
              </a:ext>
            </a:extLst>
          </p:cNvPr>
          <p:cNvSpPr>
            <a:spLocks noGrp="1"/>
          </p:cNvSpPr>
          <p:nvPr>
            <p:ph type="body" sz="quarter" idx="11"/>
          </p:nvPr>
        </p:nvSpPr>
        <p:spPr>
          <a:xfrm>
            <a:off x="695325" y="2105025"/>
            <a:ext cx="9147175" cy="4876800"/>
          </a:xfrm>
        </p:spPr>
        <p:txBody>
          <a:bodyPr/>
          <a:lstStyle/>
          <a:p>
            <a:pPr marL="285750" indent="-285750">
              <a:buFont typeface="Wingdings" panose="05000000000000000000" pitchFamily="2" charset="2"/>
              <a:buChar char="v"/>
            </a:pPr>
            <a:r>
              <a:rPr lang="en-US" dirty="0"/>
              <a:t>The HNO provides a good breakdown of vulnerable groups and their needs, with an emphasis on:</a:t>
            </a:r>
          </a:p>
          <a:p>
            <a:pPr marL="742982" lvl="1" indent="-285750">
              <a:buFont typeface="Wingdings" panose="05000000000000000000" pitchFamily="2" charset="2"/>
              <a:buChar char="v"/>
            </a:pPr>
            <a:r>
              <a:rPr lang="en-US" dirty="0"/>
              <a:t> gender,</a:t>
            </a:r>
          </a:p>
          <a:p>
            <a:pPr marL="742982" lvl="1" indent="-285750">
              <a:buFont typeface="Wingdings" panose="05000000000000000000" pitchFamily="2" charset="2"/>
              <a:buChar char="v"/>
            </a:pPr>
            <a:r>
              <a:rPr lang="en-US" dirty="0"/>
              <a:t> age, </a:t>
            </a:r>
          </a:p>
          <a:p>
            <a:pPr marL="742982" lvl="1" indent="-285750">
              <a:buFont typeface="Wingdings" panose="05000000000000000000" pitchFamily="2" charset="2"/>
              <a:buChar char="v"/>
            </a:pPr>
            <a:r>
              <a:rPr lang="en-US" dirty="0"/>
              <a:t>disability and </a:t>
            </a:r>
          </a:p>
          <a:p>
            <a:pPr marL="742982" lvl="1" indent="-285750">
              <a:buFont typeface="Wingdings" panose="05000000000000000000" pitchFamily="2" charset="2"/>
              <a:buChar char="v"/>
            </a:pPr>
            <a:r>
              <a:rPr lang="en-US" dirty="0"/>
              <a:t>population group</a:t>
            </a:r>
          </a:p>
          <a:p>
            <a:pPr marL="285750" indent="-285750">
              <a:buFont typeface="Wingdings" panose="05000000000000000000" pitchFamily="2" charset="2"/>
              <a:buChar char="v"/>
            </a:pPr>
            <a:r>
              <a:rPr lang="en-US" dirty="0"/>
              <a:t>The HNO introduction and overview section provides an in depth gender analysis of gender considerations and risk relevant to sectors  (</a:t>
            </a:r>
            <a:r>
              <a:rPr lang="en-US" dirty="0" err="1"/>
              <a:t>i.e</a:t>
            </a:r>
            <a:r>
              <a:rPr lang="en-US" dirty="0"/>
              <a:t> food insecurity; WASH and education relevant gender issues) </a:t>
            </a:r>
          </a:p>
          <a:p>
            <a:pPr marL="742982" lvl="1" indent="-285750">
              <a:buFont typeface="Wingdings" panose="05000000000000000000" pitchFamily="2" charset="2"/>
              <a:buChar char="v"/>
            </a:pPr>
            <a:r>
              <a:rPr lang="en-US" dirty="0"/>
              <a:t>However in the specific sector sections of the needs assessment such as in Food, WASH and Education key consideration for gender and women and girls were absent.</a:t>
            </a:r>
          </a:p>
          <a:p>
            <a:pPr marL="285750" indent="-285750">
              <a:buFont typeface="Wingdings" panose="05000000000000000000" pitchFamily="2" charset="2"/>
              <a:buChar char="v"/>
            </a:pPr>
            <a:r>
              <a:rPr lang="en-US" dirty="0"/>
              <a:t>Participation and engagement of women and girls in humanitarian action:</a:t>
            </a:r>
          </a:p>
          <a:p>
            <a:pPr marL="742982" lvl="1" indent="-285750">
              <a:buFont typeface="Wingdings" panose="05000000000000000000" pitchFamily="2" charset="2"/>
              <a:buChar char="v"/>
            </a:pPr>
            <a:r>
              <a:rPr lang="en-US" dirty="0"/>
              <a:t>While the HNO briefly states the importance of AAP and the inclusion of crisis-affected people in programmatic decision-making processes there was no specific language on the </a:t>
            </a:r>
            <a:r>
              <a:rPr lang="en-US" dirty="0" err="1"/>
              <a:t>importancece</a:t>
            </a:r>
            <a:r>
              <a:rPr lang="en-US" dirty="0"/>
              <a:t> of women and girls meaningful participation.</a:t>
            </a:r>
          </a:p>
          <a:p>
            <a:pPr marL="742982" lvl="1" indent="-285750">
              <a:buFont typeface="Wingdings" panose="05000000000000000000" pitchFamily="2" charset="2"/>
              <a:buChar char="v"/>
            </a:pPr>
            <a:endParaRPr lang="en-US" dirty="0"/>
          </a:p>
          <a:p>
            <a:pPr marL="285750" indent="-285750">
              <a:buFont typeface="Wingdings" panose="05000000000000000000" pitchFamily="2" charset="2"/>
              <a:buChar char="v"/>
            </a:pPr>
            <a:r>
              <a:rPr lang="en-US" b="1" dirty="0"/>
              <a:t>Best overview and humanitarian section for  gender analysis</a:t>
            </a:r>
          </a:p>
        </p:txBody>
      </p:sp>
    </p:spTree>
    <p:extLst>
      <p:ext uri="{BB962C8B-B14F-4D97-AF65-F5344CB8AC3E}">
        <p14:creationId xmlns:p14="http://schemas.microsoft.com/office/powerpoint/2010/main" val="4054833987"/>
      </p:ext>
    </p:extLst>
  </p:cSld>
  <p:clrMapOvr>
    <a:masterClrMapping/>
  </p:clrMapOvr>
  <p:transition spd="slow">
    <p:push dir="u"/>
  </p:transition>
</p:sld>
</file>

<file path=ppt/theme/theme1.xml><?xml version="1.0" encoding="utf-8"?>
<a:theme xmlns:a="http://schemas.openxmlformats.org/drawingml/2006/main" name="OCHA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lIns="0" tIns="0" rIns="0" bIns="0" rtlCol="0">
        <a:spAutoFit/>
      </a:bodyPr>
      <a:lstStyle>
        <a:defPPr algn="l">
          <a:lnSpc>
            <a:spcPct val="150000"/>
          </a:lnSpc>
          <a:defRPr dirty="0" err="1" smtClean="0">
            <a:latin typeface="Roboto" panose="02000000000000000000" pitchFamily="2" charset="0"/>
            <a:ea typeface="Roboto" panose="02000000000000000000" pitchFamily="2" charset="0"/>
          </a:defRPr>
        </a:defPPr>
      </a:lstStyle>
    </a:txDef>
  </a:objectDefaults>
  <a:extraClrSchemeLst/>
  <a:extLst>
    <a:ext uri="{05A4C25C-085E-4340-85A3-A5531E510DB2}">
      <thm15:themeFamily xmlns:thm15="http://schemas.microsoft.com/office/thememl/2012/main" name="OCHA_ppt_template" id="{14782EFE-6000-4DC5-8A87-73B54AAED3E3}" vid="{7A2B8A6A-8E56-43F1-985C-F713B9149C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09733D0973FC49828C1E6A9920160A" ma:contentTypeVersion="12" ma:contentTypeDescription="Create a new document." ma:contentTypeScope="" ma:versionID="97a084b7832d21ddbc075cd75112321e">
  <xsd:schema xmlns:xsd="http://www.w3.org/2001/XMLSchema" xmlns:xs="http://www.w3.org/2001/XMLSchema" xmlns:p="http://schemas.microsoft.com/office/2006/metadata/properties" xmlns:ns2="4dade6f6-b4bf-4d5f-a560-d68ced08bf7f" xmlns:ns3="dd774590-caf2-40ff-b04f-1e20d86f2c70" targetNamespace="http://schemas.microsoft.com/office/2006/metadata/properties" ma:root="true" ma:fieldsID="53f3540f79809cc78b3fba2ad13a82d1" ns2:_="" ns3:_="">
    <xsd:import namespace="4dade6f6-b4bf-4d5f-a560-d68ced08bf7f"/>
    <xsd:import namespace="dd774590-caf2-40ff-b04f-1e20d86f2c7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dade6f6-b4bf-4d5f-a560-d68ced08bf7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774590-caf2-40ff-b04f-1e20d86f2c7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D274051-9E09-4BCA-AFE5-9957EA4F992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dade6f6-b4bf-4d5f-a560-d68ced08bf7f"/>
    <ds:schemaRef ds:uri="dd774590-caf2-40ff-b04f-1e20d86f2c7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AD3C2AF-F0D3-449D-B359-4CC8F276B3D5}">
  <ds:schemaRefs>
    <ds:schemaRef ds:uri="http://schemas.microsoft.com/sharepoint/v3/contenttype/forms"/>
  </ds:schemaRefs>
</ds:datastoreItem>
</file>

<file path=customXml/itemProps3.xml><?xml version="1.0" encoding="utf-8"?>
<ds:datastoreItem xmlns:ds="http://schemas.openxmlformats.org/officeDocument/2006/customXml" ds:itemID="{FFD52F49-D8EC-4105-89F7-AC8F78686490}">
  <ds:schemaRefs>
    <ds:schemaRef ds:uri="http://purl.org/dc/elements/1.1/"/>
    <ds:schemaRef ds:uri="http://schemas.microsoft.com/office/2006/metadata/properties"/>
    <ds:schemaRef ds:uri="dd774590-caf2-40ff-b04f-1e20d86f2c70"/>
    <ds:schemaRef ds:uri="http://schemas.microsoft.com/office/infopath/2007/PartnerControls"/>
    <ds:schemaRef ds:uri="http://purl.org/dc/terms/"/>
    <ds:schemaRef ds:uri="http://schemas.microsoft.com/office/2006/documentManagement/types"/>
    <ds:schemaRef ds:uri="http://schemas.openxmlformats.org/package/2006/metadata/core-properties"/>
    <ds:schemaRef ds:uri="4dade6f6-b4bf-4d5f-a560-d68ced08bf7f"/>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2018_OCHA_Presentation_Template_RIGHT CLICK TO DOWNLOAD</Template>
  <TotalTime>9758</TotalTime>
  <Words>1354</Words>
  <Application>Microsoft Office PowerPoint</Application>
  <PresentationFormat>Custom</PresentationFormat>
  <Paragraphs>137</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Roboto Slab</vt:lpstr>
      <vt:lpstr>Roboto</vt:lpstr>
      <vt:lpstr>Wingdings</vt:lpstr>
      <vt:lpstr>OCHA template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Sille Bern Jensen</dc:creator>
  <cp:lastModifiedBy>Luluwa Ali</cp:lastModifiedBy>
  <cp:revision>64</cp:revision>
  <dcterms:created xsi:type="dcterms:W3CDTF">2019-05-07T13:52:02Z</dcterms:created>
  <dcterms:modified xsi:type="dcterms:W3CDTF">2020-05-15T10:05:37Z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2017-12-15T00:00:00Z</vt:filetime>
  </property>
  <property fmtid="{D5CDD505-2E9C-101B-9397-08002B2CF9AE}" pid="3" name="Creator">
    <vt:lpwstr>Adobe InDesign CC 13.0 (Windows)</vt:lpwstr>
  </property>
  <property fmtid="{D5CDD505-2E9C-101B-9397-08002B2CF9AE}" pid="4" name="LastSaved">
    <vt:filetime>2018-01-19T00:00:00Z</vt:filetime>
  </property>
  <property fmtid="{D5CDD505-2E9C-101B-9397-08002B2CF9AE}" pid="5" name="ContentTypeId">
    <vt:lpwstr>0x0101003D09733D0973FC49828C1E6A9920160A</vt:lpwstr>
  </property>
  <property fmtid="{D5CDD505-2E9C-101B-9397-08002B2CF9AE}" pid="6" name="_dlc_DocIdItemGuid">
    <vt:lpwstr>0a117b6b-2dc7-4c41-a218-9cff28537682</vt:lpwstr>
  </property>
  <property fmtid="{D5CDD505-2E9C-101B-9397-08002B2CF9AE}" pid="7" name="TaxKeyword">
    <vt:lpwstr/>
  </property>
</Properties>
</file>