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25"/>
  </p:notesMasterIdLst>
  <p:handoutMasterIdLst>
    <p:handoutMasterId r:id="rId26"/>
  </p:handoutMasterIdLst>
  <p:sldIdLst>
    <p:sldId id="275" r:id="rId7"/>
    <p:sldId id="282" r:id="rId8"/>
    <p:sldId id="280" r:id="rId9"/>
    <p:sldId id="279" r:id="rId10"/>
    <p:sldId id="284" r:id="rId11"/>
    <p:sldId id="286" r:id="rId12"/>
    <p:sldId id="283" r:id="rId13"/>
    <p:sldId id="285" r:id="rId14"/>
    <p:sldId id="287" r:id="rId15"/>
    <p:sldId id="290" r:id="rId16"/>
    <p:sldId id="3044" r:id="rId17"/>
    <p:sldId id="3059" r:id="rId18"/>
    <p:sldId id="3064" r:id="rId19"/>
    <p:sldId id="3061" r:id="rId20"/>
    <p:sldId id="3062" r:id="rId21"/>
    <p:sldId id="3063" r:id="rId22"/>
    <p:sldId id="3060" r:id="rId23"/>
    <p:sldId id="281" r:id="rId24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lonia MORHAIM" initials="AM" lastIdx="2" clrIdx="0">
    <p:extLst>
      <p:ext uri="{19B8F6BF-5375-455C-9EA6-DF929625EA0E}">
        <p15:presenceInfo xmlns:p15="http://schemas.microsoft.com/office/powerpoint/2012/main" userId="S-1-5-21-185866794-2674911608-285463921-59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86D"/>
    <a:srgbClr val="0594A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A8E14-5CA7-4B98-9AF2-5DCA73FD30DB}" v="2" dt="2021-04-14T20:32:05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98" autoAdjust="0"/>
  </p:normalViewPr>
  <p:slideViewPr>
    <p:cSldViewPr snapToGrid="0" snapToObjects="1">
      <p:cViewPr varScale="1">
        <p:scale>
          <a:sx n="103" d="100"/>
          <a:sy n="103" d="100"/>
        </p:scale>
        <p:origin x="9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o MUIANGA" userId="5a1da9e2-207b-4f8a-85ff-1c7246265e83" providerId="ADAL" clId="{AEAA8E14-5CA7-4B98-9AF2-5DCA73FD30DB}"/>
    <pc:docChg chg="modSld">
      <pc:chgData name="Joao MUIANGA" userId="5a1da9e2-207b-4f8a-85ff-1c7246265e83" providerId="ADAL" clId="{AEAA8E14-5CA7-4B98-9AF2-5DCA73FD30DB}" dt="2021-04-14T21:04:53.057" v="6" actId="1076"/>
      <pc:docMkLst>
        <pc:docMk/>
      </pc:docMkLst>
      <pc:sldChg chg="modSp mod">
        <pc:chgData name="Joao MUIANGA" userId="5a1da9e2-207b-4f8a-85ff-1c7246265e83" providerId="ADAL" clId="{AEAA8E14-5CA7-4B98-9AF2-5DCA73FD30DB}" dt="2021-04-14T21:04:53.057" v="6" actId="1076"/>
        <pc:sldMkLst>
          <pc:docMk/>
          <pc:sldMk cId="184155286" sldId="3061"/>
        </pc:sldMkLst>
        <pc:spChg chg="mod">
          <ac:chgData name="Joao MUIANGA" userId="5a1da9e2-207b-4f8a-85ff-1c7246265e83" providerId="ADAL" clId="{AEAA8E14-5CA7-4B98-9AF2-5DCA73FD30DB}" dt="2021-04-14T21:04:53.057" v="6" actId="1076"/>
          <ac:spMkLst>
            <pc:docMk/>
            <pc:sldMk cId="184155286" sldId="3061"/>
            <ac:spMk id="100" creationId="{19EE3412-3309-4E11-B2BF-FB4E1A8ABBF3}"/>
          </ac:spMkLst>
        </pc:spChg>
        <pc:spChg chg="mod">
          <ac:chgData name="Joao MUIANGA" userId="5a1da9e2-207b-4f8a-85ff-1c7246265e83" providerId="ADAL" clId="{AEAA8E14-5CA7-4B98-9AF2-5DCA73FD30DB}" dt="2021-04-14T21:04:42.123" v="2" actId="20577"/>
          <ac:spMkLst>
            <pc:docMk/>
            <pc:sldMk cId="184155286" sldId="3061"/>
            <ac:spMk id="102" creationId="{20DCC306-0CEF-406B-ADDD-1F7B1B21CFE1}"/>
          </ac:spMkLst>
        </pc:spChg>
      </pc:sldChg>
      <pc:sldChg chg="modSp">
        <pc:chgData name="Joao MUIANGA" userId="5a1da9e2-207b-4f8a-85ff-1c7246265e83" providerId="ADAL" clId="{AEAA8E14-5CA7-4B98-9AF2-5DCA73FD30DB}" dt="2021-04-14T20:32:05.155" v="0" actId="207"/>
        <pc:sldMkLst>
          <pc:docMk/>
          <pc:sldMk cId="723462452" sldId="3063"/>
        </pc:sldMkLst>
        <pc:graphicFrameChg chg="mod">
          <ac:chgData name="Joao MUIANGA" userId="5a1da9e2-207b-4f8a-85ff-1c7246265e83" providerId="ADAL" clId="{AEAA8E14-5CA7-4B98-9AF2-5DCA73FD30DB}" dt="2021-04-14T20:32:05.155" v="0" actId="207"/>
          <ac:graphicFrameMkLst>
            <pc:docMk/>
            <pc:sldMk cId="723462452" sldId="3063"/>
            <ac:graphicFrameMk id="15" creationId="{8764B5C8-A356-4859-8DDA-DE68D44048F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Assistance_Reached'!$K$2:$K$25</c:f>
              <c:strCache>
                <c:ptCount val="24"/>
                <c:pt idx="0">
                  <c:v>Murrupula</c:v>
                </c:pt>
                <c:pt idx="1">
                  <c:v>Liupo</c:v>
                </c:pt>
                <c:pt idx="2">
                  <c:v>Ribaue</c:v>
                </c:pt>
                <c:pt idx="3">
                  <c:v>Muecate</c:v>
                </c:pt>
                <c:pt idx="4">
                  <c:v>Mogincual</c:v>
                </c:pt>
                <c:pt idx="5">
                  <c:v>Malema</c:v>
                </c:pt>
                <c:pt idx="6">
                  <c:v>Ilha de Moc</c:v>
                </c:pt>
                <c:pt idx="7">
                  <c:v>Monapo</c:v>
                </c:pt>
                <c:pt idx="8">
                  <c:v>Mecuburi</c:v>
                </c:pt>
                <c:pt idx="9">
                  <c:v>Nacala-Porto</c:v>
                </c:pt>
                <c:pt idx="10">
                  <c:v>Nacala Velha</c:v>
                </c:pt>
                <c:pt idx="11">
                  <c:v>Mossuril</c:v>
                </c:pt>
                <c:pt idx="12">
                  <c:v>Rapale</c:v>
                </c:pt>
                <c:pt idx="13">
                  <c:v>Meconta</c:v>
                </c:pt>
                <c:pt idx="14">
                  <c:v>Erati</c:v>
                </c:pt>
                <c:pt idx="15">
                  <c:v>Memba</c:v>
                </c:pt>
                <c:pt idx="16">
                  <c:v>Pemba</c:v>
                </c:pt>
                <c:pt idx="17">
                  <c:v>Nampula</c:v>
                </c:pt>
                <c:pt idx="18">
                  <c:v>Meluco</c:v>
                </c:pt>
                <c:pt idx="19">
                  <c:v>Palma</c:v>
                </c:pt>
                <c:pt idx="20">
                  <c:v>Ibo</c:v>
                </c:pt>
                <c:pt idx="21">
                  <c:v>Chiure</c:v>
                </c:pt>
                <c:pt idx="22">
                  <c:v>Metuge</c:v>
                </c:pt>
                <c:pt idx="23">
                  <c:v>Montepuez</c:v>
                </c:pt>
              </c:strCache>
            </c:strRef>
          </c:cat>
          <c:val>
            <c:numRef>
              <c:f>'Food Assistance_Reached'!$L$2:$L$25</c:f>
              <c:numCache>
                <c:formatCode>General</c:formatCode>
                <c:ptCount val="24"/>
                <c:pt idx="0">
                  <c:v>55</c:v>
                </c:pt>
                <c:pt idx="1">
                  <c:v>150</c:v>
                </c:pt>
                <c:pt idx="2">
                  <c:v>180</c:v>
                </c:pt>
                <c:pt idx="3">
                  <c:v>186</c:v>
                </c:pt>
                <c:pt idx="4">
                  <c:v>260</c:v>
                </c:pt>
                <c:pt idx="5">
                  <c:v>280</c:v>
                </c:pt>
                <c:pt idx="6">
                  <c:v>345</c:v>
                </c:pt>
                <c:pt idx="7">
                  <c:v>500</c:v>
                </c:pt>
                <c:pt idx="8">
                  <c:v>625</c:v>
                </c:pt>
                <c:pt idx="9">
                  <c:v>1005</c:v>
                </c:pt>
                <c:pt idx="10">
                  <c:v>1096</c:v>
                </c:pt>
                <c:pt idx="11">
                  <c:v>1350</c:v>
                </c:pt>
                <c:pt idx="12">
                  <c:v>2227</c:v>
                </c:pt>
                <c:pt idx="13">
                  <c:v>3044</c:v>
                </c:pt>
                <c:pt idx="14">
                  <c:v>3849</c:v>
                </c:pt>
                <c:pt idx="15">
                  <c:v>6000</c:v>
                </c:pt>
                <c:pt idx="16">
                  <c:v>7185</c:v>
                </c:pt>
                <c:pt idx="17">
                  <c:v>9123</c:v>
                </c:pt>
                <c:pt idx="18">
                  <c:v>11675</c:v>
                </c:pt>
                <c:pt idx="19">
                  <c:v>11890</c:v>
                </c:pt>
                <c:pt idx="20">
                  <c:v>20405</c:v>
                </c:pt>
                <c:pt idx="21">
                  <c:v>29515</c:v>
                </c:pt>
                <c:pt idx="22">
                  <c:v>41935</c:v>
                </c:pt>
                <c:pt idx="23">
                  <c:v>79645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Assistance_Reached'!$K$2:$K$25</c:f>
              <c:strCache>
                <c:ptCount val="24"/>
                <c:pt idx="0">
                  <c:v>Murrupula</c:v>
                </c:pt>
                <c:pt idx="1">
                  <c:v>Liupo</c:v>
                </c:pt>
                <c:pt idx="2">
                  <c:v>Ribaue</c:v>
                </c:pt>
                <c:pt idx="3">
                  <c:v>Muecate</c:v>
                </c:pt>
                <c:pt idx="4">
                  <c:v>Mogincual</c:v>
                </c:pt>
                <c:pt idx="5">
                  <c:v>Malema</c:v>
                </c:pt>
                <c:pt idx="6">
                  <c:v>Ilha de Moc</c:v>
                </c:pt>
                <c:pt idx="7">
                  <c:v>Monapo</c:v>
                </c:pt>
                <c:pt idx="8">
                  <c:v>Mecuburi</c:v>
                </c:pt>
                <c:pt idx="9">
                  <c:v>Nacala-Porto</c:v>
                </c:pt>
                <c:pt idx="10">
                  <c:v>Nacala Velha</c:v>
                </c:pt>
                <c:pt idx="11">
                  <c:v>Mossuril</c:v>
                </c:pt>
                <c:pt idx="12">
                  <c:v>Rapale</c:v>
                </c:pt>
                <c:pt idx="13">
                  <c:v>Meconta</c:v>
                </c:pt>
                <c:pt idx="14">
                  <c:v>Erati</c:v>
                </c:pt>
                <c:pt idx="15">
                  <c:v>Memba</c:v>
                </c:pt>
                <c:pt idx="16">
                  <c:v>Pemba</c:v>
                </c:pt>
                <c:pt idx="17">
                  <c:v>Nampula</c:v>
                </c:pt>
                <c:pt idx="18">
                  <c:v>Meluco</c:v>
                </c:pt>
                <c:pt idx="19">
                  <c:v>Palma</c:v>
                </c:pt>
                <c:pt idx="20">
                  <c:v>Ibo</c:v>
                </c:pt>
                <c:pt idx="21">
                  <c:v>Chiure</c:v>
                </c:pt>
                <c:pt idx="22">
                  <c:v>Metuge</c:v>
                </c:pt>
                <c:pt idx="23">
                  <c:v>Montepuez</c:v>
                </c:pt>
              </c:strCache>
            </c:strRef>
          </c:cat>
          <c:val>
            <c:numRef>
              <c:f>'Food Assistance_Reached'!$L$2:$L$25</c:f>
              <c:numCache>
                <c:formatCode>General</c:formatCode>
                <c:ptCount val="24"/>
                <c:pt idx="0">
                  <c:v>55</c:v>
                </c:pt>
                <c:pt idx="1">
                  <c:v>150</c:v>
                </c:pt>
                <c:pt idx="2">
                  <c:v>180</c:v>
                </c:pt>
                <c:pt idx="3">
                  <c:v>186</c:v>
                </c:pt>
                <c:pt idx="4">
                  <c:v>260</c:v>
                </c:pt>
                <c:pt idx="5">
                  <c:v>280</c:v>
                </c:pt>
                <c:pt idx="6">
                  <c:v>345</c:v>
                </c:pt>
                <c:pt idx="7">
                  <c:v>500</c:v>
                </c:pt>
                <c:pt idx="8">
                  <c:v>625</c:v>
                </c:pt>
                <c:pt idx="9">
                  <c:v>1005</c:v>
                </c:pt>
                <c:pt idx="10">
                  <c:v>1096</c:v>
                </c:pt>
                <c:pt idx="11">
                  <c:v>1350</c:v>
                </c:pt>
                <c:pt idx="12">
                  <c:v>2227</c:v>
                </c:pt>
                <c:pt idx="13">
                  <c:v>3044</c:v>
                </c:pt>
                <c:pt idx="14">
                  <c:v>3849</c:v>
                </c:pt>
                <c:pt idx="15">
                  <c:v>6000</c:v>
                </c:pt>
                <c:pt idx="16">
                  <c:v>7185</c:v>
                </c:pt>
                <c:pt idx="17">
                  <c:v>9123</c:v>
                </c:pt>
                <c:pt idx="18">
                  <c:v>11675</c:v>
                </c:pt>
                <c:pt idx="19">
                  <c:v>11890</c:v>
                </c:pt>
                <c:pt idx="20">
                  <c:v>20405</c:v>
                </c:pt>
                <c:pt idx="21">
                  <c:v>29515</c:v>
                </c:pt>
                <c:pt idx="22">
                  <c:v>41935</c:v>
                </c:pt>
                <c:pt idx="23">
                  <c:v>79645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9899569120983"/>
          <c:y val="0.62580523621968154"/>
          <c:w val="0.89010401179356236"/>
          <c:h val="0.339825888929615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In-Kind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F-4814-8370-6E131295E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Voucher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F-4814-8370-6E131295E8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8389376"/>
        <c:axId val="788451888"/>
      </c:barChart>
      <c:catAx>
        <c:axId val="78838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8451888"/>
        <c:crosses val="autoZero"/>
        <c:auto val="1"/>
        <c:lblAlgn val="ctr"/>
        <c:lblOffset val="100"/>
        <c:noMultiLvlLbl val="0"/>
      </c:catAx>
      <c:valAx>
        <c:axId val="788451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883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1-4E3E-97B9-8731B99BC3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AA-4651-B190-73D3A9348191}"/>
              </c:ext>
            </c:extLst>
          </c:dPt>
          <c:dLbls>
            <c:dLbl>
              <c:idx val="1"/>
              <c:layout>
                <c:manualLayout>
                  <c:x val="0.11556633998256284"/>
                  <c:y val="0.171767298034695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A-4651-B190-73D3A9348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Conflict Affected</c:v>
                </c:pt>
                <c:pt idx="1">
                  <c:v>Kenneth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A-4651-B190-73D3A93481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451483415218016"/>
          <c:w val="0.43323186167921934"/>
          <c:h val="0.46034508845504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Assistance_Reached'!$K$2:$K$8</c:f>
              <c:strCache>
                <c:ptCount val="7"/>
                <c:pt idx="0">
                  <c:v>Mecufi</c:v>
                </c:pt>
                <c:pt idx="1">
                  <c:v>Namuno</c:v>
                </c:pt>
                <c:pt idx="2">
                  <c:v>Ibo</c:v>
                </c:pt>
                <c:pt idx="3">
                  <c:v>Chiure</c:v>
                </c:pt>
                <c:pt idx="4">
                  <c:v>Montepuez</c:v>
                </c:pt>
                <c:pt idx="5">
                  <c:v>Ancuabe</c:v>
                </c:pt>
                <c:pt idx="6">
                  <c:v>Metuge</c:v>
                </c:pt>
              </c:strCache>
            </c:strRef>
          </c:cat>
          <c:val>
            <c:numRef>
              <c:f>'Food Assistance_Reached'!$L$2:$L$8</c:f>
              <c:numCache>
                <c:formatCode>#,##0</c:formatCode>
                <c:ptCount val="7"/>
                <c:pt idx="0">
                  <c:v>810</c:v>
                </c:pt>
                <c:pt idx="1">
                  <c:v>1259</c:v>
                </c:pt>
                <c:pt idx="2">
                  <c:v>1265</c:v>
                </c:pt>
                <c:pt idx="3">
                  <c:v>3630</c:v>
                </c:pt>
                <c:pt idx="4">
                  <c:v>3697</c:v>
                </c:pt>
                <c:pt idx="5">
                  <c:v>5114</c:v>
                </c:pt>
                <c:pt idx="6">
                  <c:v>9730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HRP Indicator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1-4568-87F7-F80178A6E35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21-4568-87F7-F80178A6E35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E2-4D56-A590-EB69487348BC}"/>
              </c:ext>
            </c:extLst>
          </c:dPt>
          <c:dLbls>
            <c:dLbl>
              <c:idx val="0"/>
              <c:layout>
                <c:manualLayout>
                  <c:x val="-5.7964675092496983E-2"/>
                  <c:y val="1.18685457363335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1-4568-87F7-F80178A6E351}"/>
                </c:ext>
              </c:extLst>
            </c:dLbl>
            <c:dLbl>
              <c:idx val="1"/>
              <c:layout>
                <c:manualLayout>
                  <c:x val="4.6582163930692193E-2"/>
                  <c:y val="1.93419618749603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1-4568-87F7-F80178A6E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# of targeted people receiving support to livestock production</c:v>
                </c:pt>
                <c:pt idx="1">
                  <c:v># of targeted people benefiting from income generating activities</c:v>
                </c:pt>
                <c:pt idx="2">
                  <c:v># of targeted people receiving agricultural inputs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7.4887277004508923E-3</c:v>
                </c:pt>
                <c:pt idx="1">
                  <c:v>3.783571848657126E-2</c:v>
                </c:pt>
                <c:pt idx="2">
                  <c:v>0.95467555381297786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1-4568-87F7-F80178A6E3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32947259256408"/>
          <c:y val="0.17773915890151989"/>
          <c:w val="0.38606233322839106"/>
          <c:h val="0.6445213135398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Type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361-4D64-819D-B99B3D5681CE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61-4D64-819D-B99B3D5681C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361-4D64-819D-B99B3D5681CE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61-4D64-819D-B99B3D5681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Camp / site</c:v>
                </c:pt>
                <c:pt idx="1">
                  <c:v>Affected Community</c:v>
                </c:pt>
                <c:pt idx="2">
                  <c:v>IDP host/Local Community</c:v>
                </c:pt>
                <c:pt idx="3">
                  <c:v>Resettlement site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3.7835718486571267E-2</c:v>
                </c:pt>
                <c:pt idx="1">
                  <c:v>0.19184473632621055</c:v>
                </c:pt>
                <c:pt idx="2">
                  <c:v>0.35851793765928247</c:v>
                </c:pt>
                <c:pt idx="3">
                  <c:v>0.41180160752793571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2-49AF-B9EA-932B97781B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BD-4D69-B219-E2567455E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Assistance_Reached'!$K$2:$K$2</c:f>
              <c:strCache>
                <c:ptCount val="1"/>
                <c:pt idx="0">
                  <c:v>Meconta</c:v>
                </c:pt>
              </c:strCache>
            </c:strRef>
          </c:cat>
          <c:val>
            <c:numRef>
              <c:f>'Food Assistance_Reached'!$L$2:$L$2</c:f>
              <c:numCache>
                <c:formatCode>#,##0</c:formatCode>
                <c:ptCount val="1"/>
                <c:pt idx="0">
                  <c:v>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HRP Indicator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1-4568-87F7-F80178A6E35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21-4568-87F7-F80178A6E351}"/>
              </c:ext>
            </c:extLst>
          </c:dPt>
          <c:dLbls>
            <c:dLbl>
              <c:idx val="0"/>
              <c:layout>
                <c:manualLayout>
                  <c:x val="-6.8370176685316364E-2"/>
                  <c:y val="-0.14357964049545544"/>
                </c:manualLayout>
              </c:layout>
              <c:tx>
                <c:rich>
                  <a:bodyPr/>
                  <a:lstStyle/>
                  <a:p>
                    <a:fld id="{58046713-6619-4D3C-B19E-D1C1C4243DE4}" type="VALUE">
                      <a:rPr lang="en-US" b="0"/>
                      <a:pPr/>
                      <a:t>[VALUE]</a:t>
                    </a:fld>
                    <a:endParaRPr lang="pt-PT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21-4568-87F7-F80178A6E351}"/>
                </c:ext>
              </c:extLst>
            </c:dLbl>
            <c:dLbl>
              <c:idx val="1"/>
              <c:layout>
                <c:manualLayout>
                  <c:x val="4.6582163930692193E-2"/>
                  <c:y val="1.93419618749603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1-4568-87F7-F80178A6E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# of targeted people receiving agricultural inputs</c:v>
                </c:pt>
                <c:pt idx="1">
                  <c:v># of targeted people receiving support to livestock production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1-4568-87F7-F80178A6E35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32947259256408"/>
          <c:y val="0.17773915890151989"/>
          <c:w val="0.38606233322839106"/>
          <c:h val="0.6445213135398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Type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45-48C3-AAD2-8178CABC9A45}"/>
              </c:ext>
            </c:extLst>
          </c:dPt>
          <c:dLbls>
            <c:dLbl>
              <c:idx val="0"/>
              <c:layout>
                <c:manualLayout>
                  <c:x val="-4.207337596768803E-3"/>
                  <c:y val="-0.2319409352276898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100%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545-48C3-AAD2-8178CABC9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Camp / site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2-49AF-B9EA-932B97781B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9899569120983"/>
          <c:y val="0.62580523621968154"/>
          <c:w val="0.89010401179356236"/>
          <c:h val="0.339825888929615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In-Kind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F-4814-8370-6E131295E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Voucher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F-4814-8370-6E131295E8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8389376"/>
        <c:axId val="788451888"/>
      </c:barChart>
      <c:catAx>
        <c:axId val="78838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8451888"/>
        <c:crosses val="autoZero"/>
        <c:auto val="1"/>
        <c:lblAlgn val="ctr"/>
        <c:lblOffset val="100"/>
        <c:noMultiLvlLbl val="0"/>
      </c:catAx>
      <c:valAx>
        <c:axId val="788451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883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1-4E3E-97B9-8731B99BC3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AA-4651-B190-73D3A9348191}"/>
              </c:ext>
            </c:extLst>
          </c:dPt>
          <c:dLbls>
            <c:dLbl>
              <c:idx val="1"/>
              <c:layout>
                <c:manualLayout>
                  <c:x val="0.16359200982581087"/>
                  <c:y val="3.53127198093801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A-4651-B190-73D3A9348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Conflict Affected</c:v>
                </c:pt>
                <c:pt idx="1">
                  <c:v>Refugees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0.96699999999999997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A-4651-B190-73D3A93481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451483415218016"/>
          <c:w val="0.43323186167921934"/>
          <c:h val="0.46034508845504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Assistance_Reached'!$K$2:$K$8</c:f>
              <c:strCache>
                <c:ptCount val="7"/>
                <c:pt idx="0">
                  <c:v>Pemba</c:v>
                </c:pt>
                <c:pt idx="1">
                  <c:v>Meluco</c:v>
                </c:pt>
                <c:pt idx="2">
                  <c:v>Palma</c:v>
                </c:pt>
                <c:pt idx="3">
                  <c:v>Ibo</c:v>
                </c:pt>
                <c:pt idx="4">
                  <c:v>Chiure</c:v>
                </c:pt>
                <c:pt idx="5">
                  <c:v>Metuge</c:v>
                </c:pt>
                <c:pt idx="6">
                  <c:v>Montepuez</c:v>
                </c:pt>
              </c:strCache>
            </c:strRef>
          </c:cat>
          <c:val>
            <c:numRef>
              <c:f>'Food Assistance_Reached'!$L$2:$L$8</c:f>
              <c:numCache>
                <c:formatCode>#,##0</c:formatCode>
                <c:ptCount val="7"/>
                <c:pt idx="0">
                  <c:v>7185</c:v>
                </c:pt>
                <c:pt idx="1">
                  <c:v>11675</c:v>
                </c:pt>
                <c:pt idx="2">
                  <c:v>11890</c:v>
                </c:pt>
                <c:pt idx="3">
                  <c:v>20405</c:v>
                </c:pt>
                <c:pt idx="4">
                  <c:v>29515</c:v>
                </c:pt>
                <c:pt idx="5">
                  <c:v>41935</c:v>
                </c:pt>
                <c:pt idx="6">
                  <c:v>79645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B-4E80-9842-E1F7FA949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B-4E80-9842-E1F7FA9492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HRP1</c:v>
                </c:pt>
                <c:pt idx="1">
                  <c:v>HRP2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D-4489-BDEC-D7A21A537A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8804511873246E-2"/>
          <c:y val="7.2027499346493523E-2"/>
          <c:w val="0.5112293342588079"/>
          <c:h val="0.855945001307013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#Total Beneficiaries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D8D-4D95-8991-CE1280CC459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8D-4D95-8991-CE1280CC459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D8D-4D95-8991-CE1280CC4593}"/>
              </c:ext>
            </c:extLst>
          </c:dPt>
          <c:dLbls>
            <c:dLbl>
              <c:idx val="0"/>
              <c:layout>
                <c:manualLayout>
                  <c:x val="-0.12223716435251836"/>
                  <c:y val="8.32356863480471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8D-4D95-8991-CE1280CC4593}"/>
                </c:ext>
              </c:extLst>
            </c:dLbl>
            <c:dLbl>
              <c:idx val="1"/>
              <c:layout>
                <c:manualLayout>
                  <c:x val="0.20966094434742499"/>
                  <c:y val="-0.126933148541768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D-4D95-8991-CE1280CC4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Camp / site</c:v>
                </c:pt>
                <c:pt idx="1">
                  <c:v>IDP host/Local Community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D-4D95-8991-CE1280CC4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7600467917485"/>
          <c:y val="1.9272071515487994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Assistance_Reached'!$K$2:$K$18</c:f>
              <c:strCache>
                <c:ptCount val="17"/>
                <c:pt idx="0">
                  <c:v>Murrupula</c:v>
                </c:pt>
                <c:pt idx="1">
                  <c:v>Liupo</c:v>
                </c:pt>
                <c:pt idx="2">
                  <c:v>Ribaue</c:v>
                </c:pt>
                <c:pt idx="3">
                  <c:v>Muecate</c:v>
                </c:pt>
                <c:pt idx="4">
                  <c:v>Mogincual</c:v>
                </c:pt>
                <c:pt idx="5">
                  <c:v>Malema</c:v>
                </c:pt>
                <c:pt idx="6">
                  <c:v>Ilha de Moc</c:v>
                </c:pt>
                <c:pt idx="7">
                  <c:v>Monapo</c:v>
                </c:pt>
                <c:pt idx="8">
                  <c:v>Mecuburi</c:v>
                </c:pt>
                <c:pt idx="9">
                  <c:v>Nacala-Porto</c:v>
                </c:pt>
                <c:pt idx="10">
                  <c:v>Nacala-a-Velha</c:v>
                </c:pt>
                <c:pt idx="11">
                  <c:v>Mossuril</c:v>
                </c:pt>
                <c:pt idx="12">
                  <c:v>Nampula</c:v>
                </c:pt>
                <c:pt idx="13">
                  <c:v>Rapale</c:v>
                </c:pt>
                <c:pt idx="14">
                  <c:v>Meconta</c:v>
                </c:pt>
                <c:pt idx="15">
                  <c:v>Erati</c:v>
                </c:pt>
                <c:pt idx="16">
                  <c:v>Memba</c:v>
                </c:pt>
              </c:strCache>
            </c:strRef>
          </c:cat>
          <c:val>
            <c:numRef>
              <c:f>'Food Assistance_Reached'!$L$2:$L$18</c:f>
              <c:numCache>
                <c:formatCode>#,##0</c:formatCode>
                <c:ptCount val="17"/>
                <c:pt idx="0">
                  <c:v>55</c:v>
                </c:pt>
                <c:pt idx="1">
                  <c:v>150</c:v>
                </c:pt>
                <c:pt idx="2">
                  <c:v>180</c:v>
                </c:pt>
                <c:pt idx="3">
                  <c:v>186</c:v>
                </c:pt>
                <c:pt idx="4">
                  <c:v>260</c:v>
                </c:pt>
                <c:pt idx="5">
                  <c:v>280</c:v>
                </c:pt>
                <c:pt idx="6">
                  <c:v>345</c:v>
                </c:pt>
                <c:pt idx="7">
                  <c:v>500</c:v>
                </c:pt>
                <c:pt idx="8">
                  <c:v>625</c:v>
                </c:pt>
                <c:pt idx="9">
                  <c:v>1005</c:v>
                </c:pt>
                <c:pt idx="10">
                  <c:v>1096</c:v>
                </c:pt>
                <c:pt idx="11">
                  <c:v>1350</c:v>
                </c:pt>
                <c:pt idx="12">
                  <c:v>1500</c:v>
                </c:pt>
                <c:pt idx="13">
                  <c:v>2227</c:v>
                </c:pt>
                <c:pt idx="14">
                  <c:v>3044</c:v>
                </c:pt>
                <c:pt idx="15">
                  <c:v>3849</c:v>
                </c:pt>
                <c:pt idx="16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7-4F56-AF1A-E3E64DEE76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81578591498502E-2"/>
          <c:y val="0"/>
          <c:w val="0.91603684281700304"/>
          <c:h val="0.6177154426240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IDPs/returnees assisted disaggregated by age and gender; MT/value of food provided.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IDPs/returnees assisted disaggregated by age and gender; MT/value of food provided.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1-4A3E-8EB7-9EE848821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055119"/>
        <c:axId val="522042063"/>
      </c:barChart>
      <c:catAx>
        <c:axId val="52305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22042063"/>
        <c:crosses val="autoZero"/>
        <c:auto val="1"/>
        <c:lblAlgn val="ctr"/>
        <c:lblOffset val="100"/>
        <c:noMultiLvlLbl val="0"/>
      </c:catAx>
      <c:valAx>
        <c:axId val="5220420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305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C-432B-B08D-75C6B9A988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IDP host/Local Community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4-45FC-AE81-298BEF2E8C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31547357904293"/>
          <c:y val="8.1515726411532125E-2"/>
          <c:w val="0.3057845847547816"/>
          <c:h val="0.2071105709750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0.18527</cdr:x>
      <cdr:y>0.90178</cdr:y>
    </cdr:from>
    <cdr:to>
      <cdr:x>0.3782</cdr:x>
      <cdr:y>0.96907</cdr:y>
    </cdr:to>
    <cdr:sp macro="" textlink="">
      <cdr:nvSpPr>
        <cdr:cNvPr id="2" name="object 33">
          <a:extLst xmlns:a="http://schemas.openxmlformats.org/drawingml/2006/main">
            <a:ext uri="{FF2B5EF4-FFF2-40B4-BE49-F238E27FC236}">
              <a16:creationId xmlns:a16="http://schemas.microsoft.com/office/drawing/2014/main" id="{98CEA48C-6169-B24C-8DB8-67B115D8B1E7}"/>
            </a:ext>
          </a:extLst>
        </cdr:cNvPr>
        <cdr:cNvSpPr txBox="1"/>
      </cdr:nvSpPr>
      <cdr:spPr>
        <a:xfrm xmlns:a="http://schemas.openxmlformats.org/drawingml/2006/main">
          <a:off x="516752" y="1856079"/>
          <a:ext cx="538117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1070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213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32099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427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534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641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74897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85595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In-Kind</a:t>
          </a: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0.73589</cdr:x>
      <cdr:y>0.90532</cdr:y>
    </cdr:from>
    <cdr:to>
      <cdr:x>0.94826</cdr:x>
      <cdr:y>0.97261</cdr:y>
    </cdr:to>
    <cdr:sp macro="" textlink="">
      <cdr:nvSpPr>
        <cdr:cNvPr id="3" name="object 33">
          <a:extLst xmlns:a="http://schemas.openxmlformats.org/drawingml/2006/main">
            <a:ext uri="{FF2B5EF4-FFF2-40B4-BE49-F238E27FC236}">
              <a16:creationId xmlns:a16="http://schemas.microsoft.com/office/drawing/2014/main" id="{AC099924-7DD8-4153-83B2-3D4F54330776}"/>
            </a:ext>
          </a:extLst>
        </cdr:cNvPr>
        <cdr:cNvSpPr txBox="1"/>
      </cdr:nvSpPr>
      <cdr:spPr>
        <a:xfrm xmlns:a="http://schemas.openxmlformats.org/drawingml/2006/main">
          <a:off x="2052531" y="1863365"/>
          <a:ext cx="592339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Voucher</a:t>
          </a: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0.18527</cdr:x>
      <cdr:y>0.90178</cdr:y>
    </cdr:from>
    <cdr:to>
      <cdr:x>0.3782</cdr:x>
      <cdr:y>0.96907</cdr:y>
    </cdr:to>
    <cdr:sp macro="" textlink="">
      <cdr:nvSpPr>
        <cdr:cNvPr id="2" name="object 33">
          <a:extLst xmlns:a="http://schemas.openxmlformats.org/drawingml/2006/main">
            <a:ext uri="{FF2B5EF4-FFF2-40B4-BE49-F238E27FC236}">
              <a16:creationId xmlns:a16="http://schemas.microsoft.com/office/drawing/2014/main" id="{98CEA48C-6169-B24C-8DB8-67B115D8B1E7}"/>
            </a:ext>
          </a:extLst>
        </cdr:cNvPr>
        <cdr:cNvSpPr txBox="1"/>
      </cdr:nvSpPr>
      <cdr:spPr>
        <a:xfrm xmlns:a="http://schemas.openxmlformats.org/drawingml/2006/main">
          <a:off x="516752" y="1856079"/>
          <a:ext cx="538117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1070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213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32099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427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534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641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74897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85595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In-Kind</a:t>
          </a: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0.73589</cdr:x>
      <cdr:y>0.90532</cdr:y>
    </cdr:from>
    <cdr:to>
      <cdr:x>0.94826</cdr:x>
      <cdr:y>0.97261</cdr:y>
    </cdr:to>
    <cdr:sp macro="" textlink="">
      <cdr:nvSpPr>
        <cdr:cNvPr id="3" name="object 33">
          <a:extLst xmlns:a="http://schemas.openxmlformats.org/drawingml/2006/main">
            <a:ext uri="{FF2B5EF4-FFF2-40B4-BE49-F238E27FC236}">
              <a16:creationId xmlns:a16="http://schemas.microsoft.com/office/drawing/2014/main" id="{AC099924-7DD8-4153-83B2-3D4F54330776}"/>
            </a:ext>
          </a:extLst>
        </cdr:cNvPr>
        <cdr:cNvSpPr txBox="1"/>
      </cdr:nvSpPr>
      <cdr:spPr>
        <a:xfrm xmlns:a="http://schemas.openxmlformats.org/drawingml/2006/main">
          <a:off x="2052531" y="1863365"/>
          <a:ext cx="592339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Voucher</a:t>
          </a: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7459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7459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7919AE12-9D65-4118-9638-5A73AB9FDE97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766"/>
            <a:ext cx="2946275" cy="497459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30766"/>
            <a:ext cx="2946275" cy="497459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AF322141-2670-4E42-8730-26D4A99C4C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2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200"/>
            </a:lvl1pPr>
          </a:lstStyle>
          <a:p>
            <a:fld id="{EF6458FA-5DED-4DC0-B64A-EDD29FAC960D}" type="datetimeFigureOut">
              <a:rPr lang="es-ES" smtClean="0"/>
              <a:t>14/04/2021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0" tIns="47785" rIns="95570" bIns="47785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0" tIns="47785" rIns="95570" bIns="477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200"/>
            </a:lvl1pPr>
          </a:lstStyle>
          <a:p>
            <a:fld id="{2CDD0A33-C64B-4386-A104-5AA259B033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33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22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5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0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9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8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7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01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251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32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60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3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76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53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38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55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383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3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fld id="{931009A2-987F-2C49-BF64-DF08DDF1FD64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fld id="{4B2FF9A6-9D21-FB48-AC66-2213A3BB2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Merriweather"/>
                <a:cs typeface="Merriweather"/>
              </a:defRPr>
            </a:lvl1pPr>
          </a:lstStyle>
          <a:p>
            <a:fld id="{931009A2-987F-2C49-BF64-DF08DDF1FD64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Merriweather"/>
                <a:cs typeface="Merriweathe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Merriweather"/>
                <a:cs typeface="Merriweather"/>
              </a:defRPr>
            </a:lvl1pPr>
          </a:lstStyle>
          <a:p>
            <a:fld id="{4B2FF9A6-9D21-FB48-AC66-2213A3BB2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61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2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9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83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7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3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0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91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8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87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1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5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610" y="129149"/>
            <a:ext cx="7761189" cy="32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master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Merriweather"/>
          <a:ea typeface="+mj-ea"/>
          <a:cs typeface="Merriweath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613" y="129152"/>
            <a:ext cx="7761189" cy="32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master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9A2-987F-2C49-BF64-DF08DDF1FD64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7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050" b="1" kern="1200">
          <a:solidFill>
            <a:schemeClr val="tx1"/>
          </a:solidFill>
          <a:latin typeface="Merriweather"/>
          <a:ea typeface="+mj-ea"/>
          <a:cs typeface="Merriweather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2277-20CD-4B67-8EEF-809964FD97DB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etankumar.trivedi@wfp.org" TargetMode="External"/><Relationship Id="rId5" Type="http://schemas.openxmlformats.org/officeDocument/2006/relationships/hyperlink" Target="mailto:joao.muianga@wfp.org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chart" Target="../charts/chart3.xml"/><Relationship Id="rId4" Type="http://schemas.openxmlformats.org/officeDocument/2006/relationships/chart" Target="../charts/chart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4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chart" Target="../charts/chart12.xml"/><Relationship Id="rId4" Type="http://schemas.openxmlformats.org/officeDocument/2006/relationships/chart" Target="../charts/chart10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6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nHRWUSZqZhqSQKHlKfSNJA7JWvJQ99MF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hyperlink" Target="https://fscluster.org/mozambique/documen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1" y="1644637"/>
            <a:ext cx="7891578" cy="1857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6F857-FF2F-4457-A316-C86E3563C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-5535" r="1821" b="65523"/>
          <a:stretch/>
        </p:blipFill>
        <p:spPr>
          <a:xfrm>
            <a:off x="4847037" y="1466220"/>
            <a:ext cx="3860800" cy="587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7273" y="1344232"/>
            <a:ext cx="2114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Pemba</a:t>
            </a:r>
            <a:r>
              <a:rPr lang="en-US" sz="4800" b="1" dirty="0">
                <a:ln/>
                <a:solidFill>
                  <a:schemeClr val="accent3"/>
                </a:solidFill>
                <a:latin typeface="Arial Narrow" panose="020B0606020202030204" pitchFamily="34" charset="0"/>
              </a:rPr>
              <a:t>,</a:t>
            </a:r>
            <a:r>
              <a:rPr lang="en-US" sz="48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037" y="3236211"/>
            <a:ext cx="235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April 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223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C_noglobal_nob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88" y="1876419"/>
            <a:ext cx="5918684" cy="1393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6F857-FF2F-4457-A316-C86E3563C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-5535" r="1821" b="65523"/>
          <a:stretch/>
        </p:blipFill>
        <p:spPr>
          <a:xfrm>
            <a:off x="4778278" y="1742606"/>
            <a:ext cx="2895600" cy="440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3455" y="1651115"/>
            <a:ext cx="1586013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00"/>
            <a:r>
              <a:rPr lang="en-US" sz="3600" b="1" dirty="0">
                <a:ln/>
                <a:solidFill>
                  <a:srgbClr val="5EB1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Pemba</a:t>
            </a:r>
            <a:r>
              <a:rPr lang="en-US" sz="3600" b="1" dirty="0">
                <a:ln/>
                <a:solidFill>
                  <a:srgbClr val="5EB1C3"/>
                </a:solidFill>
                <a:latin typeface="Arial Narrow" panose="020B0606020202030204" pitchFamily="34" charset="0"/>
              </a:rPr>
              <a:t>,</a:t>
            </a:r>
            <a:r>
              <a:rPr lang="en-US" sz="3600" b="1" dirty="0">
                <a:ln/>
                <a:solidFill>
                  <a:srgbClr val="5EB1C3"/>
                </a:solidFill>
                <a:latin typeface="Calibri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6464" y="3387415"/>
            <a:ext cx="257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srgbClr val="03181C"/>
                </a:solidFill>
                <a:latin typeface="Calibri"/>
              </a:rPr>
              <a:t>FSC response update</a:t>
            </a:r>
          </a:p>
          <a:p>
            <a:pPr algn="ctr" defTabSz="342900"/>
            <a:r>
              <a:rPr lang="en-US" sz="1350" dirty="0">
                <a:solidFill>
                  <a:srgbClr val="03181C"/>
                </a:solidFill>
                <a:latin typeface="Calibri"/>
              </a:rPr>
              <a:t>April 14</a:t>
            </a:r>
            <a:r>
              <a:rPr lang="en-US" sz="1350" baseline="30000" dirty="0">
                <a:solidFill>
                  <a:srgbClr val="03181C"/>
                </a:solidFill>
                <a:latin typeface="Calibri"/>
              </a:rPr>
              <a:t>th</a:t>
            </a:r>
            <a:r>
              <a:rPr lang="en-US" sz="1350" dirty="0">
                <a:solidFill>
                  <a:srgbClr val="03181C"/>
                </a:solidFill>
                <a:latin typeface="Calibri"/>
              </a:rPr>
              <a:t>, 2021</a:t>
            </a:r>
          </a:p>
          <a:p>
            <a:pPr algn="ctr" defTabSz="342900"/>
            <a:endParaRPr lang="en-US" sz="1350" dirty="0">
              <a:solidFill>
                <a:srgbClr val="03181C"/>
              </a:solidFill>
              <a:latin typeface="Calibri"/>
            </a:endParaRPr>
          </a:p>
          <a:p>
            <a:pPr algn="ctr" defTabSz="342900"/>
            <a:endParaRPr lang="es-ES" sz="1350" dirty="0">
              <a:solidFill>
                <a:srgbClr val="03181C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90874-6765-4BFC-9D99-998C8CFA36F6}"/>
              </a:ext>
            </a:extLst>
          </p:cNvPr>
          <p:cNvSpPr txBox="1"/>
          <p:nvPr/>
        </p:nvSpPr>
        <p:spPr>
          <a:xfrm>
            <a:off x="5089468" y="4762627"/>
            <a:ext cx="395925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675" b="1" dirty="0">
                <a:solidFill>
                  <a:srgbClr val="03181C"/>
                </a:solidFill>
                <a:latin typeface="Calibri"/>
              </a:rPr>
              <a:t>Data month: </a:t>
            </a:r>
            <a:r>
              <a:rPr lang="en-US" sz="675" dirty="0">
                <a:solidFill>
                  <a:srgbClr val="03181C"/>
                </a:solidFill>
                <a:latin typeface="Calibri"/>
              </a:rPr>
              <a:t>March2021 , </a:t>
            </a:r>
            <a:r>
              <a:rPr lang="en-US" sz="675" b="1" dirty="0">
                <a:solidFill>
                  <a:srgbClr val="03181C"/>
                </a:solidFill>
                <a:latin typeface="Calibri"/>
              </a:rPr>
              <a:t>Last update: </a:t>
            </a:r>
            <a:r>
              <a:rPr lang="en-US" sz="675" dirty="0">
                <a:solidFill>
                  <a:srgbClr val="03181C"/>
                </a:solidFill>
                <a:latin typeface="Calibri"/>
              </a:rPr>
              <a:t>14</a:t>
            </a:r>
            <a:r>
              <a:rPr lang="en-US" sz="675" baseline="30000" dirty="0">
                <a:solidFill>
                  <a:srgbClr val="03181C"/>
                </a:solidFill>
                <a:latin typeface="Calibri"/>
              </a:rPr>
              <a:t>th</a:t>
            </a:r>
            <a:r>
              <a:rPr lang="en-US" sz="675" dirty="0">
                <a:solidFill>
                  <a:srgbClr val="03181C"/>
                </a:solidFill>
                <a:latin typeface="Calibri"/>
              </a:rPr>
              <a:t> April 2021 </a:t>
            </a:r>
          </a:p>
          <a:p>
            <a:pPr defTabSz="342900"/>
            <a:r>
              <a:rPr lang="en-US" sz="675" b="1" dirty="0">
                <a:solidFill>
                  <a:srgbClr val="03181C"/>
                </a:solidFill>
                <a:latin typeface="Calibri"/>
              </a:rPr>
              <a:t>Data source:  </a:t>
            </a:r>
            <a:r>
              <a:rPr lang="en-US" sz="675" dirty="0">
                <a:solidFill>
                  <a:srgbClr val="03181C"/>
                </a:solidFill>
                <a:latin typeface="Calibri"/>
              </a:rPr>
              <a:t>The information that will presented is reported by FSC partners all month in the 5W matrix</a:t>
            </a:r>
          </a:p>
          <a:p>
            <a:pPr defTabSz="342900"/>
            <a:r>
              <a:rPr lang="en-US" sz="675" b="1" dirty="0">
                <a:solidFill>
                  <a:srgbClr val="03181C"/>
                </a:solidFill>
                <a:latin typeface="Calibri"/>
              </a:rPr>
              <a:t>IMO contacts</a:t>
            </a:r>
            <a:r>
              <a:rPr lang="en-US" sz="675" dirty="0">
                <a:solidFill>
                  <a:srgbClr val="03181C"/>
                </a:solidFill>
                <a:latin typeface="Calibri"/>
              </a:rPr>
              <a:t>: </a:t>
            </a:r>
            <a:r>
              <a:rPr lang="en-US" sz="675" dirty="0">
                <a:solidFill>
                  <a:srgbClr val="03181C"/>
                </a:solidFill>
                <a:latin typeface="Calibri"/>
                <a:hlinkClick r:id="rId5"/>
              </a:rPr>
              <a:t>joao.muianga@wfp.org</a:t>
            </a:r>
            <a:r>
              <a:rPr lang="en-US" sz="675" dirty="0">
                <a:solidFill>
                  <a:srgbClr val="03181C"/>
                </a:solidFill>
                <a:latin typeface="Calibri"/>
              </a:rPr>
              <a:t>, </a:t>
            </a:r>
            <a:r>
              <a:rPr lang="en-US" sz="675" dirty="0">
                <a:solidFill>
                  <a:srgbClr val="03181C"/>
                </a:solidFill>
                <a:latin typeface="Calibri"/>
                <a:hlinkClick r:id="rId6"/>
              </a:rPr>
              <a:t>ketankumar.trivedi@wfp.org</a:t>
            </a:r>
            <a:r>
              <a:rPr lang="en-US" sz="675" dirty="0">
                <a:solidFill>
                  <a:srgbClr val="03181C"/>
                </a:solidFill>
                <a:latin typeface="Calibri"/>
              </a:rPr>
              <a:t> </a:t>
            </a:r>
            <a:endParaRPr lang="pt-PT" sz="900" dirty="0">
              <a:solidFill>
                <a:srgbClr val="0318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49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3EEA6CF6-3FEE-4A6E-A7F7-6C111FDCE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21" y="621541"/>
            <a:ext cx="4682006" cy="3308567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2319723" y="2290351"/>
            <a:ext cx="265808" cy="251153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T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57178" y="2801789"/>
            <a:ext cx="4518287" cy="29152"/>
          </a:xfrm>
          <a:prstGeom prst="bentConnector3">
            <a:avLst>
              <a:gd name="adj1" fmla="val 34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2215273" y="2111494"/>
            <a:ext cx="2468267" cy="17125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25" b="1" dirty="0">
                <a:solidFill>
                  <a:prstClr val="white"/>
                </a:solidFill>
                <a:latin typeface="Calibri"/>
              </a:rPr>
              <a:t>TOTAL OF BENEFICIARIES REACHED BY DISTRICT</a:t>
            </a:r>
            <a:endParaRPr lang="pt-PT" sz="825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/>
        </p:nvGraphicFramePr>
        <p:xfrm>
          <a:off x="2203324" y="2488962"/>
          <a:ext cx="2549178" cy="253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574992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/>
              </a:rPr>
              <a:t>                 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S01: Food Assistance Response in the North of Mozambique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  <a:p>
            <a:pPr algn="ctr" defTabSz="685800"/>
            <a:r>
              <a:rPr lang="en-US" sz="1050" i="1" dirty="0">
                <a:solidFill>
                  <a:prstClr val="white"/>
                </a:solidFill>
                <a:latin typeface="Calibri"/>
              </a:rPr>
              <a:t>As of March 31</a:t>
            </a:r>
            <a:r>
              <a:rPr lang="en-US" sz="1050" i="1" baseline="30000" dirty="0">
                <a:solidFill>
                  <a:prstClr val="white"/>
                </a:solidFill>
                <a:latin typeface="Calibri"/>
              </a:rPr>
              <a:t>st</a:t>
            </a:r>
            <a:r>
              <a:rPr lang="en-US" sz="1050" i="1" dirty="0">
                <a:solidFill>
                  <a:prstClr val="white"/>
                </a:solidFill>
                <a:latin typeface="Calibri"/>
              </a:rPr>
              <a:t> , 2021</a:t>
            </a:r>
            <a:endParaRPr lang="pt-PT" sz="105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2348066" y="1687970"/>
            <a:ext cx="906263" cy="1937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/>
              </a:rPr>
              <a:t>232,000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56330" y="704094"/>
            <a:ext cx="2063490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788" dirty="0">
                <a:solidFill>
                  <a:prstClr val="black"/>
                </a:solidFill>
                <a:latin typeface="Calibri"/>
              </a:rPr>
              <a:t>In the month of  March 2021, the FSC partners provided assistance to food insecurity population in Cabo Delgado, Nampula and Niassa provinces.  </a:t>
            </a:r>
            <a:endParaRPr lang="pt-PT" sz="788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1" y="516965"/>
            <a:ext cx="374827" cy="374827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0C22D0-2973-45F7-9485-9B3912A38ED0}"/>
              </a:ext>
            </a:extLst>
          </p:cNvPr>
          <p:cNvSpPr/>
          <p:nvPr/>
        </p:nvSpPr>
        <p:spPr>
          <a:xfrm>
            <a:off x="5046415" y="591984"/>
            <a:ext cx="3587421" cy="18833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white"/>
                </a:solidFill>
                <a:latin typeface="Calibri"/>
              </a:rPr>
              <a:t>MAPPING: BENEFICIARIES REACHED BY DISTRICT BY PARTNERS </a:t>
            </a:r>
            <a:endParaRPr lang="pt-PT" sz="9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" y="1904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2278691" y="2319474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endParaRPr lang="en-IT" sz="105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2300979" y="1230478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/>
              </a:rPr>
              <a:t>750,000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2384323" y="984772"/>
            <a:ext cx="212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</a:t>
            </a:r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TARGETED </a:t>
            </a:r>
            <a:r>
              <a:rPr lang="en-US" sz="7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lang="en-IT" sz="12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2341171" y="1474240"/>
            <a:ext cx="182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lang="en-IT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(MONTH)</a:t>
            </a:r>
            <a:endParaRPr lang="en-IT" sz="12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15D8A60-7434-4D56-B402-6829233A5863}"/>
              </a:ext>
            </a:extLst>
          </p:cNvPr>
          <p:cNvCxnSpPr>
            <a:cxnSpLocks/>
          </p:cNvCxnSpPr>
          <p:nvPr/>
        </p:nvCxnSpPr>
        <p:spPr>
          <a:xfrm>
            <a:off x="261917" y="1312877"/>
            <a:ext cx="166473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7" name="Chart 176">
            <a:extLst>
              <a:ext uri="{FF2B5EF4-FFF2-40B4-BE49-F238E27FC236}">
                <a16:creationId xmlns:a16="http://schemas.microsoft.com/office/drawing/2014/main" id="{5602E9D6-F35C-4A6F-821C-DDA10A84169B}"/>
              </a:ext>
            </a:extLst>
          </p:cNvPr>
          <p:cNvGraphicFramePr/>
          <p:nvPr/>
        </p:nvGraphicFramePr>
        <p:xfrm>
          <a:off x="-86747" y="2042989"/>
          <a:ext cx="2091887" cy="154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8" name="TextBox 177">
            <a:extLst>
              <a:ext uri="{FF2B5EF4-FFF2-40B4-BE49-F238E27FC236}">
                <a16:creationId xmlns:a16="http://schemas.microsoft.com/office/drawing/2014/main" id="{A35EDF2F-3EF1-4F33-9A5D-AF0204733352}"/>
              </a:ext>
            </a:extLst>
          </p:cNvPr>
          <p:cNvSpPr txBox="1"/>
          <p:nvPr/>
        </p:nvSpPr>
        <p:spPr>
          <a:xfrm>
            <a:off x="377527" y="2647331"/>
            <a:ext cx="160712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lang="en-US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MODALITY</a:t>
            </a:r>
            <a:endParaRPr lang="en-IT" sz="825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B95B94E-6A00-4B40-B491-44CF1B19315A}"/>
              </a:ext>
            </a:extLst>
          </p:cNvPr>
          <p:cNvSpPr txBox="1"/>
          <p:nvPr/>
        </p:nvSpPr>
        <p:spPr>
          <a:xfrm>
            <a:off x="456032" y="3873706"/>
            <a:ext cx="158887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lang="en-US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EVENT</a:t>
            </a:r>
            <a:endParaRPr lang="en-IT" sz="825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5235285" y="4100557"/>
            <a:ext cx="1546676" cy="18021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Calibri"/>
              </a:rPr>
              <a:t>LEAD ORGANIZATION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4" y="4046787"/>
            <a:ext cx="375213" cy="362732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9259C741-B919-4B99-90A1-F485CC72A98D}"/>
              </a:ext>
            </a:extLst>
          </p:cNvPr>
          <p:cNvSpPr txBox="1"/>
          <p:nvPr/>
        </p:nvSpPr>
        <p:spPr>
          <a:xfrm>
            <a:off x="148735" y="1742120"/>
            <a:ext cx="1934120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en-US" sz="750" b="1" u="sng" dirty="0">
                <a:solidFill>
                  <a:prstClr val="black"/>
                </a:solidFill>
                <a:latin typeface="Calibri"/>
              </a:rPr>
              <a:t>WFP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is the lead organization with </a:t>
            </a:r>
            <a:r>
              <a:rPr lang="en-US" sz="750" b="1" dirty="0">
                <a:solidFill>
                  <a:prstClr val="black"/>
                </a:solidFill>
                <a:latin typeface="Calibri"/>
              </a:rPr>
              <a:t>78. %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of coverage (18 districts in Nampula and 5 districts in Cabo Delgado)  followed by </a:t>
            </a:r>
            <a:r>
              <a:rPr lang="en-US" sz="750" b="1" dirty="0">
                <a:solidFill>
                  <a:prstClr val="black"/>
                </a:solidFill>
                <a:latin typeface="Calibri"/>
              </a:rPr>
              <a:t>JAM</a:t>
            </a:r>
            <a:r>
              <a:rPr lang="en-US" sz="750" b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(12% of coverage and 1 district), </a:t>
            </a:r>
            <a:r>
              <a:rPr lang="en-US" sz="750" b="1" u="sng" dirty="0">
                <a:solidFill>
                  <a:prstClr val="black"/>
                </a:solidFill>
                <a:latin typeface="Calibri"/>
              </a:rPr>
              <a:t>Caritas 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( 5% of coverage and 1 district) and </a:t>
            </a:r>
            <a:r>
              <a:rPr lang="en-US" sz="750" b="1" dirty="0" err="1">
                <a:solidFill>
                  <a:prstClr val="black"/>
                </a:solidFill>
                <a:latin typeface="Calibri"/>
              </a:rPr>
              <a:t>Ministerio</a:t>
            </a:r>
            <a:r>
              <a:rPr lang="en-US" sz="750" b="1" dirty="0">
                <a:solidFill>
                  <a:prstClr val="black"/>
                </a:solidFill>
                <a:latin typeface="Calibri"/>
              </a:rPr>
              <a:t> Arco-Iris  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(5% of coverage and 1 district).</a:t>
            </a:r>
            <a:endParaRPr lang="pt-PT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434139-9657-4ACD-9879-3E64E482CDFE}"/>
              </a:ext>
            </a:extLst>
          </p:cNvPr>
          <p:cNvSpPr txBox="1"/>
          <p:nvPr/>
        </p:nvSpPr>
        <p:spPr>
          <a:xfrm>
            <a:off x="337970" y="1453283"/>
            <a:ext cx="1560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#BENEFICIARIES BY LEAD</a:t>
            </a:r>
            <a:endParaRPr lang="en-IT" sz="9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0651AB2-7CD9-42FA-B818-6A5F3A44AC9E}"/>
              </a:ext>
            </a:extLst>
          </p:cNvPr>
          <p:cNvSpPr/>
          <p:nvPr/>
        </p:nvSpPr>
        <p:spPr>
          <a:xfrm>
            <a:off x="7378370" y="4082590"/>
            <a:ext cx="1539314" cy="1702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white"/>
                </a:solidFill>
                <a:latin typeface="Calibri"/>
              </a:rPr>
              <a:t>IMPLEMENTING PARTNER</a:t>
            </a:r>
            <a:endParaRPr lang="pt-PT" sz="9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70B5B28-5D93-4D5D-BC1B-C033689BE1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83" y="4022747"/>
            <a:ext cx="358679" cy="346748"/>
          </a:xfrm>
          <a:prstGeom prst="rect">
            <a:avLst/>
          </a:prstGeom>
        </p:spPr>
      </p:pic>
      <p:sp>
        <p:nvSpPr>
          <p:cNvPr id="96" name="TextBox 48">
            <a:extLst>
              <a:ext uri="{FF2B5EF4-FFF2-40B4-BE49-F238E27FC236}">
                <a16:creationId xmlns:a16="http://schemas.microsoft.com/office/drawing/2014/main" id="{38968FB7-84BD-45A8-B8ED-63725F09B871}"/>
              </a:ext>
            </a:extLst>
          </p:cNvPr>
          <p:cNvSpPr txBox="1"/>
          <p:nvPr/>
        </p:nvSpPr>
        <p:spPr>
          <a:xfrm>
            <a:off x="5433931" y="4349860"/>
            <a:ext cx="1203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World Food Programme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Ministerio Arco Iris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Caritas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JAM</a:t>
            </a:r>
            <a:endParaRPr lang="en-US" sz="788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A2A078-A548-43DE-AB27-BB1A53FFFBE3}"/>
              </a:ext>
            </a:extLst>
          </p:cNvPr>
          <p:cNvSpPr txBox="1"/>
          <p:nvPr/>
        </p:nvSpPr>
        <p:spPr>
          <a:xfrm>
            <a:off x="4971173" y="4509031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T" sz="105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48">
            <a:extLst>
              <a:ext uri="{FF2B5EF4-FFF2-40B4-BE49-F238E27FC236}">
                <a16:creationId xmlns:a16="http://schemas.microsoft.com/office/drawing/2014/main" id="{19EE3412-3309-4E11-B2BF-FB4E1A8ABBF3}"/>
              </a:ext>
            </a:extLst>
          </p:cNvPr>
          <p:cNvSpPr txBox="1"/>
          <p:nvPr/>
        </p:nvSpPr>
        <p:spPr>
          <a:xfrm>
            <a:off x="7546308" y="4322032"/>
            <a:ext cx="12034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SEPPA, CCM, AMA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Caritas Pemba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Ministerio Arco Iris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UNHCR / INAR</a:t>
            </a:r>
            <a:endParaRPr lang="en-US" sz="788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0DCC306-0CEF-406B-ADDD-1F7B1B21CFE1}"/>
              </a:ext>
            </a:extLst>
          </p:cNvPr>
          <p:cNvSpPr txBox="1"/>
          <p:nvPr/>
        </p:nvSpPr>
        <p:spPr>
          <a:xfrm>
            <a:off x="7182123" y="4428897"/>
            <a:ext cx="38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T" sz="12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CB5CB55-8D58-48A8-9623-9C0492DCE166}"/>
              </a:ext>
            </a:extLst>
          </p:cNvPr>
          <p:cNvGrpSpPr/>
          <p:nvPr/>
        </p:nvGrpSpPr>
        <p:grpSpPr>
          <a:xfrm>
            <a:off x="8304510" y="935532"/>
            <a:ext cx="768632" cy="478538"/>
            <a:chOff x="363320" y="3107621"/>
            <a:chExt cx="1945139" cy="840713"/>
          </a:xfrm>
        </p:grpSpPr>
        <p:sp>
          <p:nvSpPr>
            <p:cNvPr id="144" name="Round Same Side Corner Rectangle 92">
              <a:extLst>
                <a:ext uri="{FF2B5EF4-FFF2-40B4-BE49-F238E27FC236}">
                  <a16:creationId xmlns:a16="http://schemas.microsoft.com/office/drawing/2014/main" id="{53643FE2-64AB-4816-B8E8-6496F0AE9078}"/>
                </a:ext>
              </a:extLst>
            </p:cNvPr>
            <p:cNvSpPr/>
            <p:nvPr/>
          </p:nvSpPr>
          <p:spPr>
            <a:xfrm rot="10800000">
              <a:off x="367660" y="3365677"/>
              <a:ext cx="1499877" cy="58265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A7BC2F3-3AD2-4759-977E-566666536E41}"/>
                </a:ext>
              </a:extLst>
            </p:cNvPr>
            <p:cNvSpPr/>
            <p:nvPr/>
          </p:nvSpPr>
          <p:spPr>
            <a:xfrm>
              <a:off x="363320" y="3146987"/>
              <a:ext cx="1499876" cy="2730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4" name="TextBox 48">
              <a:extLst>
                <a:ext uri="{FF2B5EF4-FFF2-40B4-BE49-F238E27FC236}">
                  <a16:creationId xmlns:a16="http://schemas.microsoft.com/office/drawing/2014/main" id="{ECDA7551-B570-4D2F-949F-D1EDD6D8A87A}"/>
                </a:ext>
              </a:extLst>
            </p:cNvPr>
            <p:cNvSpPr txBox="1"/>
            <p:nvPr/>
          </p:nvSpPr>
          <p:spPr>
            <a:xfrm>
              <a:off x="545666" y="3588065"/>
              <a:ext cx="1551729" cy="1824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675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WFP-SEPPA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4C0A1BC-9706-479A-B0FD-19BF9FF1326F}"/>
                </a:ext>
              </a:extLst>
            </p:cNvPr>
            <p:cNvSpPr/>
            <p:nvPr/>
          </p:nvSpPr>
          <p:spPr>
            <a:xfrm>
              <a:off x="1623574" y="3107621"/>
              <a:ext cx="589456" cy="3627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ECEE2D9-551F-417B-82FB-7524E8C7792C}"/>
                </a:ext>
              </a:extLst>
            </p:cNvPr>
            <p:cNvSpPr/>
            <p:nvPr/>
          </p:nvSpPr>
          <p:spPr>
            <a:xfrm>
              <a:off x="621682" y="3124764"/>
              <a:ext cx="804028" cy="344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675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Ibo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19CE83F-2023-4FC0-8E49-56D0F1AD6B4A}"/>
                </a:ext>
              </a:extLst>
            </p:cNvPr>
            <p:cNvSpPr txBox="1"/>
            <p:nvPr/>
          </p:nvSpPr>
          <p:spPr>
            <a:xfrm>
              <a:off x="1592366" y="3115256"/>
              <a:ext cx="716093" cy="58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88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9%</a:t>
              </a:r>
              <a:endParaRPr lang="en-IT" sz="788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2A63C51-2041-4D41-AC84-485F948CE3E6}"/>
              </a:ext>
            </a:extLst>
          </p:cNvPr>
          <p:cNvGrpSpPr/>
          <p:nvPr/>
        </p:nvGrpSpPr>
        <p:grpSpPr>
          <a:xfrm>
            <a:off x="5625871" y="834383"/>
            <a:ext cx="1354159" cy="609104"/>
            <a:chOff x="367660" y="3087070"/>
            <a:chExt cx="2477925" cy="847365"/>
          </a:xfrm>
        </p:grpSpPr>
        <p:sp>
          <p:nvSpPr>
            <p:cNvPr id="159" name="Round Same Side Corner Rectangle 92">
              <a:extLst>
                <a:ext uri="{FF2B5EF4-FFF2-40B4-BE49-F238E27FC236}">
                  <a16:creationId xmlns:a16="http://schemas.microsoft.com/office/drawing/2014/main" id="{22C75108-5CDB-4285-94AD-A13C76481646}"/>
                </a:ext>
              </a:extLst>
            </p:cNvPr>
            <p:cNvSpPr/>
            <p:nvPr/>
          </p:nvSpPr>
          <p:spPr>
            <a:xfrm rot="10800000">
              <a:off x="367660" y="3365677"/>
              <a:ext cx="1920738" cy="56875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673AB47-E6DC-4CBC-BEEB-708787EAE706}"/>
                </a:ext>
              </a:extLst>
            </p:cNvPr>
            <p:cNvSpPr/>
            <p:nvPr/>
          </p:nvSpPr>
          <p:spPr>
            <a:xfrm>
              <a:off x="367661" y="3146986"/>
              <a:ext cx="1920738" cy="28094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1" name="TextBox 48">
              <a:extLst>
                <a:ext uri="{FF2B5EF4-FFF2-40B4-BE49-F238E27FC236}">
                  <a16:creationId xmlns:a16="http://schemas.microsoft.com/office/drawing/2014/main" id="{6BF09F53-5D0B-4798-92FE-32FFA8F978C2}"/>
                </a:ext>
              </a:extLst>
            </p:cNvPr>
            <p:cNvSpPr txBox="1"/>
            <p:nvPr/>
          </p:nvSpPr>
          <p:spPr>
            <a:xfrm>
              <a:off x="757031" y="3474056"/>
              <a:ext cx="1235298" cy="33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WFP – SEPPA</a:t>
              </a:r>
            </a:p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JAM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7D0ECA6-5A0D-4CE9-B556-14A49CF8E38F}"/>
                </a:ext>
              </a:extLst>
            </p:cNvPr>
            <p:cNvSpPr/>
            <p:nvPr/>
          </p:nvSpPr>
          <p:spPr>
            <a:xfrm>
              <a:off x="2129725" y="3087070"/>
              <a:ext cx="570880" cy="386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D8ACB87-DF03-46D7-B45E-6E8E1C9CC9D2}"/>
                </a:ext>
              </a:extLst>
            </p:cNvPr>
            <p:cNvSpPr/>
            <p:nvPr/>
          </p:nvSpPr>
          <p:spPr>
            <a:xfrm>
              <a:off x="624503" y="3155668"/>
              <a:ext cx="1326427" cy="297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Montepuez</a:t>
              </a:r>
              <a:endParaRPr lang="en-US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2D15215-3C5C-406D-8103-59A700AC795F}"/>
                </a:ext>
              </a:extLst>
            </p:cNvPr>
            <p:cNvSpPr txBox="1"/>
            <p:nvPr/>
          </p:nvSpPr>
          <p:spPr>
            <a:xfrm>
              <a:off x="2029710" y="3171472"/>
              <a:ext cx="815875" cy="305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34%</a:t>
              </a:r>
              <a:endParaRPr lang="en-IT" sz="825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2465CA9-AC77-4687-AE62-FABEC0853E15}"/>
              </a:ext>
            </a:extLst>
          </p:cNvPr>
          <p:cNvCxnSpPr>
            <a:cxnSpLocks/>
          </p:cNvCxnSpPr>
          <p:nvPr/>
        </p:nvCxnSpPr>
        <p:spPr>
          <a:xfrm>
            <a:off x="6687793" y="1443488"/>
            <a:ext cx="778846" cy="219562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4D9B200C-458C-444A-8112-15BA55802F8F}"/>
              </a:ext>
            </a:extLst>
          </p:cNvPr>
          <p:cNvCxnSpPr>
            <a:cxnSpLocks/>
          </p:cNvCxnSpPr>
          <p:nvPr/>
        </p:nvCxnSpPr>
        <p:spPr>
          <a:xfrm flipH="1">
            <a:off x="8080360" y="1390941"/>
            <a:ext cx="224150" cy="205868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2139B6-4220-4E2B-A02F-EAD6A237338B}"/>
              </a:ext>
            </a:extLst>
          </p:cNvPr>
          <p:cNvGraphicFramePr/>
          <p:nvPr/>
        </p:nvGraphicFramePr>
        <p:xfrm>
          <a:off x="77629" y="4100921"/>
          <a:ext cx="1784981" cy="104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73" name="Picture 72">
            <a:extLst>
              <a:ext uri="{FF2B5EF4-FFF2-40B4-BE49-F238E27FC236}">
                <a16:creationId xmlns:a16="http://schemas.microsoft.com/office/drawing/2014/main" id="{FCD03666-3B3D-4D6C-A49D-3A45CDBBC2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585" y="420238"/>
            <a:ext cx="6297941" cy="445418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B0DFF38-1A66-41E2-A8EB-59B0752E6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4" y="1560371"/>
            <a:ext cx="374827" cy="374827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2AFADDA-C924-4A92-A17E-D93A0D660DC7}"/>
              </a:ext>
            </a:extLst>
          </p:cNvPr>
          <p:cNvCxnSpPr>
            <a:cxnSpLocks/>
          </p:cNvCxnSpPr>
          <p:nvPr/>
        </p:nvCxnSpPr>
        <p:spPr>
          <a:xfrm flipV="1">
            <a:off x="2119820" y="2314847"/>
            <a:ext cx="0" cy="24918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3307A0F-8213-4FB5-89E5-D9479377FCA4}"/>
              </a:ext>
            </a:extLst>
          </p:cNvPr>
          <p:cNvGrpSpPr/>
          <p:nvPr/>
        </p:nvGrpSpPr>
        <p:grpSpPr>
          <a:xfrm>
            <a:off x="5459428" y="3171032"/>
            <a:ext cx="1299635" cy="801034"/>
            <a:chOff x="367660" y="3087070"/>
            <a:chExt cx="2477925" cy="975849"/>
          </a:xfrm>
        </p:grpSpPr>
        <p:sp>
          <p:nvSpPr>
            <p:cNvPr id="94" name="Round Same Side Corner Rectangle 92">
              <a:extLst>
                <a:ext uri="{FF2B5EF4-FFF2-40B4-BE49-F238E27FC236}">
                  <a16:creationId xmlns:a16="http://schemas.microsoft.com/office/drawing/2014/main" id="{455EC6B2-2A62-425C-9241-07197F666290}"/>
                </a:ext>
              </a:extLst>
            </p:cNvPr>
            <p:cNvSpPr/>
            <p:nvPr/>
          </p:nvSpPr>
          <p:spPr>
            <a:xfrm rot="10800000">
              <a:off x="367660" y="3365677"/>
              <a:ext cx="1920738" cy="56875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95C01D1-978F-4EB3-A281-91580D615D45}"/>
                </a:ext>
              </a:extLst>
            </p:cNvPr>
            <p:cNvSpPr/>
            <p:nvPr/>
          </p:nvSpPr>
          <p:spPr>
            <a:xfrm>
              <a:off x="367661" y="3146986"/>
              <a:ext cx="1920738" cy="28094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7" name="TextBox 48">
              <a:extLst>
                <a:ext uri="{FF2B5EF4-FFF2-40B4-BE49-F238E27FC236}">
                  <a16:creationId xmlns:a16="http://schemas.microsoft.com/office/drawing/2014/main" id="{BBFCC9B3-AD71-4095-AB6A-A16289DDE409}"/>
                </a:ext>
              </a:extLst>
            </p:cNvPr>
            <p:cNvSpPr txBox="1"/>
            <p:nvPr/>
          </p:nvSpPr>
          <p:spPr>
            <a:xfrm>
              <a:off x="438301" y="3472068"/>
              <a:ext cx="1706616" cy="5908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WFP – SEPPA</a:t>
              </a:r>
            </a:p>
            <a:p>
              <a:pPr defTabSz="685800"/>
              <a:r>
                <a:rPr lang="en-US" sz="788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Ministerio</a:t>
              </a:r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Arco-Iris</a:t>
              </a:r>
            </a:p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Caritas </a:t>
              </a:r>
            </a:p>
            <a:p>
              <a:pPr defTabSz="685800"/>
              <a:endParaRPr lang="en-US" sz="788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553C089-F4C4-4DEE-842B-717D867BA9DD}"/>
                </a:ext>
              </a:extLst>
            </p:cNvPr>
            <p:cNvSpPr/>
            <p:nvPr/>
          </p:nvSpPr>
          <p:spPr>
            <a:xfrm>
              <a:off x="2129725" y="3087070"/>
              <a:ext cx="570880" cy="386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3D38F52-CB03-4CCC-B30E-3B6FB93BAEE1}"/>
                </a:ext>
              </a:extLst>
            </p:cNvPr>
            <p:cNvSpPr/>
            <p:nvPr/>
          </p:nvSpPr>
          <p:spPr>
            <a:xfrm>
              <a:off x="760193" y="3155669"/>
              <a:ext cx="1055048" cy="2601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Metuge</a:t>
              </a:r>
              <a:endParaRPr lang="en-US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DECF96B-4FD5-4347-86EF-D78B25219D68}"/>
                </a:ext>
              </a:extLst>
            </p:cNvPr>
            <p:cNvSpPr txBox="1"/>
            <p:nvPr/>
          </p:nvSpPr>
          <p:spPr>
            <a:xfrm>
              <a:off x="2029709" y="3171472"/>
              <a:ext cx="815876" cy="26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18%</a:t>
              </a:r>
              <a:endParaRPr lang="en-IT" sz="825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765C499-CFE1-4EB7-8C06-64D2763FCDF9}"/>
              </a:ext>
            </a:extLst>
          </p:cNvPr>
          <p:cNvGrpSpPr/>
          <p:nvPr/>
        </p:nvGrpSpPr>
        <p:grpSpPr>
          <a:xfrm>
            <a:off x="4838040" y="1896395"/>
            <a:ext cx="1271206" cy="561136"/>
            <a:chOff x="367660" y="3087070"/>
            <a:chExt cx="2423720" cy="847365"/>
          </a:xfrm>
        </p:grpSpPr>
        <p:sp>
          <p:nvSpPr>
            <p:cNvPr id="105" name="Round Same Side Corner Rectangle 92">
              <a:extLst>
                <a:ext uri="{FF2B5EF4-FFF2-40B4-BE49-F238E27FC236}">
                  <a16:creationId xmlns:a16="http://schemas.microsoft.com/office/drawing/2014/main" id="{73CD7B63-89B0-4889-9778-257DD058B6F2}"/>
                </a:ext>
              </a:extLst>
            </p:cNvPr>
            <p:cNvSpPr/>
            <p:nvPr/>
          </p:nvSpPr>
          <p:spPr>
            <a:xfrm rot="10800000">
              <a:off x="367660" y="3365677"/>
              <a:ext cx="1920738" cy="56875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5F522B2-B7D6-4B0E-B146-8636B9E49B5E}"/>
                </a:ext>
              </a:extLst>
            </p:cNvPr>
            <p:cNvSpPr/>
            <p:nvPr/>
          </p:nvSpPr>
          <p:spPr>
            <a:xfrm>
              <a:off x="367661" y="3146986"/>
              <a:ext cx="1920738" cy="28094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TextBox 48">
              <a:extLst>
                <a:ext uri="{FF2B5EF4-FFF2-40B4-BE49-F238E27FC236}">
                  <a16:creationId xmlns:a16="http://schemas.microsoft.com/office/drawing/2014/main" id="{D0F1C959-CD09-4CEA-BCC3-4364C5243C4A}"/>
                </a:ext>
              </a:extLst>
            </p:cNvPr>
            <p:cNvSpPr txBox="1"/>
            <p:nvPr/>
          </p:nvSpPr>
          <p:spPr>
            <a:xfrm>
              <a:off x="742927" y="3565445"/>
              <a:ext cx="1235298" cy="183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WFP – SEPPA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F02284B-C087-495C-B9A3-8B61AD26AB21}"/>
                </a:ext>
              </a:extLst>
            </p:cNvPr>
            <p:cNvSpPr/>
            <p:nvPr/>
          </p:nvSpPr>
          <p:spPr>
            <a:xfrm>
              <a:off x="2129725" y="3087070"/>
              <a:ext cx="507436" cy="386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A60B590-3625-41D7-B418-4B887BE0011F}"/>
                </a:ext>
              </a:extLst>
            </p:cNvPr>
            <p:cNvSpPr/>
            <p:nvPr/>
          </p:nvSpPr>
          <p:spPr>
            <a:xfrm>
              <a:off x="818262" y="3155667"/>
              <a:ext cx="938909" cy="32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Chiure</a:t>
              </a:r>
              <a:endParaRPr lang="en-US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DC5DD5B-6B9B-4EA6-97D4-9D67E930E2CD}"/>
                </a:ext>
              </a:extLst>
            </p:cNvPr>
            <p:cNvSpPr txBox="1"/>
            <p:nvPr/>
          </p:nvSpPr>
          <p:spPr>
            <a:xfrm>
              <a:off x="1975502" y="3126624"/>
              <a:ext cx="815878" cy="331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13%</a:t>
              </a:r>
              <a:endParaRPr lang="en-IT" sz="825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6659180-D501-47C8-9874-110D6FC953BA}"/>
              </a:ext>
            </a:extLst>
          </p:cNvPr>
          <p:cNvCxnSpPr>
            <a:cxnSpLocks/>
          </p:cNvCxnSpPr>
          <p:nvPr/>
        </p:nvCxnSpPr>
        <p:spPr>
          <a:xfrm flipV="1">
            <a:off x="5834497" y="2150091"/>
            <a:ext cx="1823228" cy="295248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92623C9-4B32-485B-B306-D0B88915F914}"/>
              </a:ext>
            </a:extLst>
          </p:cNvPr>
          <p:cNvCxnSpPr>
            <a:cxnSpLocks/>
          </p:cNvCxnSpPr>
          <p:nvPr/>
        </p:nvCxnSpPr>
        <p:spPr>
          <a:xfrm flipV="1">
            <a:off x="6466825" y="1903186"/>
            <a:ext cx="1500128" cy="1961631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DF37731-4B04-404A-BDB6-B07D71C37DE9}"/>
              </a:ext>
            </a:extLst>
          </p:cNvPr>
          <p:cNvCxnSpPr>
            <a:cxnSpLocks/>
          </p:cNvCxnSpPr>
          <p:nvPr/>
        </p:nvCxnSpPr>
        <p:spPr>
          <a:xfrm>
            <a:off x="331469" y="2889821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5A60919-FE88-45ED-BF6D-E769DB0EF55B}"/>
              </a:ext>
            </a:extLst>
          </p:cNvPr>
          <p:cNvCxnSpPr>
            <a:cxnSpLocks/>
          </p:cNvCxnSpPr>
          <p:nvPr/>
        </p:nvCxnSpPr>
        <p:spPr>
          <a:xfrm>
            <a:off x="331469" y="4068187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E1C1517-E197-47BC-928E-44EF9A2C8E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11" y="959263"/>
            <a:ext cx="374827" cy="37482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38E7B85E-0BDC-49E1-9936-3C2CBC27F3C9}"/>
              </a:ext>
            </a:extLst>
          </p:cNvPr>
          <p:cNvSpPr txBox="1"/>
          <p:nvPr/>
        </p:nvSpPr>
        <p:spPr>
          <a:xfrm>
            <a:off x="2411165" y="559192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 </a:t>
            </a:r>
            <a:r>
              <a:rPr lang="en-US" sz="7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lang="en-IT" sz="12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4F1245B-0379-4EB7-AC40-1E686367E5B4}"/>
              </a:ext>
            </a:extLst>
          </p:cNvPr>
          <p:cNvSpPr/>
          <p:nvPr/>
        </p:nvSpPr>
        <p:spPr>
          <a:xfrm>
            <a:off x="2311669" y="792483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/>
              </a:rPr>
              <a:t>950,000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E4656C8-A9F8-4274-8D5B-D9F6951403AA}"/>
              </a:ext>
            </a:extLst>
          </p:cNvPr>
          <p:cNvCxnSpPr>
            <a:cxnSpLocks/>
          </p:cNvCxnSpPr>
          <p:nvPr/>
        </p:nvCxnSpPr>
        <p:spPr>
          <a:xfrm>
            <a:off x="352414" y="1671653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8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152530" y="2335705"/>
            <a:ext cx="388141" cy="39378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T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0706" y="2792887"/>
            <a:ext cx="4518287" cy="29152"/>
          </a:xfrm>
          <a:prstGeom prst="bentConnector3">
            <a:avLst>
              <a:gd name="adj1" fmla="val 215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329949" y="1437591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DISTRICT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268891"/>
              </p:ext>
            </p:extLst>
          </p:nvPr>
        </p:nvGraphicFramePr>
        <p:xfrm>
          <a:off x="707230" y="1640022"/>
          <a:ext cx="3492296" cy="216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613169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S01: Food Assistance Response by Cabo Delgado </a:t>
            </a:r>
          </a:p>
          <a:p>
            <a:pPr algn="ctr" defTabSz="685800">
              <a:defRPr/>
            </a:pPr>
            <a:r>
              <a:rPr lang="en-US" sz="1200" i="1" dirty="0">
                <a:solidFill>
                  <a:prstClr val="white"/>
                </a:solidFill>
                <a:latin typeface="Calibri"/>
              </a:rPr>
              <a:t>As of March 31</a:t>
            </a:r>
            <a:r>
              <a:rPr lang="en-US" sz="1200" i="1" baseline="30000" dirty="0">
                <a:solidFill>
                  <a:prstClr val="white"/>
                </a:solidFill>
                <a:latin typeface="Calibri"/>
              </a:rPr>
              <a:t>st</a:t>
            </a:r>
            <a:r>
              <a:rPr lang="en-US" sz="1200" i="1" dirty="0">
                <a:solidFill>
                  <a:prstClr val="white"/>
                </a:solidFill>
                <a:latin typeface="Calibri"/>
              </a:rPr>
              <a:t> , 2021</a:t>
            </a:r>
            <a:endParaRPr lang="pt-PT" sz="1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t-P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952386" y="1180007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pt-PT" sz="1500" dirty="0">
                <a:solidFill>
                  <a:prstClr val="black"/>
                </a:solidFill>
                <a:latin typeface="Calibri"/>
              </a:rPr>
              <a:t>202,000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150456" y="584811"/>
            <a:ext cx="1788244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675" dirty="0">
                <a:solidFill>
                  <a:prstClr val="black"/>
                </a:solidFill>
                <a:latin typeface="Calibri"/>
              </a:rPr>
              <a:t>. </a:t>
            </a:r>
            <a:endParaRPr lang="pt-PT" sz="6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606562"/>
            <a:ext cx="390961" cy="39096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6" y="1888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156247" y="2378021"/>
            <a:ext cx="38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IT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891915" y="815917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675,000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1021265" y="62036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TARGETED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1013118" y="1005809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lang="en-US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0FC6494-C632-4E9C-AB9E-734489D41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2" y="991621"/>
            <a:ext cx="373686" cy="373686"/>
          </a:xfrm>
          <a:prstGeom prst="rect">
            <a:avLst/>
          </a:prstGeom>
        </p:spPr>
      </p:pic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418339" y="3986748"/>
            <a:ext cx="1824632" cy="19318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LEAD ORGANIZATION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3888466"/>
            <a:ext cx="388141" cy="37523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3158BE-A129-4575-9D41-B2E0A362B5E0}"/>
              </a:ext>
            </a:extLst>
          </p:cNvPr>
          <p:cNvSpPr/>
          <p:nvPr/>
        </p:nvSpPr>
        <p:spPr>
          <a:xfrm>
            <a:off x="2678586" y="3996744"/>
            <a:ext cx="1724004" cy="1983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IMPLEMENTING PARTNER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4027B92-7167-4517-AB14-E0E650B17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3928331"/>
            <a:ext cx="388141" cy="375230"/>
          </a:xfrm>
          <a:prstGeom prst="rect">
            <a:avLst/>
          </a:prstGeom>
        </p:spPr>
      </p:pic>
      <p:sp>
        <p:nvSpPr>
          <p:cNvPr id="59" name="TextBox 48">
            <a:extLst>
              <a:ext uri="{FF2B5EF4-FFF2-40B4-BE49-F238E27FC236}">
                <a16:creationId xmlns:a16="http://schemas.microsoft.com/office/drawing/2014/main" id="{DD23EA4B-798F-4B89-BD89-4DFA0C70338E}"/>
              </a:ext>
            </a:extLst>
          </p:cNvPr>
          <p:cNvSpPr txBox="1"/>
          <p:nvPr/>
        </p:nvSpPr>
        <p:spPr>
          <a:xfrm>
            <a:off x="873911" y="4226204"/>
            <a:ext cx="157123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World Food Programme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Ministerio Arco Iris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Caritas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JAM</a:t>
            </a:r>
            <a:endParaRPr lang="en-US" sz="825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F3C26-E5E5-429C-A2E9-B305F8176036}"/>
              </a:ext>
            </a:extLst>
          </p:cNvPr>
          <p:cNvSpPr txBox="1"/>
          <p:nvPr/>
        </p:nvSpPr>
        <p:spPr>
          <a:xfrm>
            <a:off x="409096" y="4260163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48">
            <a:extLst>
              <a:ext uri="{FF2B5EF4-FFF2-40B4-BE49-F238E27FC236}">
                <a16:creationId xmlns:a16="http://schemas.microsoft.com/office/drawing/2014/main" id="{6440E08D-CFDB-4B32-B90B-0DB0F80EC55B}"/>
              </a:ext>
            </a:extLst>
          </p:cNvPr>
          <p:cNvSpPr txBox="1"/>
          <p:nvPr/>
        </p:nvSpPr>
        <p:spPr>
          <a:xfrm>
            <a:off x="2904630" y="4243045"/>
            <a:ext cx="1308064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IN" sz="1050" dirty="0">
                <a:solidFill>
                  <a:prstClr val="black"/>
                </a:solidFill>
                <a:latin typeface="Calibri"/>
              </a:rPr>
              <a:t>Caritas Pemba</a:t>
            </a:r>
          </a:p>
          <a:p>
            <a:pPr defTabSz="685800"/>
            <a:r>
              <a:rPr lang="en-IN" sz="1050" dirty="0">
                <a:solidFill>
                  <a:prstClr val="black"/>
                </a:solidFill>
                <a:latin typeface="Calibri"/>
              </a:rPr>
              <a:t>SEPPA, AMA</a:t>
            </a:r>
          </a:p>
          <a:p>
            <a:pPr defTabSz="685800"/>
            <a:r>
              <a:rPr lang="en-IN" sz="1050" dirty="0" err="1">
                <a:solidFill>
                  <a:prstClr val="black"/>
                </a:solidFill>
                <a:latin typeface="Calibri"/>
              </a:rPr>
              <a:t>Ministerio</a:t>
            </a:r>
            <a:r>
              <a:rPr lang="en-IN" sz="1050" dirty="0">
                <a:solidFill>
                  <a:prstClr val="black"/>
                </a:solidFill>
                <a:latin typeface="Calibri"/>
              </a:rPr>
              <a:t> Arco-Iris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F0E8E-62C2-46E4-86A2-E02602D76A78}"/>
              </a:ext>
            </a:extLst>
          </p:cNvPr>
          <p:cNvSpPr txBox="1"/>
          <p:nvPr/>
        </p:nvSpPr>
        <p:spPr>
          <a:xfrm>
            <a:off x="2355060" y="4303427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E637918-0224-4503-B447-8B8F173923A8}"/>
              </a:ext>
            </a:extLst>
          </p:cNvPr>
          <p:cNvSpPr/>
          <p:nvPr/>
        </p:nvSpPr>
        <p:spPr>
          <a:xfrm>
            <a:off x="4805288" y="654208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INDICATOR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0CBE6-AA56-48B7-AF52-68585361BEFE}"/>
              </a:ext>
            </a:extLst>
          </p:cNvPr>
          <p:cNvSpPr txBox="1"/>
          <p:nvPr/>
        </p:nvSpPr>
        <p:spPr>
          <a:xfrm>
            <a:off x="6660871" y="1562088"/>
            <a:ext cx="2069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Number of IDPs/returnees </a:t>
            </a:r>
          </a:p>
          <a:p>
            <a:r>
              <a:rPr lang="en-US" sz="900" dirty="0"/>
              <a:t>assisted disaggregated by age </a:t>
            </a:r>
          </a:p>
          <a:p>
            <a:r>
              <a:rPr lang="en-US" sz="900" dirty="0"/>
              <a:t>and gender; MT/value of food provided.</a:t>
            </a:r>
            <a:endParaRPr lang="pt-PT" sz="9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17A8AA-D24D-4187-A52B-232DFB59FF77}"/>
              </a:ext>
            </a:extLst>
          </p:cNvPr>
          <p:cNvSpPr txBox="1"/>
          <p:nvPr/>
        </p:nvSpPr>
        <p:spPr>
          <a:xfrm>
            <a:off x="6624943" y="888993"/>
            <a:ext cx="23423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Number of targeted people </a:t>
            </a:r>
          </a:p>
          <a:p>
            <a:r>
              <a:rPr lang="en-US" sz="900" dirty="0"/>
              <a:t>receiving regular food assistance per modality</a:t>
            </a:r>
          </a:p>
          <a:p>
            <a:r>
              <a:rPr lang="en-US" sz="900" dirty="0"/>
              <a:t> (minimum 10 months covered).</a:t>
            </a:r>
            <a:endParaRPr lang="pt-PT" sz="9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1A7CDDD-81B0-43F2-8C4E-291513967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938932"/>
              </p:ext>
            </p:extLst>
          </p:nvPr>
        </p:nvGraphicFramePr>
        <p:xfrm>
          <a:off x="4518571" y="950344"/>
          <a:ext cx="2342308" cy="18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059C5A4-164F-404F-811D-E5D59FCD5A43}"/>
              </a:ext>
            </a:extLst>
          </p:cNvPr>
          <p:cNvCxnSpPr>
            <a:cxnSpLocks/>
          </p:cNvCxnSpPr>
          <p:nvPr/>
        </p:nvCxnSpPr>
        <p:spPr>
          <a:xfrm flipH="1" flipV="1">
            <a:off x="6021660" y="1670845"/>
            <a:ext cx="639211" cy="217428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1C32D4-B7BF-4981-95D9-A3CBE407BF3E}"/>
              </a:ext>
            </a:extLst>
          </p:cNvPr>
          <p:cNvCxnSpPr>
            <a:cxnSpLocks/>
          </p:cNvCxnSpPr>
          <p:nvPr/>
        </p:nvCxnSpPr>
        <p:spPr>
          <a:xfrm flipH="1">
            <a:off x="5539259" y="1097284"/>
            <a:ext cx="1136858" cy="102869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211AFA2-E72B-4302-9007-2B98EEE0BD04}"/>
              </a:ext>
            </a:extLst>
          </p:cNvPr>
          <p:cNvSpPr/>
          <p:nvPr/>
        </p:nvSpPr>
        <p:spPr>
          <a:xfrm>
            <a:off x="4747085" y="2743015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LOCATION TYPE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D450940F-47F6-472F-9CBD-7E14234AA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704395"/>
              </p:ext>
            </p:extLst>
          </p:nvPr>
        </p:nvGraphicFramePr>
        <p:xfrm>
          <a:off x="5008792" y="3042394"/>
          <a:ext cx="3247343" cy="210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3948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117357" y="2567372"/>
            <a:ext cx="388141" cy="39378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T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0706" y="2792887"/>
            <a:ext cx="4518287" cy="29152"/>
          </a:xfrm>
          <a:prstGeom prst="bentConnector3">
            <a:avLst>
              <a:gd name="adj1" fmla="val 215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329949" y="1437591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DISTRICT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613169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S01: Food Assistance Response In Nampula </a:t>
            </a:r>
          </a:p>
          <a:p>
            <a:pPr algn="ctr" defTabSz="685800">
              <a:defRPr/>
            </a:pPr>
            <a:r>
              <a:rPr lang="en-US" sz="1200" i="1" dirty="0">
                <a:solidFill>
                  <a:prstClr val="white"/>
                </a:solidFill>
                <a:latin typeface="Calibri"/>
              </a:rPr>
              <a:t>As of March 31</a:t>
            </a:r>
            <a:r>
              <a:rPr lang="en-US" sz="1200" i="1" baseline="30000" dirty="0">
                <a:solidFill>
                  <a:prstClr val="white"/>
                </a:solidFill>
                <a:latin typeface="Calibri"/>
              </a:rPr>
              <a:t>st</a:t>
            </a:r>
            <a:r>
              <a:rPr lang="en-US" sz="1200" i="1" dirty="0">
                <a:solidFill>
                  <a:prstClr val="white"/>
                </a:solidFill>
                <a:latin typeface="Calibri"/>
              </a:rPr>
              <a:t> , 2021</a:t>
            </a:r>
            <a:endParaRPr lang="pt-PT" sz="1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t-P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952386" y="1180007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pt-PT" sz="1500" dirty="0">
                <a:solidFill>
                  <a:prstClr val="black"/>
                </a:solidFill>
                <a:latin typeface="Calibri"/>
              </a:rPr>
              <a:t>30,000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150456" y="584811"/>
            <a:ext cx="1788244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675" dirty="0">
                <a:solidFill>
                  <a:prstClr val="black"/>
                </a:solidFill>
                <a:latin typeface="Calibri"/>
              </a:rPr>
              <a:t>. </a:t>
            </a:r>
            <a:endParaRPr lang="pt-PT" sz="6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606562"/>
            <a:ext cx="390961" cy="39096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6" y="1888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65531" y="2578363"/>
            <a:ext cx="45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endParaRPr lang="en-IT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891915" y="815917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52,000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1021265" y="62036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TARGETED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1013118" y="1005809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lang="en-US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0FC6494-C632-4E9C-AB9E-734489D41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2" y="991621"/>
            <a:ext cx="373686" cy="373686"/>
          </a:xfrm>
          <a:prstGeom prst="rect">
            <a:avLst/>
          </a:prstGeom>
        </p:spPr>
      </p:pic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418339" y="3986748"/>
            <a:ext cx="1824632" cy="19318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LEAD ORGANIZATION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3888466"/>
            <a:ext cx="388141" cy="37523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3158BE-A129-4575-9D41-B2E0A362B5E0}"/>
              </a:ext>
            </a:extLst>
          </p:cNvPr>
          <p:cNvSpPr/>
          <p:nvPr/>
        </p:nvSpPr>
        <p:spPr>
          <a:xfrm>
            <a:off x="2678586" y="3996744"/>
            <a:ext cx="1724004" cy="1983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IMPLEMENTING PARTNER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4027B92-7167-4517-AB14-E0E650B17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3928331"/>
            <a:ext cx="388141" cy="375230"/>
          </a:xfrm>
          <a:prstGeom prst="rect">
            <a:avLst/>
          </a:prstGeom>
        </p:spPr>
      </p:pic>
      <p:sp>
        <p:nvSpPr>
          <p:cNvPr id="59" name="TextBox 48">
            <a:extLst>
              <a:ext uri="{FF2B5EF4-FFF2-40B4-BE49-F238E27FC236}">
                <a16:creationId xmlns:a16="http://schemas.microsoft.com/office/drawing/2014/main" id="{DD23EA4B-798F-4B89-BD89-4DFA0C70338E}"/>
              </a:ext>
            </a:extLst>
          </p:cNvPr>
          <p:cNvSpPr txBox="1"/>
          <p:nvPr/>
        </p:nvSpPr>
        <p:spPr>
          <a:xfrm>
            <a:off x="781257" y="4365164"/>
            <a:ext cx="157123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World Food </a:t>
            </a:r>
            <a:r>
              <a:rPr lang="en-US" sz="1050" dirty="0" err="1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endParaRPr lang="en-US" sz="1050" dirty="0">
              <a:solidFill>
                <a:prstClr val="black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F3C26-E5E5-429C-A2E9-B305F8176036}"/>
              </a:ext>
            </a:extLst>
          </p:cNvPr>
          <p:cNvSpPr txBox="1"/>
          <p:nvPr/>
        </p:nvSpPr>
        <p:spPr>
          <a:xfrm>
            <a:off x="409096" y="4260163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F0E8E-62C2-46E4-86A2-E02602D76A78}"/>
              </a:ext>
            </a:extLst>
          </p:cNvPr>
          <p:cNvSpPr txBox="1"/>
          <p:nvPr/>
        </p:nvSpPr>
        <p:spPr>
          <a:xfrm>
            <a:off x="2355060" y="4303427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76A78A31-E655-47D2-BBBB-7248BEF7B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49401"/>
              </p:ext>
            </p:extLst>
          </p:nvPr>
        </p:nvGraphicFramePr>
        <p:xfrm>
          <a:off x="332010" y="1654355"/>
          <a:ext cx="4113263" cy="22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8">
            <a:extLst>
              <a:ext uri="{FF2B5EF4-FFF2-40B4-BE49-F238E27FC236}">
                <a16:creationId xmlns:a16="http://schemas.microsoft.com/office/drawing/2014/main" id="{F71D4C89-E364-4A0F-97B8-C56E6389CBCF}"/>
              </a:ext>
            </a:extLst>
          </p:cNvPr>
          <p:cNvSpPr txBox="1"/>
          <p:nvPr/>
        </p:nvSpPr>
        <p:spPr>
          <a:xfrm>
            <a:off x="2823267" y="4374997"/>
            <a:ext cx="157123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UNHCR/INAR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CCM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C77BBA2-B54B-4529-BD4E-C3E30ECCDA8C}"/>
              </a:ext>
            </a:extLst>
          </p:cNvPr>
          <p:cNvSpPr/>
          <p:nvPr/>
        </p:nvSpPr>
        <p:spPr>
          <a:xfrm>
            <a:off x="4805288" y="654208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INDICATOR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3408C6-7990-480F-97BC-4952BFE2C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774682"/>
              </p:ext>
            </p:extLst>
          </p:nvPr>
        </p:nvGraphicFramePr>
        <p:xfrm>
          <a:off x="5514912" y="802042"/>
          <a:ext cx="2414159" cy="190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95C6EB8-BC69-4A57-86ED-AC55E8922BAC}"/>
              </a:ext>
            </a:extLst>
          </p:cNvPr>
          <p:cNvSpPr/>
          <p:nvPr/>
        </p:nvSpPr>
        <p:spPr>
          <a:xfrm>
            <a:off x="4747085" y="2743015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LOCATION TYPE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86B6C8F-A622-45BA-AA23-6D752872A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241448"/>
              </p:ext>
            </p:extLst>
          </p:nvPr>
        </p:nvGraphicFramePr>
        <p:xfrm>
          <a:off x="5716698" y="3219985"/>
          <a:ext cx="2559596" cy="155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8879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C59923D-420B-4E6C-B417-11C8AA381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32" y="777324"/>
            <a:ext cx="4656954" cy="3290863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2319723" y="2290351"/>
            <a:ext cx="265808" cy="251153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IT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57178" y="2801789"/>
            <a:ext cx="4518287" cy="29152"/>
          </a:xfrm>
          <a:prstGeom prst="bentConnector3">
            <a:avLst>
              <a:gd name="adj1" fmla="val 34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2215273" y="2111494"/>
            <a:ext cx="2468267" cy="17125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25" b="1" dirty="0">
                <a:solidFill>
                  <a:prstClr val="white"/>
                </a:solidFill>
                <a:latin typeface="Calibri"/>
              </a:rPr>
              <a:t>TOTAL OF BENEFICIARIES REACHED BY DISTRICT</a:t>
            </a:r>
            <a:endParaRPr lang="pt-PT" sz="825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/>
        </p:nvGraphicFramePr>
        <p:xfrm>
          <a:off x="2203324" y="2488962"/>
          <a:ext cx="2549178" cy="253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574992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/>
              </a:rPr>
              <a:t>                 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S01: Livelihoods Response in the North of Mozambique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  <a:p>
            <a:pPr algn="ctr" defTabSz="685800"/>
            <a:r>
              <a:rPr lang="en-US" sz="1050" i="1" dirty="0">
                <a:solidFill>
                  <a:prstClr val="white"/>
                </a:solidFill>
                <a:latin typeface="Calibri"/>
              </a:rPr>
              <a:t>As of March 31</a:t>
            </a:r>
            <a:r>
              <a:rPr lang="en-US" sz="1050" i="1" baseline="30000" dirty="0">
                <a:solidFill>
                  <a:prstClr val="white"/>
                </a:solidFill>
                <a:latin typeface="Calibri"/>
              </a:rPr>
              <a:t>st</a:t>
            </a:r>
            <a:r>
              <a:rPr lang="en-US" sz="1050" i="1" dirty="0">
                <a:solidFill>
                  <a:prstClr val="white"/>
                </a:solidFill>
                <a:latin typeface="Calibri"/>
              </a:rPr>
              <a:t> , 2021</a:t>
            </a:r>
            <a:endParaRPr lang="pt-PT" sz="105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P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2348066" y="1687970"/>
            <a:ext cx="906263" cy="1937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/>
              </a:rPr>
              <a:t>27,000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85809" y="621787"/>
            <a:ext cx="2087053" cy="65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788" dirty="0">
                <a:solidFill>
                  <a:prstClr val="black"/>
                </a:solidFill>
                <a:latin typeface="Calibri"/>
              </a:rPr>
              <a:t>In the month of March 2021, the FSC partners did support rebuilding of the livelihoods of the affected population in the resettlement sites and host communities in Cabo Delgado province. </a:t>
            </a:r>
            <a:endParaRPr lang="pt-PT" sz="788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35" y="545568"/>
            <a:ext cx="374827" cy="374827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0C22D0-2973-45F7-9485-9B3912A38ED0}"/>
              </a:ext>
            </a:extLst>
          </p:cNvPr>
          <p:cNvSpPr/>
          <p:nvPr/>
        </p:nvSpPr>
        <p:spPr>
          <a:xfrm>
            <a:off x="5046415" y="591984"/>
            <a:ext cx="3587421" cy="18833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white"/>
                </a:solidFill>
                <a:latin typeface="Calibri"/>
              </a:rPr>
              <a:t>MAPPING: BENEFICIARIES REACHED BY DISTRICT BY PARTNERS </a:t>
            </a:r>
            <a:endParaRPr lang="pt-PT" sz="9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" y="1904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2278691" y="2319474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  <a:endParaRPr lang="en-IT" sz="105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2300979" y="1230478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/>
              </a:rPr>
              <a:t>550,000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2384323" y="984772"/>
            <a:ext cx="212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</a:t>
            </a:r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TARGETED </a:t>
            </a:r>
            <a:r>
              <a:rPr lang="en-US" sz="7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lang="en-IT" sz="12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2341171" y="1474240"/>
            <a:ext cx="182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IT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lang="en-IT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(MONTH)</a:t>
            </a:r>
            <a:endParaRPr lang="en-IT" sz="12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15D8A60-7434-4D56-B402-6829233A5863}"/>
              </a:ext>
            </a:extLst>
          </p:cNvPr>
          <p:cNvCxnSpPr>
            <a:cxnSpLocks/>
          </p:cNvCxnSpPr>
          <p:nvPr/>
        </p:nvCxnSpPr>
        <p:spPr>
          <a:xfrm>
            <a:off x="261917" y="1312877"/>
            <a:ext cx="166473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7" name="Chart 176">
            <a:extLst>
              <a:ext uri="{FF2B5EF4-FFF2-40B4-BE49-F238E27FC236}">
                <a16:creationId xmlns:a16="http://schemas.microsoft.com/office/drawing/2014/main" id="{5602E9D6-F35C-4A6F-821C-DDA10A84169B}"/>
              </a:ext>
            </a:extLst>
          </p:cNvPr>
          <p:cNvGraphicFramePr/>
          <p:nvPr/>
        </p:nvGraphicFramePr>
        <p:xfrm>
          <a:off x="-86747" y="2042989"/>
          <a:ext cx="2091887" cy="154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8" name="TextBox 177">
            <a:extLst>
              <a:ext uri="{FF2B5EF4-FFF2-40B4-BE49-F238E27FC236}">
                <a16:creationId xmlns:a16="http://schemas.microsoft.com/office/drawing/2014/main" id="{A35EDF2F-3EF1-4F33-9A5D-AF0204733352}"/>
              </a:ext>
            </a:extLst>
          </p:cNvPr>
          <p:cNvSpPr txBox="1"/>
          <p:nvPr/>
        </p:nvSpPr>
        <p:spPr>
          <a:xfrm>
            <a:off x="377527" y="2647331"/>
            <a:ext cx="160712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lang="en-US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MODALITY</a:t>
            </a:r>
            <a:endParaRPr lang="en-IT" sz="825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B95B94E-6A00-4B40-B491-44CF1B19315A}"/>
              </a:ext>
            </a:extLst>
          </p:cNvPr>
          <p:cNvSpPr txBox="1"/>
          <p:nvPr/>
        </p:nvSpPr>
        <p:spPr>
          <a:xfrm>
            <a:off x="456032" y="3873706"/>
            <a:ext cx="158887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IT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lang="en-US" sz="825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EVENT</a:t>
            </a:r>
            <a:endParaRPr lang="en-IT" sz="825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5235285" y="4100557"/>
            <a:ext cx="1546676" cy="18021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Calibri"/>
              </a:rPr>
              <a:t>LEAD ORGANIZATION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4" y="4046787"/>
            <a:ext cx="375213" cy="362732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9259C741-B919-4B99-90A1-F485CC72A98D}"/>
              </a:ext>
            </a:extLst>
          </p:cNvPr>
          <p:cNvSpPr txBox="1"/>
          <p:nvPr/>
        </p:nvSpPr>
        <p:spPr>
          <a:xfrm>
            <a:off x="70714" y="1742120"/>
            <a:ext cx="2012141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en-US" sz="750" b="1" u="sng" dirty="0">
                <a:solidFill>
                  <a:prstClr val="black"/>
                </a:solidFill>
                <a:latin typeface="Calibri"/>
              </a:rPr>
              <a:t>FAO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is the lead organization with </a:t>
            </a:r>
            <a:r>
              <a:rPr lang="en-US" sz="750" b="1" dirty="0">
                <a:solidFill>
                  <a:prstClr val="black"/>
                </a:solidFill>
                <a:latin typeface="Calibri"/>
              </a:rPr>
              <a:t>86. %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of coverage (6 districts in Cabo Delgado)  followed by </a:t>
            </a:r>
            <a:r>
              <a:rPr lang="en-US" sz="750" b="1" dirty="0">
                <a:solidFill>
                  <a:prstClr val="black"/>
                </a:solidFill>
                <a:latin typeface="Calibri"/>
              </a:rPr>
              <a:t>Livaningo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(6% of coverage and 1 district in Nampula), </a:t>
            </a:r>
            <a:r>
              <a:rPr lang="en-US" sz="750" b="1" u="sng" dirty="0" err="1">
                <a:solidFill>
                  <a:prstClr val="black"/>
                </a:solidFill>
                <a:latin typeface="Calibri"/>
              </a:rPr>
              <a:t>Ministerio</a:t>
            </a:r>
            <a:r>
              <a:rPr lang="en-US" sz="750" b="1" u="sng" dirty="0">
                <a:solidFill>
                  <a:prstClr val="black"/>
                </a:solidFill>
                <a:latin typeface="Calibri"/>
              </a:rPr>
              <a:t> Arco Iris 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( 5% of coverage and 1 district in Cabo Delgado) and </a:t>
            </a:r>
            <a:r>
              <a:rPr lang="en-US" sz="750" b="1" dirty="0">
                <a:solidFill>
                  <a:prstClr val="black"/>
                </a:solidFill>
                <a:latin typeface="Calibri"/>
              </a:rPr>
              <a:t>Caritas  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(3% of coverage and 3 districts in Cabo Delgado).</a:t>
            </a:r>
            <a:endParaRPr lang="pt-PT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434139-9657-4ACD-9879-3E64E482CDFE}"/>
              </a:ext>
            </a:extLst>
          </p:cNvPr>
          <p:cNvSpPr txBox="1"/>
          <p:nvPr/>
        </p:nvSpPr>
        <p:spPr>
          <a:xfrm>
            <a:off x="337970" y="1453283"/>
            <a:ext cx="1560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#BENEFICIARIES BY LEAD</a:t>
            </a:r>
            <a:endParaRPr lang="en-IT" sz="9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0651AB2-7CD9-42FA-B818-6A5F3A44AC9E}"/>
              </a:ext>
            </a:extLst>
          </p:cNvPr>
          <p:cNvSpPr/>
          <p:nvPr/>
        </p:nvSpPr>
        <p:spPr>
          <a:xfrm>
            <a:off x="7378370" y="4082590"/>
            <a:ext cx="1539314" cy="1702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white"/>
                </a:solidFill>
                <a:latin typeface="Calibri"/>
              </a:rPr>
              <a:t>IMPLEMENTING PARTNER</a:t>
            </a:r>
            <a:endParaRPr lang="pt-PT" sz="9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70B5B28-5D93-4D5D-BC1B-C033689BE1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83" y="4022747"/>
            <a:ext cx="358679" cy="346748"/>
          </a:xfrm>
          <a:prstGeom prst="rect">
            <a:avLst/>
          </a:prstGeom>
        </p:spPr>
      </p:pic>
      <p:sp>
        <p:nvSpPr>
          <p:cNvPr id="96" name="TextBox 48">
            <a:extLst>
              <a:ext uri="{FF2B5EF4-FFF2-40B4-BE49-F238E27FC236}">
                <a16:creationId xmlns:a16="http://schemas.microsoft.com/office/drawing/2014/main" id="{38968FB7-84BD-45A8-B8ED-63725F09B871}"/>
              </a:ext>
            </a:extLst>
          </p:cNvPr>
          <p:cNvSpPr txBox="1"/>
          <p:nvPr/>
        </p:nvSpPr>
        <p:spPr>
          <a:xfrm>
            <a:off x="5336521" y="4370837"/>
            <a:ext cx="16376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Food And Agriculture Organization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Ministerio Arco Iris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Livaningo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Caritas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A2A078-A548-43DE-AB27-BB1A53FFFBE3}"/>
              </a:ext>
            </a:extLst>
          </p:cNvPr>
          <p:cNvSpPr txBox="1"/>
          <p:nvPr/>
        </p:nvSpPr>
        <p:spPr>
          <a:xfrm>
            <a:off x="4971173" y="4509031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T" sz="105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48">
            <a:extLst>
              <a:ext uri="{FF2B5EF4-FFF2-40B4-BE49-F238E27FC236}">
                <a16:creationId xmlns:a16="http://schemas.microsoft.com/office/drawing/2014/main" id="{19EE3412-3309-4E11-B2BF-FB4E1A8ABBF3}"/>
              </a:ext>
            </a:extLst>
          </p:cNvPr>
          <p:cNvSpPr txBox="1"/>
          <p:nvPr/>
        </p:nvSpPr>
        <p:spPr>
          <a:xfrm>
            <a:off x="7546308" y="4386357"/>
            <a:ext cx="12034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Caritas Pemba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SDAE, ADEL-CD, AVIS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0DCC306-0CEF-406B-ADDD-1F7B1B21CFE1}"/>
              </a:ext>
            </a:extLst>
          </p:cNvPr>
          <p:cNvSpPr txBox="1"/>
          <p:nvPr/>
        </p:nvSpPr>
        <p:spPr>
          <a:xfrm>
            <a:off x="7182123" y="4428897"/>
            <a:ext cx="38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T" sz="12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2A63C51-2041-4D41-AC84-485F948CE3E6}"/>
              </a:ext>
            </a:extLst>
          </p:cNvPr>
          <p:cNvGrpSpPr/>
          <p:nvPr/>
        </p:nvGrpSpPr>
        <p:grpSpPr>
          <a:xfrm>
            <a:off x="5625871" y="834383"/>
            <a:ext cx="1354159" cy="609104"/>
            <a:chOff x="367660" y="3087070"/>
            <a:chExt cx="2477925" cy="847365"/>
          </a:xfrm>
        </p:grpSpPr>
        <p:sp>
          <p:nvSpPr>
            <p:cNvPr id="159" name="Round Same Side Corner Rectangle 92">
              <a:extLst>
                <a:ext uri="{FF2B5EF4-FFF2-40B4-BE49-F238E27FC236}">
                  <a16:creationId xmlns:a16="http://schemas.microsoft.com/office/drawing/2014/main" id="{22C75108-5CDB-4285-94AD-A13C76481646}"/>
                </a:ext>
              </a:extLst>
            </p:cNvPr>
            <p:cNvSpPr/>
            <p:nvPr/>
          </p:nvSpPr>
          <p:spPr>
            <a:xfrm rot="10800000">
              <a:off x="367660" y="3365677"/>
              <a:ext cx="1920738" cy="56875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673AB47-E6DC-4CBC-BEEB-708787EAE706}"/>
                </a:ext>
              </a:extLst>
            </p:cNvPr>
            <p:cNvSpPr/>
            <p:nvPr/>
          </p:nvSpPr>
          <p:spPr>
            <a:xfrm>
              <a:off x="367661" y="3146986"/>
              <a:ext cx="1920738" cy="28094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1" name="TextBox 48">
              <a:extLst>
                <a:ext uri="{FF2B5EF4-FFF2-40B4-BE49-F238E27FC236}">
                  <a16:creationId xmlns:a16="http://schemas.microsoft.com/office/drawing/2014/main" id="{6BF09F53-5D0B-4798-92FE-32FFA8F978C2}"/>
                </a:ext>
              </a:extLst>
            </p:cNvPr>
            <p:cNvSpPr txBox="1"/>
            <p:nvPr/>
          </p:nvSpPr>
          <p:spPr>
            <a:xfrm>
              <a:off x="749419" y="3555186"/>
              <a:ext cx="1235298" cy="3373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FAO – AVSI</a:t>
              </a:r>
            </a:p>
            <a:p>
              <a:pPr defTabSz="685800"/>
              <a:endParaRPr lang="en-US" sz="788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7D0ECA6-5A0D-4CE9-B556-14A49CF8E38F}"/>
                </a:ext>
              </a:extLst>
            </p:cNvPr>
            <p:cNvSpPr/>
            <p:nvPr/>
          </p:nvSpPr>
          <p:spPr>
            <a:xfrm>
              <a:off x="2129725" y="3087070"/>
              <a:ext cx="570880" cy="386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D8ACB87-DF03-46D7-B45E-6E8E1C9CC9D2}"/>
                </a:ext>
              </a:extLst>
            </p:cNvPr>
            <p:cNvSpPr/>
            <p:nvPr/>
          </p:nvSpPr>
          <p:spPr>
            <a:xfrm>
              <a:off x="624503" y="3155668"/>
              <a:ext cx="1326427" cy="297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Montepuez</a:t>
              </a:r>
              <a:endParaRPr lang="en-US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2D15215-3C5C-406D-8103-59A700AC795F}"/>
                </a:ext>
              </a:extLst>
            </p:cNvPr>
            <p:cNvSpPr txBox="1"/>
            <p:nvPr/>
          </p:nvSpPr>
          <p:spPr>
            <a:xfrm>
              <a:off x="2029710" y="3171472"/>
              <a:ext cx="815875" cy="305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14%</a:t>
              </a:r>
              <a:endParaRPr lang="en-IT" sz="825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2465CA9-AC77-4687-AE62-FABEC0853E15}"/>
              </a:ext>
            </a:extLst>
          </p:cNvPr>
          <p:cNvCxnSpPr>
            <a:cxnSpLocks/>
          </p:cNvCxnSpPr>
          <p:nvPr/>
        </p:nvCxnSpPr>
        <p:spPr>
          <a:xfrm>
            <a:off x="6687793" y="1443488"/>
            <a:ext cx="653867" cy="304296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4D9B200C-458C-444A-8112-15BA55802F8F}"/>
              </a:ext>
            </a:extLst>
          </p:cNvPr>
          <p:cNvCxnSpPr>
            <a:cxnSpLocks/>
          </p:cNvCxnSpPr>
          <p:nvPr/>
        </p:nvCxnSpPr>
        <p:spPr>
          <a:xfrm flipH="1">
            <a:off x="8123719" y="1461242"/>
            <a:ext cx="697718" cy="473657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2139B6-4220-4E2B-A02F-EAD6A237338B}"/>
              </a:ext>
            </a:extLst>
          </p:cNvPr>
          <p:cNvGraphicFramePr/>
          <p:nvPr/>
        </p:nvGraphicFramePr>
        <p:xfrm>
          <a:off x="77629" y="4100921"/>
          <a:ext cx="1784981" cy="104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73" name="Picture 72">
            <a:extLst>
              <a:ext uri="{FF2B5EF4-FFF2-40B4-BE49-F238E27FC236}">
                <a16:creationId xmlns:a16="http://schemas.microsoft.com/office/drawing/2014/main" id="{FCD03666-3B3D-4D6C-A49D-3A45CDBBC2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522" y="430707"/>
            <a:ext cx="6125519" cy="433224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B0DFF38-1A66-41E2-A8EB-59B0752E6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4" y="1560371"/>
            <a:ext cx="374827" cy="374827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2AFADDA-C924-4A92-A17E-D93A0D660DC7}"/>
              </a:ext>
            </a:extLst>
          </p:cNvPr>
          <p:cNvCxnSpPr>
            <a:cxnSpLocks/>
          </p:cNvCxnSpPr>
          <p:nvPr/>
        </p:nvCxnSpPr>
        <p:spPr>
          <a:xfrm flipV="1">
            <a:off x="2119820" y="2314847"/>
            <a:ext cx="0" cy="24918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3307A0F-8213-4FB5-89E5-D9479377FCA4}"/>
              </a:ext>
            </a:extLst>
          </p:cNvPr>
          <p:cNvGrpSpPr/>
          <p:nvPr/>
        </p:nvGrpSpPr>
        <p:grpSpPr>
          <a:xfrm>
            <a:off x="7905070" y="840460"/>
            <a:ext cx="1238930" cy="676593"/>
            <a:chOff x="367660" y="3087070"/>
            <a:chExt cx="2477925" cy="912312"/>
          </a:xfrm>
        </p:grpSpPr>
        <p:sp>
          <p:nvSpPr>
            <p:cNvPr id="94" name="Round Same Side Corner Rectangle 92">
              <a:extLst>
                <a:ext uri="{FF2B5EF4-FFF2-40B4-BE49-F238E27FC236}">
                  <a16:creationId xmlns:a16="http://schemas.microsoft.com/office/drawing/2014/main" id="{455EC6B2-2A62-425C-9241-07197F666290}"/>
                </a:ext>
              </a:extLst>
            </p:cNvPr>
            <p:cNvSpPr/>
            <p:nvPr/>
          </p:nvSpPr>
          <p:spPr>
            <a:xfrm rot="10800000">
              <a:off x="367660" y="3365677"/>
              <a:ext cx="1920738" cy="56875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95C01D1-978F-4EB3-A281-91580D615D45}"/>
                </a:ext>
              </a:extLst>
            </p:cNvPr>
            <p:cNvSpPr/>
            <p:nvPr/>
          </p:nvSpPr>
          <p:spPr>
            <a:xfrm>
              <a:off x="367661" y="3146986"/>
              <a:ext cx="1920738" cy="28094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7" name="TextBox 48">
              <a:extLst>
                <a:ext uri="{FF2B5EF4-FFF2-40B4-BE49-F238E27FC236}">
                  <a16:creationId xmlns:a16="http://schemas.microsoft.com/office/drawing/2014/main" id="{BBFCC9B3-AD71-4095-AB6A-A16289DDE409}"/>
                </a:ext>
              </a:extLst>
            </p:cNvPr>
            <p:cNvSpPr txBox="1"/>
            <p:nvPr/>
          </p:nvSpPr>
          <p:spPr>
            <a:xfrm>
              <a:off x="423109" y="3508900"/>
              <a:ext cx="1706615" cy="4904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FAO – ADEL-CD, </a:t>
              </a:r>
            </a:p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Caritas </a:t>
              </a:r>
            </a:p>
            <a:p>
              <a:pPr defTabSz="685800"/>
              <a:endParaRPr lang="en-US" sz="788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553C089-F4C4-4DEE-842B-717D867BA9DD}"/>
                </a:ext>
              </a:extLst>
            </p:cNvPr>
            <p:cNvSpPr/>
            <p:nvPr/>
          </p:nvSpPr>
          <p:spPr>
            <a:xfrm>
              <a:off x="2129725" y="3087070"/>
              <a:ext cx="570880" cy="386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3D38F52-CB03-4CCC-B30E-3B6FB93BAEE1}"/>
                </a:ext>
              </a:extLst>
            </p:cNvPr>
            <p:cNvSpPr/>
            <p:nvPr/>
          </p:nvSpPr>
          <p:spPr>
            <a:xfrm>
              <a:off x="734348" y="3155669"/>
              <a:ext cx="1106743" cy="28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Metuge</a:t>
              </a:r>
              <a:endParaRPr lang="en-US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DECF96B-4FD5-4347-86EF-D78B25219D68}"/>
                </a:ext>
              </a:extLst>
            </p:cNvPr>
            <p:cNvSpPr txBox="1"/>
            <p:nvPr/>
          </p:nvSpPr>
          <p:spPr>
            <a:xfrm>
              <a:off x="2029708" y="3171473"/>
              <a:ext cx="815877" cy="29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36%</a:t>
              </a:r>
              <a:endParaRPr lang="en-IT" sz="825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765C499-CFE1-4EB7-8C06-64D2763FCDF9}"/>
              </a:ext>
            </a:extLst>
          </p:cNvPr>
          <p:cNvGrpSpPr/>
          <p:nvPr/>
        </p:nvGrpSpPr>
        <p:grpSpPr>
          <a:xfrm>
            <a:off x="5351878" y="3272221"/>
            <a:ext cx="1271206" cy="561136"/>
            <a:chOff x="367660" y="3087070"/>
            <a:chExt cx="2423720" cy="847365"/>
          </a:xfrm>
        </p:grpSpPr>
        <p:sp>
          <p:nvSpPr>
            <p:cNvPr id="105" name="Round Same Side Corner Rectangle 92">
              <a:extLst>
                <a:ext uri="{FF2B5EF4-FFF2-40B4-BE49-F238E27FC236}">
                  <a16:creationId xmlns:a16="http://schemas.microsoft.com/office/drawing/2014/main" id="{73CD7B63-89B0-4889-9778-257DD058B6F2}"/>
                </a:ext>
              </a:extLst>
            </p:cNvPr>
            <p:cNvSpPr/>
            <p:nvPr/>
          </p:nvSpPr>
          <p:spPr>
            <a:xfrm rot="10800000">
              <a:off x="367660" y="3365677"/>
              <a:ext cx="1920738" cy="56875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5F522B2-B7D6-4B0E-B146-8636B9E49B5E}"/>
                </a:ext>
              </a:extLst>
            </p:cNvPr>
            <p:cNvSpPr/>
            <p:nvPr/>
          </p:nvSpPr>
          <p:spPr>
            <a:xfrm>
              <a:off x="367661" y="3146986"/>
              <a:ext cx="1920738" cy="28094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TextBox 48">
              <a:extLst>
                <a:ext uri="{FF2B5EF4-FFF2-40B4-BE49-F238E27FC236}">
                  <a16:creationId xmlns:a16="http://schemas.microsoft.com/office/drawing/2014/main" id="{D0F1C959-CD09-4CEA-BCC3-4364C5243C4A}"/>
                </a:ext>
              </a:extLst>
            </p:cNvPr>
            <p:cNvSpPr txBox="1"/>
            <p:nvPr/>
          </p:nvSpPr>
          <p:spPr>
            <a:xfrm>
              <a:off x="740204" y="3489368"/>
              <a:ext cx="1235298" cy="3661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FAO– ADEL-CD, Caritas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F02284B-C087-495C-B9A3-8B61AD26AB21}"/>
                </a:ext>
              </a:extLst>
            </p:cNvPr>
            <p:cNvSpPr/>
            <p:nvPr/>
          </p:nvSpPr>
          <p:spPr>
            <a:xfrm>
              <a:off x="2129725" y="3087070"/>
              <a:ext cx="507436" cy="386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A60B590-3625-41D7-B418-4B887BE0011F}"/>
                </a:ext>
              </a:extLst>
            </p:cNvPr>
            <p:cNvSpPr/>
            <p:nvPr/>
          </p:nvSpPr>
          <p:spPr>
            <a:xfrm>
              <a:off x="818262" y="3155667"/>
              <a:ext cx="938909" cy="32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Chiure</a:t>
              </a:r>
              <a:endParaRPr lang="en-US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DC5DD5B-6B9B-4EA6-97D4-9D67E930E2CD}"/>
                </a:ext>
              </a:extLst>
            </p:cNvPr>
            <p:cNvSpPr txBox="1"/>
            <p:nvPr/>
          </p:nvSpPr>
          <p:spPr>
            <a:xfrm>
              <a:off x="1975502" y="3126624"/>
              <a:ext cx="815878" cy="331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13%</a:t>
              </a:r>
              <a:endParaRPr lang="en-IT" sz="825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6659180-D501-47C8-9874-110D6FC953BA}"/>
              </a:ext>
            </a:extLst>
          </p:cNvPr>
          <p:cNvCxnSpPr>
            <a:cxnSpLocks/>
          </p:cNvCxnSpPr>
          <p:nvPr/>
        </p:nvCxnSpPr>
        <p:spPr>
          <a:xfrm flipV="1">
            <a:off x="5834498" y="2062296"/>
            <a:ext cx="1896936" cy="383043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92623C9-4B32-485B-B306-D0B88915F914}"/>
              </a:ext>
            </a:extLst>
          </p:cNvPr>
          <p:cNvCxnSpPr>
            <a:cxnSpLocks/>
          </p:cNvCxnSpPr>
          <p:nvPr/>
        </p:nvCxnSpPr>
        <p:spPr>
          <a:xfrm flipV="1">
            <a:off x="6358303" y="2314848"/>
            <a:ext cx="1408043" cy="1506107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DF37731-4B04-404A-BDB6-B07D71C37DE9}"/>
              </a:ext>
            </a:extLst>
          </p:cNvPr>
          <p:cNvCxnSpPr>
            <a:cxnSpLocks/>
          </p:cNvCxnSpPr>
          <p:nvPr/>
        </p:nvCxnSpPr>
        <p:spPr>
          <a:xfrm>
            <a:off x="331469" y="2889821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5A60919-FE88-45ED-BF6D-E769DB0EF55B}"/>
              </a:ext>
            </a:extLst>
          </p:cNvPr>
          <p:cNvCxnSpPr>
            <a:cxnSpLocks/>
          </p:cNvCxnSpPr>
          <p:nvPr/>
        </p:nvCxnSpPr>
        <p:spPr>
          <a:xfrm>
            <a:off x="331469" y="4068187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E1C1517-E197-47BC-928E-44EF9A2C8E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11" y="959263"/>
            <a:ext cx="374827" cy="37482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38E7B85E-0BDC-49E1-9936-3C2CBC27F3C9}"/>
              </a:ext>
            </a:extLst>
          </p:cNvPr>
          <p:cNvSpPr txBox="1"/>
          <p:nvPr/>
        </p:nvSpPr>
        <p:spPr>
          <a:xfrm>
            <a:off x="2411165" y="559192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 </a:t>
            </a:r>
            <a:r>
              <a:rPr lang="en-US" sz="7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lang="en-IT" sz="1200" b="1" dirty="0">
              <a:solidFill>
                <a:srgbClr val="0594A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4F1245B-0379-4EB7-AC40-1E686367E5B4}"/>
              </a:ext>
            </a:extLst>
          </p:cNvPr>
          <p:cNvSpPr/>
          <p:nvPr/>
        </p:nvSpPr>
        <p:spPr>
          <a:xfrm>
            <a:off x="2311669" y="792483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Calibri"/>
              </a:rPr>
              <a:t>950,000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E4656C8-A9F8-4274-8D5B-D9F6951403AA}"/>
              </a:ext>
            </a:extLst>
          </p:cNvPr>
          <p:cNvCxnSpPr>
            <a:cxnSpLocks/>
          </p:cNvCxnSpPr>
          <p:nvPr/>
        </p:nvCxnSpPr>
        <p:spPr>
          <a:xfrm>
            <a:off x="352414" y="1671653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DF18F35-5B48-4400-9617-BE629EE99660}"/>
              </a:ext>
            </a:extLst>
          </p:cNvPr>
          <p:cNvGrpSpPr/>
          <p:nvPr/>
        </p:nvGrpSpPr>
        <p:grpSpPr>
          <a:xfrm>
            <a:off x="4824680" y="2014251"/>
            <a:ext cx="1271206" cy="561136"/>
            <a:chOff x="367660" y="3087070"/>
            <a:chExt cx="2423720" cy="847365"/>
          </a:xfrm>
        </p:grpSpPr>
        <p:sp>
          <p:nvSpPr>
            <p:cNvPr id="81" name="Round Same Side Corner Rectangle 92">
              <a:extLst>
                <a:ext uri="{FF2B5EF4-FFF2-40B4-BE49-F238E27FC236}">
                  <a16:creationId xmlns:a16="http://schemas.microsoft.com/office/drawing/2014/main" id="{91D19415-54D2-48DC-9D22-9811E2483B96}"/>
                </a:ext>
              </a:extLst>
            </p:cNvPr>
            <p:cNvSpPr/>
            <p:nvPr/>
          </p:nvSpPr>
          <p:spPr>
            <a:xfrm rot="10800000">
              <a:off x="367660" y="3365677"/>
              <a:ext cx="1920738" cy="56875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1270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75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6C36065-0184-4870-9E27-6958415785BC}"/>
                </a:ext>
              </a:extLst>
            </p:cNvPr>
            <p:cNvSpPr/>
            <p:nvPr/>
          </p:nvSpPr>
          <p:spPr>
            <a:xfrm>
              <a:off x="367661" y="3146986"/>
              <a:ext cx="1920738" cy="28094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F96B1A0A-D7A6-40B5-A99E-384DC1309B40}"/>
                </a:ext>
              </a:extLst>
            </p:cNvPr>
            <p:cNvSpPr txBox="1"/>
            <p:nvPr/>
          </p:nvSpPr>
          <p:spPr>
            <a:xfrm>
              <a:off x="724739" y="3533864"/>
              <a:ext cx="1235298" cy="183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788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FAO– SDAE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B077D44-7FE3-4863-8CC7-ECD81031977B}"/>
                </a:ext>
              </a:extLst>
            </p:cNvPr>
            <p:cNvSpPr/>
            <p:nvPr/>
          </p:nvSpPr>
          <p:spPr>
            <a:xfrm>
              <a:off x="2129725" y="3087070"/>
              <a:ext cx="507436" cy="386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T" sz="7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E2859D8-BDC0-4CB6-A38A-9355CC925881}"/>
                </a:ext>
              </a:extLst>
            </p:cNvPr>
            <p:cNvSpPr/>
            <p:nvPr/>
          </p:nvSpPr>
          <p:spPr>
            <a:xfrm>
              <a:off x="818262" y="3155667"/>
              <a:ext cx="938909" cy="32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788" b="1" dirty="0" err="1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Chiure</a:t>
              </a:r>
              <a:endParaRPr lang="en-US" sz="788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BB08CC6-2A75-45C0-9A76-63B0ED40090A}"/>
                </a:ext>
              </a:extLst>
            </p:cNvPr>
            <p:cNvSpPr txBox="1"/>
            <p:nvPr/>
          </p:nvSpPr>
          <p:spPr>
            <a:xfrm>
              <a:off x="1975502" y="3126624"/>
              <a:ext cx="815878" cy="331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825" b="1" dirty="0">
                  <a:solidFill>
                    <a:srgbClr val="4BACC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19%</a:t>
              </a:r>
              <a:endParaRPr lang="en-IT" sz="825" b="1" dirty="0">
                <a:solidFill>
                  <a:srgbClr val="4BACC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5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152530" y="2335705"/>
            <a:ext cx="388141" cy="39378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T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0706" y="2792887"/>
            <a:ext cx="4518287" cy="29152"/>
          </a:xfrm>
          <a:prstGeom prst="bentConnector3">
            <a:avLst>
              <a:gd name="adj1" fmla="val 215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329949" y="1437591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DISTRICT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/>
        </p:nvGraphicFramePr>
        <p:xfrm>
          <a:off x="707230" y="1640022"/>
          <a:ext cx="3492296" cy="216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613169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S01: Livelihoods Response In Cabo Delgado </a:t>
            </a:r>
          </a:p>
          <a:p>
            <a:pPr algn="ctr" defTabSz="685800">
              <a:defRPr/>
            </a:pPr>
            <a:r>
              <a:rPr lang="en-US" sz="1200" i="1" dirty="0">
                <a:solidFill>
                  <a:prstClr val="white"/>
                </a:solidFill>
                <a:latin typeface="Calibri"/>
              </a:rPr>
              <a:t>As of March 31</a:t>
            </a:r>
            <a:r>
              <a:rPr lang="en-US" sz="1200" i="1" baseline="30000" dirty="0">
                <a:solidFill>
                  <a:prstClr val="white"/>
                </a:solidFill>
                <a:latin typeface="Calibri"/>
              </a:rPr>
              <a:t>st</a:t>
            </a:r>
            <a:r>
              <a:rPr lang="en-US" sz="1200" i="1" dirty="0">
                <a:solidFill>
                  <a:prstClr val="white"/>
                </a:solidFill>
                <a:latin typeface="Calibri"/>
              </a:rPr>
              <a:t> , 2021</a:t>
            </a:r>
            <a:endParaRPr lang="pt-PT" sz="1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t-P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952386" y="1180007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pt-PT" sz="1500" dirty="0">
                <a:solidFill>
                  <a:prstClr val="black"/>
                </a:solidFill>
                <a:latin typeface="Calibri"/>
              </a:rPr>
              <a:t>25,000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150456" y="584811"/>
            <a:ext cx="1788244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675" dirty="0">
                <a:solidFill>
                  <a:prstClr val="black"/>
                </a:solidFill>
                <a:latin typeface="Calibri"/>
              </a:rPr>
              <a:t>. </a:t>
            </a:r>
            <a:endParaRPr lang="pt-PT" sz="6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606562"/>
            <a:ext cx="390961" cy="39096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8" y="198113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156247" y="2378021"/>
            <a:ext cx="38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IT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891915" y="815917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440,000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1021265" y="62036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TARGETED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1013118" y="1005809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lang="en-US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0FC6494-C632-4E9C-AB9E-734489D41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2" y="991621"/>
            <a:ext cx="373686" cy="373686"/>
          </a:xfrm>
          <a:prstGeom prst="rect">
            <a:avLst/>
          </a:prstGeom>
        </p:spPr>
      </p:pic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418339" y="3986748"/>
            <a:ext cx="1824632" cy="19318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LEAD ORGANIZATION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3888466"/>
            <a:ext cx="388141" cy="37523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3158BE-A129-4575-9D41-B2E0A362B5E0}"/>
              </a:ext>
            </a:extLst>
          </p:cNvPr>
          <p:cNvSpPr/>
          <p:nvPr/>
        </p:nvSpPr>
        <p:spPr>
          <a:xfrm>
            <a:off x="2678586" y="3996744"/>
            <a:ext cx="1724004" cy="1983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IMPLEMENTING PARTNER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4027B92-7167-4517-AB14-E0E650B17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3928331"/>
            <a:ext cx="388141" cy="375230"/>
          </a:xfrm>
          <a:prstGeom prst="rect">
            <a:avLst/>
          </a:prstGeom>
        </p:spPr>
      </p:pic>
      <p:sp>
        <p:nvSpPr>
          <p:cNvPr id="59" name="TextBox 48">
            <a:extLst>
              <a:ext uri="{FF2B5EF4-FFF2-40B4-BE49-F238E27FC236}">
                <a16:creationId xmlns:a16="http://schemas.microsoft.com/office/drawing/2014/main" id="{DD23EA4B-798F-4B89-BD89-4DFA0C70338E}"/>
              </a:ext>
            </a:extLst>
          </p:cNvPr>
          <p:cNvSpPr txBox="1"/>
          <p:nvPr/>
        </p:nvSpPr>
        <p:spPr>
          <a:xfrm>
            <a:off x="526522" y="4283513"/>
            <a:ext cx="189390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Food and Agriculture Organization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Ministerio Arco Iris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Caritas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F3C26-E5E5-429C-A2E9-B305F8176036}"/>
              </a:ext>
            </a:extLst>
          </p:cNvPr>
          <p:cNvSpPr txBox="1"/>
          <p:nvPr/>
        </p:nvSpPr>
        <p:spPr>
          <a:xfrm>
            <a:off x="172709" y="4303426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48">
            <a:extLst>
              <a:ext uri="{FF2B5EF4-FFF2-40B4-BE49-F238E27FC236}">
                <a16:creationId xmlns:a16="http://schemas.microsoft.com/office/drawing/2014/main" id="{6440E08D-CFDB-4B32-B90B-0DB0F80EC55B}"/>
              </a:ext>
            </a:extLst>
          </p:cNvPr>
          <p:cNvSpPr txBox="1"/>
          <p:nvPr/>
        </p:nvSpPr>
        <p:spPr>
          <a:xfrm>
            <a:off x="2904775" y="4269929"/>
            <a:ext cx="130806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IN" sz="1050" dirty="0">
                <a:solidFill>
                  <a:prstClr val="black"/>
                </a:solidFill>
                <a:latin typeface="Calibri"/>
              </a:rPr>
              <a:t>Caritas Pemba</a:t>
            </a:r>
          </a:p>
          <a:p>
            <a:pPr defTabSz="685800"/>
            <a:r>
              <a:rPr lang="en-IN" sz="1050" dirty="0">
                <a:solidFill>
                  <a:prstClr val="black"/>
                </a:solidFill>
                <a:latin typeface="Calibri"/>
              </a:rPr>
              <a:t>SDAE, ADEL, AVSI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F0E8E-62C2-46E4-86A2-E02602D76A78}"/>
              </a:ext>
            </a:extLst>
          </p:cNvPr>
          <p:cNvSpPr txBox="1"/>
          <p:nvPr/>
        </p:nvSpPr>
        <p:spPr>
          <a:xfrm>
            <a:off x="2355060" y="4303427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7EF1D62-DC86-4A9F-B201-8B262C40D3E3}"/>
              </a:ext>
            </a:extLst>
          </p:cNvPr>
          <p:cNvSpPr/>
          <p:nvPr/>
        </p:nvSpPr>
        <p:spPr>
          <a:xfrm>
            <a:off x="4706859" y="664972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INDICATOR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98CB02-7627-44A9-9544-9E1C6EF2C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367391"/>
              </p:ext>
            </p:extLst>
          </p:nvPr>
        </p:nvGraphicFramePr>
        <p:xfrm>
          <a:off x="4877512" y="838776"/>
          <a:ext cx="3661538" cy="203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C6203EF-816A-40C4-9C12-8A5BEEBF8FCC}"/>
              </a:ext>
            </a:extLst>
          </p:cNvPr>
          <p:cNvSpPr/>
          <p:nvPr/>
        </p:nvSpPr>
        <p:spPr>
          <a:xfrm>
            <a:off x="4877511" y="2953880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LOCATION TYPE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01DB241-3BE9-4BE9-877F-6B684B9F3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03974"/>
              </p:ext>
            </p:extLst>
          </p:nvPr>
        </p:nvGraphicFramePr>
        <p:xfrm>
          <a:off x="5088678" y="3263530"/>
          <a:ext cx="3018536" cy="187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9954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152530" y="2335705"/>
            <a:ext cx="388141" cy="39378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IT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0706" y="2792887"/>
            <a:ext cx="4518287" cy="29152"/>
          </a:xfrm>
          <a:prstGeom prst="bentConnector3">
            <a:avLst>
              <a:gd name="adj1" fmla="val 215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329949" y="1437591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DISTRICT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63864"/>
              </p:ext>
            </p:extLst>
          </p:nvPr>
        </p:nvGraphicFramePr>
        <p:xfrm>
          <a:off x="707230" y="1640022"/>
          <a:ext cx="3492296" cy="216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613169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S01: Livelihoods Response in Nampula </a:t>
            </a:r>
          </a:p>
          <a:p>
            <a:pPr algn="ctr" defTabSz="685800">
              <a:defRPr/>
            </a:pPr>
            <a:r>
              <a:rPr lang="en-US" sz="1200" i="1" dirty="0">
                <a:solidFill>
                  <a:prstClr val="white"/>
                </a:solidFill>
                <a:latin typeface="Calibri"/>
              </a:rPr>
              <a:t>As of March 31</a:t>
            </a:r>
            <a:r>
              <a:rPr lang="en-US" sz="1200" i="1" baseline="30000" dirty="0">
                <a:solidFill>
                  <a:prstClr val="white"/>
                </a:solidFill>
                <a:latin typeface="Calibri"/>
              </a:rPr>
              <a:t>st</a:t>
            </a:r>
            <a:r>
              <a:rPr lang="en-US" sz="1200" i="1" dirty="0">
                <a:solidFill>
                  <a:prstClr val="white"/>
                </a:solidFill>
                <a:latin typeface="Calibri"/>
              </a:rPr>
              <a:t> , 2021</a:t>
            </a:r>
            <a:endParaRPr lang="pt-PT" sz="1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t-PT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952386" y="1180007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pt-PT" sz="1500" dirty="0">
                <a:solidFill>
                  <a:prstClr val="black"/>
                </a:solidFill>
                <a:latin typeface="Calibri"/>
              </a:rPr>
              <a:t>1,500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150456" y="584811"/>
            <a:ext cx="1788244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675" dirty="0">
                <a:solidFill>
                  <a:prstClr val="black"/>
                </a:solidFill>
                <a:latin typeface="Calibri"/>
              </a:rPr>
              <a:t>. </a:t>
            </a:r>
            <a:endParaRPr lang="pt-PT" sz="6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606562"/>
            <a:ext cx="390961" cy="39096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4" y="228672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156247" y="2378021"/>
            <a:ext cx="38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891915" y="815917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60,000</a:t>
            </a:r>
            <a:endParaRPr lang="pt-PT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1021265" y="62036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TARGETED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1013118" y="1005809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lang="en-US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lang="en-IT" sz="1050" b="1" dirty="0">
                <a:solidFill>
                  <a:srgbClr val="0594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0FC6494-C632-4E9C-AB9E-734489D41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2" y="991621"/>
            <a:ext cx="373686" cy="373686"/>
          </a:xfrm>
          <a:prstGeom prst="rect">
            <a:avLst/>
          </a:prstGeom>
        </p:spPr>
      </p:pic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418339" y="3986748"/>
            <a:ext cx="1824632" cy="19318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LEAD ORGANIZATION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3888466"/>
            <a:ext cx="388141" cy="37523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3158BE-A129-4575-9D41-B2E0A362B5E0}"/>
              </a:ext>
            </a:extLst>
          </p:cNvPr>
          <p:cNvSpPr/>
          <p:nvPr/>
        </p:nvSpPr>
        <p:spPr>
          <a:xfrm>
            <a:off x="2678586" y="3996744"/>
            <a:ext cx="1724004" cy="1983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white"/>
                </a:solidFill>
                <a:latin typeface="Calibri"/>
              </a:rPr>
              <a:t>IMPLEMENTING PARTNER</a:t>
            </a:r>
            <a:endParaRPr lang="pt-PT" sz="105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4027B92-7167-4517-AB14-E0E650B17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3928331"/>
            <a:ext cx="388141" cy="375230"/>
          </a:xfrm>
          <a:prstGeom prst="rect">
            <a:avLst/>
          </a:prstGeom>
        </p:spPr>
      </p:pic>
      <p:sp>
        <p:nvSpPr>
          <p:cNvPr id="59" name="TextBox 48">
            <a:extLst>
              <a:ext uri="{FF2B5EF4-FFF2-40B4-BE49-F238E27FC236}">
                <a16:creationId xmlns:a16="http://schemas.microsoft.com/office/drawing/2014/main" id="{DD23EA4B-798F-4B89-BD89-4DFA0C70338E}"/>
              </a:ext>
            </a:extLst>
          </p:cNvPr>
          <p:cNvSpPr txBox="1"/>
          <p:nvPr/>
        </p:nvSpPr>
        <p:spPr>
          <a:xfrm>
            <a:off x="563725" y="4481789"/>
            <a:ext cx="189390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Livaningo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F3C26-E5E5-429C-A2E9-B305F8176036}"/>
              </a:ext>
            </a:extLst>
          </p:cNvPr>
          <p:cNvSpPr txBox="1"/>
          <p:nvPr/>
        </p:nvSpPr>
        <p:spPr>
          <a:xfrm>
            <a:off x="172709" y="4303426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F0E8E-62C2-46E4-86A2-E02602D76A78}"/>
              </a:ext>
            </a:extLst>
          </p:cNvPr>
          <p:cNvSpPr txBox="1"/>
          <p:nvPr/>
        </p:nvSpPr>
        <p:spPr>
          <a:xfrm>
            <a:off x="2355060" y="4303427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lang="en-IT" sz="2400" b="1" dirty="0">
              <a:solidFill>
                <a:srgbClr val="F7964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7EF1D62-DC86-4A9F-B201-8B262C40D3E3}"/>
              </a:ext>
            </a:extLst>
          </p:cNvPr>
          <p:cNvSpPr/>
          <p:nvPr/>
        </p:nvSpPr>
        <p:spPr>
          <a:xfrm>
            <a:off x="4706859" y="664972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INDICATOR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98CB02-7627-44A9-9544-9E1C6EF2C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302883"/>
              </p:ext>
            </p:extLst>
          </p:nvPr>
        </p:nvGraphicFramePr>
        <p:xfrm>
          <a:off x="4877512" y="838776"/>
          <a:ext cx="3661538" cy="203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C6203EF-816A-40C4-9C12-8A5BEEBF8FCC}"/>
              </a:ext>
            </a:extLst>
          </p:cNvPr>
          <p:cNvSpPr/>
          <p:nvPr/>
        </p:nvSpPr>
        <p:spPr>
          <a:xfrm>
            <a:off x="4877511" y="2953880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TOTAL OF BENEFICIARIES REACHED BY LOCATION TYPE</a:t>
            </a:r>
            <a:endParaRPr lang="pt-PT" sz="12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01DB241-3BE9-4BE9-877F-6B684B9F3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527162"/>
              </p:ext>
            </p:extLst>
          </p:nvPr>
        </p:nvGraphicFramePr>
        <p:xfrm>
          <a:off x="5072849" y="3239951"/>
          <a:ext cx="3018536" cy="187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2346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7425" y="851697"/>
            <a:ext cx="2257425" cy="3867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/>
            <a:r>
              <a:rPr lang="en-US" sz="1913" b="1" dirty="0">
                <a:solidFill>
                  <a:srgbClr val="4BACC6">
                    <a:lumMod val="75000"/>
                  </a:srgbClr>
                </a:solidFill>
                <a:latin typeface="Cambria" panose="02040503050406030204" pitchFamily="18" charset="0"/>
              </a:rPr>
              <a:t>IM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6012" y="1714503"/>
            <a:ext cx="407193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GB" sz="11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7D33B-1166-430D-9457-5AF9CF681848}"/>
              </a:ext>
            </a:extLst>
          </p:cNvPr>
          <p:cNvSpPr txBox="1"/>
          <p:nvPr/>
        </p:nvSpPr>
        <p:spPr>
          <a:xfrm>
            <a:off x="1562473" y="1527639"/>
            <a:ext cx="6152780" cy="2210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endParaRPr lang="en-GB" sz="15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/>
            <a:r>
              <a:rPr lang="en-GB" sz="1500" b="1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FSC Information</a:t>
            </a:r>
          </a:p>
          <a:p>
            <a:pPr defTabSz="685800"/>
            <a:endParaRPr lang="en-GB" sz="9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/>
            <a:endParaRPr lang="pt-PT" sz="1050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Kindly share to us the 5W focal point information fill the form:</a:t>
            </a: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FSC create a google driver, partner can upload and download relevant information, the link below: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FSC Driver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Food Security Cluster Website:  </a:t>
            </a:r>
            <a:r>
              <a:rPr lang="en-US" sz="1200" u="sng" dirty="0">
                <a:solidFill>
                  <a:prstClr val="black"/>
                </a:solidFill>
                <a:latin typeface="Calibri"/>
                <a:hlinkClick r:id="rId4"/>
              </a:rPr>
              <a:t>https://fscluster.org/mozambique/documents</a:t>
            </a:r>
            <a:endParaRPr lang="en-US" sz="1200" u="sng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>
              <a:buFont typeface="Wingdings" panose="05000000000000000000" pitchFamily="2" charset="2"/>
              <a:buChar char="§"/>
            </a:pPr>
            <a:r>
              <a:rPr lang="en-US" sz="1200" u="sng" dirty="0">
                <a:solidFill>
                  <a:prstClr val="black"/>
                </a:solidFill>
                <a:latin typeface="Calibri"/>
              </a:rPr>
              <a:t>Interactive Dashboard of Partner Presence for Cabo Delgado </a:t>
            </a:r>
            <a:endParaRPr lang="pt-PT" sz="1200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en-GB" sz="9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/>
            <a:endParaRPr lang="en-GB" sz="900" b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defTabSz="685800"/>
            <a:endParaRPr lang="en-GB" sz="1013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6F857-FF2F-4457-A316-C86E3563C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3" y="739381"/>
            <a:ext cx="2657475" cy="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endParaRPr lang="en-US" sz="36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13" y="4214490"/>
            <a:ext cx="3946721" cy="929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6492" y="2110085"/>
            <a:ext cx="349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Obrigada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3082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864219" y="634214"/>
            <a:ext cx="7994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Emergency – Update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Tracking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(ETT), Mohamed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Bakr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Plan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Nampula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:  Food </a:t>
            </a:r>
            <a:r>
              <a:rPr lang="en-GB" dirty="0"/>
              <a:t>Security and Nutrition Assessment, SPAE / DPAP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FSC Updates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FSC in Numbers,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FSC Information Manager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Assistance - Partners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WG Update,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Inter-Cluster</a:t>
            </a:r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CERF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Mueda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Multi-Sectoral Mission   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Trainings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Protection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1" y="4470638"/>
            <a:ext cx="2922373" cy="6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3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ACTION &amp;  FOLLOW–UP POINTS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327" y="696169"/>
            <a:ext cx="83347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ACTION POINTS</a:t>
            </a:r>
            <a:endParaRPr lang="es-ES" dirty="0"/>
          </a:p>
          <a:p>
            <a:r>
              <a:rPr lang="en-US" dirty="0"/>
              <a:t>1.  </a:t>
            </a:r>
            <a:r>
              <a:rPr lang="en-US" u="sng" dirty="0"/>
              <a:t>Arco Iris</a:t>
            </a:r>
            <a:r>
              <a:rPr lang="en-US" dirty="0"/>
              <a:t>: To adjust the food basket to a one-month ration by increasing the quantities of the food commodities. </a:t>
            </a:r>
            <a:r>
              <a:rPr lang="en-US" b="1" dirty="0"/>
              <a:t>DONE</a:t>
            </a:r>
            <a:r>
              <a:rPr lang="en-US" dirty="0"/>
              <a:t>! Revised food basket: 25Kg </a:t>
            </a:r>
            <a:r>
              <a:rPr lang="en-US" dirty="0" err="1"/>
              <a:t>arroz</a:t>
            </a:r>
            <a:r>
              <a:rPr lang="en-US" dirty="0"/>
              <a:t>, 25K </a:t>
            </a:r>
            <a:r>
              <a:rPr lang="en-US" dirty="0" err="1"/>
              <a:t>farinha</a:t>
            </a:r>
            <a:r>
              <a:rPr lang="en-US" dirty="0"/>
              <a:t>, 10Kg </a:t>
            </a:r>
            <a:r>
              <a:rPr lang="en-US" dirty="0" err="1"/>
              <a:t>feijão</a:t>
            </a:r>
            <a:r>
              <a:rPr lang="en-US" dirty="0"/>
              <a:t>, 5Lt Oleo, 1Kg </a:t>
            </a:r>
            <a:r>
              <a:rPr lang="en-US" dirty="0" err="1"/>
              <a:t>sal</a:t>
            </a:r>
            <a:r>
              <a:rPr lang="en-US" dirty="0"/>
              <a:t>, 1 item de </a:t>
            </a:r>
            <a:r>
              <a:rPr lang="en-US" dirty="0" err="1"/>
              <a:t>roupa</a:t>
            </a:r>
            <a:r>
              <a:rPr lang="en-US" dirty="0"/>
              <a:t>, 1 plastic NOTE: For </a:t>
            </a:r>
            <a:r>
              <a:rPr lang="en-US" dirty="0" err="1"/>
              <a:t>Metuge</a:t>
            </a:r>
            <a:r>
              <a:rPr lang="en-US" dirty="0"/>
              <a:t>, specifically for Bandar, </a:t>
            </a:r>
            <a:r>
              <a:rPr lang="en-US" dirty="0" err="1"/>
              <a:t>Tratara</a:t>
            </a:r>
            <a:r>
              <a:rPr lang="en-US" dirty="0"/>
              <a:t>, Ngalane and </a:t>
            </a:r>
            <a:r>
              <a:rPr lang="en-US" dirty="0" err="1"/>
              <a:t>Natugo</a:t>
            </a:r>
            <a:r>
              <a:rPr lang="en-US" dirty="0"/>
              <a:t> (</a:t>
            </a:r>
            <a:r>
              <a:rPr lang="en-US" dirty="0" err="1"/>
              <a:t>Ntocota</a:t>
            </a:r>
            <a:r>
              <a:rPr lang="en-US" dirty="0"/>
              <a:t>). </a:t>
            </a:r>
            <a:endParaRPr lang="es-ES" dirty="0"/>
          </a:p>
          <a:p>
            <a:r>
              <a:rPr lang="en-US" dirty="0"/>
              <a:t>2.  </a:t>
            </a:r>
            <a:r>
              <a:rPr lang="en-US" u="sng" dirty="0"/>
              <a:t>Arco Iris</a:t>
            </a:r>
            <a:r>
              <a:rPr lang="en-US" dirty="0"/>
              <a:t>: To contact Helga and Ketty on challenges related to the disaggregated beneficiary data by age and gender in the 5W.  </a:t>
            </a:r>
            <a:r>
              <a:rPr lang="en-US" b="1" dirty="0"/>
              <a:t>DONE</a:t>
            </a:r>
            <a:r>
              <a:rPr lang="en-US" dirty="0"/>
              <a:t>!  </a:t>
            </a:r>
            <a:endParaRPr lang="es-ES" dirty="0"/>
          </a:p>
          <a:p>
            <a:r>
              <a:rPr lang="en-US" dirty="0"/>
              <a:t>3.  Caritas, jointly with government, to identified two areas of assistance in Palma.  </a:t>
            </a:r>
            <a:r>
              <a:rPr lang="en-US" b="1" dirty="0"/>
              <a:t>CANCELLED!</a:t>
            </a:r>
            <a:endParaRPr lang="es-ES" dirty="0"/>
          </a:p>
          <a:p>
            <a:r>
              <a:rPr lang="en-US" dirty="0"/>
              <a:t> </a:t>
            </a:r>
            <a:endParaRPr lang="es-ES" dirty="0"/>
          </a:p>
          <a:p>
            <a:r>
              <a:rPr lang="en-US" b="1" dirty="0"/>
              <a:t>Follow-Up</a:t>
            </a:r>
            <a:endParaRPr lang="es-ES" dirty="0"/>
          </a:p>
          <a:p>
            <a:r>
              <a:rPr lang="en-US" dirty="0"/>
              <a:t>1.  NAMPULA:  Follow up on the results of the meeting the HCT and a COE.  </a:t>
            </a:r>
            <a:r>
              <a:rPr lang="en-US" u="sng" dirty="0"/>
              <a:t>PENDING</a:t>
            </a:r>
            <a:r>
              <a:rPr lang="en-US" dirty="0"/>
              <a:t>.</a:t>
            </a:r>
            <a:endParaRPr lang="es-ES" dirty="0"/>
          </a:p>
          <a:p>
            <a:r>
              <a:rPr lang="en-US" dirty="0"/>
              <a:t>2.  Request from government to assist people in 280 new IDP arrivals who did not make it to the list.</a:t>
            </a:r>
            <a:endParaRPr lang="es-ES" dirty="0"/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50" y="4646600"/>
            <a:ext cx="2110984" cy="4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Situation Update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442" y="653429"/>
            <a:ext cx="6102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Emergency – Update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Palma 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Tracking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(ETT), Mohamed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Bakr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2" y="1734556"/>
            <a:ext cx="4162470" cy="2580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73" y="1672683"/>
            <a:ext cx="4142678" cy="2791915"/>
          </a:xfrm>
          <a:prstGeom prst="rect">
            <a:avLst/>
          </a:prstGeom>
        </p:spPr>
      </p:pic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05" y="4603914"/>
            <a:ext cx="2292329" cy="5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Situation Update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325" y="783342"/>
            <a:ext cx="4786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Emergency – Update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 Response, Centro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Esportivo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Arco-Iris, Caritas, WFP, Local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39" y="4516244"/>
            <a:ext cx="2504202" cy="627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706" y="878531"/>
            <a:ext cx="3618571" cy="3666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70" y="2089517"/>
            <a:ext cx="3987130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Situation Update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1333" y="696169"/>
            <a:ext cx="2534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Emergency – Update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Calendar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Stocks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39" y="4516244"/>
            <a:ext cx="2504202" cy="627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69" y="738908"/>
            <a:ext cx="6155851" cy="394460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04581"/>
              </p:ext>
            </p:extLst>
          </p:nvPr>
        </p:nvGraphicFramePr>
        <p:xfrm>
          <a:off x="6666889" y="1652044"/>
          <a:ext cx="22285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01">
                  <a:extLst>
                    <a:ext uri="{9D8B030D-6E8A-4147-A177-3AD203B41FA5}">
                      <a16:colId xmlns:a16="http://schemas.microsoft.com/office/drawing/2014/main" val="210011098"/>
                    </a:ext>
                  </a:extLst>
                </a:gridCol>
              </a:tblGrid>
              <a:tr h="1435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  5,350 food kits  (WFP &amp; Caritas) </a:t>
                      </a: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(2, 350) </a:t>
                      </a:r>
                      <a:r>
                        <a:rPr lang="es-ES" sz="1200" dirty="0" err="1">
                          <a:effectLst/>
                        </a:rPr>
                        <a:t>allocated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err="1">
                          <a:effectLst/>
                        </a:rPr>
                        <a:t>Mueda</a:t>
                      </a:r>
                      <a:r>
                        <a:rPr lang="es-ES" sz="1200" dirty="0">
                          <a:effectLst/>
                        </a:rPr>
                        <a:t>, </a:t>
                      </a:r>
                      <a:r>
                        <a:rPr lang="es-ES" sz="1200" dirty="0" err="1">
                          <a:effectLst/>
                        </a:rPr>
                        <a:t>Montepuez</a:t>
                      </a:r>
                      <a:r>
                        <a:rPr lang="es-ES" sz="1200" dirty="0">
                          <a:effectLst/>
                        </a:rPr>
                        <a:t>, Ibo &amp; Pemba.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pt-PT" sz="1200" dirty="0">
                          <a:effectLst/>
                        </a:rPr>
                        <a:t> 3,000  BALANCE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30,000 FFR (5 pessoas) for 30 days by WFP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09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4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40" y="947854"/>
            <a:ext cx="6992801" cy="39750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Situation Update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-1" y="610082"/>
            <a:ext cx="630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Emergency Update: 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Response Plan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13" y="4573728"/>
            <a:ext cx="2420568" cy="5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 err="1">
                <a:solidFill>
                  <a:schemeClr val="bg2"/>
                </a:solidFill>
                <a:latin typeface="Arial Narrow" panose="020B0606020202030204" pitchFamily="34" charset="0"/>
              </a:rPr>
              <a:t>Nampula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Assessment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8756" y="2065809"/>
            <a:ext cx="7994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2. 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Nampula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:  Food </a:t>
            </a:r>
            <a:r>
              <a:rPr lang="en-GB" dirty="0"/>
              <a:t>Security and Nutrition Assessment, SPAE / DPAP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61" y="4470638"/>
            <a:ext cx="2922373" cy="6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53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Pemba FSL Cluster Meeting – 14 April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endParaRPr lang="en-US" sz="36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797" y="875200"/>
            <a:ext cx="6000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FSC Updates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FSC in Numbers,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FSC Information Manager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Assistance - Partners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WG Update,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Inter-Cluster</a:t>
            </a:r>
            <a:endParaRPr lang="es-ES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CERF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Mueda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Multi-Sectoral Mission   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Trainings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Protection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0" y="4470639"/>
            <a:ext cx="2387114" cy="561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354" y="1628078"/>
            <a:ext cx="3609371" cy="22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Food Security Cluster">
      <a:dk1>
        <a:srgbClr val="03181C"/>
      </a:dk1>
      <a:lt1>
        <a:sysClr val="window" lastClr="FFFFFF"/>
      </a:lt1>
      <a:dk2>
        <a:srgbClr val="191919"/>
      </a:dk2>
      <a:lt2>
        <a:srgbClr val="EFEFEF"/>
      </a:lt2>
      <a:accent1>
        <a:srgbClr val="0D586D"/>
      </a:accent1>
      <a:accent2>
        <a:srgbClr val="12829F"/>
      </a:accent2>
      <a:accent3>
        <a:srgbClr val="5EB1C3"/>
      </a:accent3>
      <a:accent4>
        <a:srgbClr val="CFE3E8"/>
      </a:accent4>
      <a:accent5>
        <a:srgbClr val="E3561D"/>
      </a:accent5>
      <a:accent6>
        <a:srgbClr val="18BEA0"/>
      </a:accent6>
      <a:hlink>
        <a:srgbClr val="12829F"/>
      </a:hlink>
      <a:folHlink>
        <a:srgbClr val="0D58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Food Security Cluster">
      <a:dk1>
        <a:srgbClr val="03181C"/>
      </a:dk1>
      <a:lt1>
        <a:sysClr val="window" lastClr="FFFFFF"/>
      </a:lt1>
      <a:dk2>
        <a:srgbClr val="191919"/>
      </a:dk2>
      <a:lt2>
        <a:srgbClr val="EFEFEF"/>
      </a:lt2>
      <a:accent1>
        <a:srgbClr val="0D586D"/>
      </a:accent1>
      <a:accent2>
        <a:srgbClr val="12829F"/>
      </a:accent2>
      <a:accent3>
        <a:srgbClr val="5EB1C3"/>
      </a:accent3>
      <a:accent4>
        <a:srgbClr val="CFE3E8"/>
      </a:accent4>
      <a:accent5>
        <a:srgbClr val="E3561D"/>
      </a:accent5>
      <a:accent6>
        <a:srgbClr val="18BEA0"/>
      </a:accent6>
      <a:hlink>
        <a:srgbClr val="12829F"/>
      </a:hlink>
      <a:folHlink>
        <a:srgbClr val="0D58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nthly Meeting 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CABB9E8C0494FAC1EC40E16E80E22" ma:contentTypeVersion="12" ma:contentTypeDescription="Create a new document." ma:contentTypeScope="" ma:versionID="49760a24e3440b702d2e8da3b0a71c15">
  <xsd:schema xmlns:xsd="http://www.w3.org/2001/XMLSchema" xmlns:xs="http://www.w3.org/2001/XMLSchema" xmlns:p="http://schemas.microsoft.com/office/2006/metadata/properties" xmlns:ns2="80160bf4-2028-4995-a4f1-6d50d0639afc" xmlns:ns3="e9cc4d39-5ba3-49fe-8922-43989437f75b" targetNamespace="http://schemas.microsoft.com/office/2006/metadata/properties" ma:root="true" ma:fieldsID="93e330399dac379095612ae6a1957a68" ns2:_="" ns3:_="">
    <xsd:import namespace="80160bf4-2028-4995-a4f1-6d50d0639afc"/>
    <xsd:import namespace="e9cc4d39-5ba3-49fe-8922-43989437f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0bf4-2028-4995-a4f1-6d50d0639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c4d39-5ba3-49fe-8922-43989437f7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3C6F9-0434-4EE9-9A4D-78EAE0AEB332}">
  <ds:schemaRefs>
    <ds:schemaRef ds:uri="http://purl.org/dc/dcmitype/"/>
    <ds:schemaRef ds:uri="http://schemas.microsoft.com/office/infopath/2007/PartnerControls"/>
    <ds:schemaRef ds:uri="1ef1208a-600d-4831-90db-33a1bc8bf045"/>
    <ds:schemaRef ds:uri="http://purl.org/dc/elements/1.1/"/>
    <ds:schemaRef ds:uri="http://schemas.microsoft.com/office/2006/metadata/properties"/>
    <ds:schemaRef ds:uri="ed303068-da9c-4c26-9a5a-a6a0a4a8332f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77D915-563B-4243-ABB1-97DB833CF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60bf4-2028-4995-a4f1-6d50d0639afc"/>
    <ds:schemaRef ds:uri="e9cc4d39-5ba3-49fe-8922-43989437f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8B7668-69C5-4A82-81B6-CEF4822605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15674</TotalTime>
  <Words>1248</Words>
  <Application>Microsoft Office PowerPoint</Application>
  <PresentationFormat>On-screen Show (16:9)</PresentationFormat>
  <Paragraphs>280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Calibri</vt:lpstr>
      <vt:lpstr>Cambria</vt:lpstr>
      <vt:lpstr>Merriweather</vt:lpstr>
      <vt:lpstr>Merriweather Sans Light</vt:lpstr>
      <vt:lpstr>Open Sans</vt:lpstr>
      <vt:lpstr>Symbol</vt:lpstr>
      <vt:lpstr>Times New Roman</vt:lpstr>
      <vt:lpstr>Wingdings</vt:lpstr>
      <vt:lpstr>Office Theme</vt:lpstr>
      <vt:lpstr>1_Office Theme</vt:lpstr>
      <vt:lpstr>Monthly Meeting Presentation_Template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Ngalane Temp Accomm Site</dc:title>
  <dc:subject>Ngalane Relocation</dc:subject>
  <dc:creator>Apolonia MORHAIM</dc:creator>
  <cp:keywords>Pemba;FSL Cluster</cp:keywords>
  <cp:lastModifiedBy>Joao MUIANGA</cp:lastModifiedBy>
  <cp:revision>288</cp:revision>
  <cp:lastPrinted>2020-09-30T11:47:46Z</cp:lastPrinted>
  <dcterms:created xsi:type="dcterms:W3CDTF">2015-11-10T12:27:24Z</dcterms:created>
  <dcterms:modified xsi:type="dcterms:W3CDTF">2021-04-14T21:05:03Z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0x010100AACCABB9E8C0494FAC1EC40E16E80E22</vt:lpwstr>
  </property>
</Properties>
</file>