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63" r:id="rId2"/>
    <p:sldId id="257" r:id="rId3"/>
    <p:sldId id="261" r:id="rId4"/>
    <p:sldId id="262" r:id="rId5"/>
    <p:sldId id="260" r:id="rId6"/>
    <p:sldId id="271" r:id="rId7"/>
    <p:sldId id="272" r:id="rId8"/>
    <p:sldId id="259" r:id="rId9"/>
    <p:sldId id="258" r:id="rId10"/>
    <p:sldId id="26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711" autoAdjust="0"/>
    <p:restoredTop sz="94660"/>
  </p:normalViewPr>
  <p:slideViewPr>
    <p:cSldViewPr snapToGrid="0">
      <p:cViewPr>
        <p:scale>
          <a:sx n="66" d="100"/>
          <a:sy n="66" d="100"/>
        </p:scale>
        <p:origin x="832"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oteb.marei\OneDrive%20-%20World%20Food%20Programme\IM&amp;%20Know-DAM\IM\5Ws\Dec-2020\Dec-2020-Products\Damascus%20Hub%20FSS%20-%20Jan%20to%20Dec-Achievement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moteb.marei\OneDrive%20-%20World%20Food%20Programme\IM&amp;%20Know-DAM\IM\5Ws\Dec-2020\Dec-2020-Products\Damascus%20Hub%20FSS%20-%20Jan%20to%20Dec-Achievements.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oleObject" Target="file:///C:\Users\moteb.marei\OneDrive%20-%20World%20Food%20Programme\IM&amp;%20Know-DAM\IM\5Ws\Dec-2020\Dec-2020-Products\Damascus%20Hub%20FSS%20-%20Jan%20to%20Dec-Achievement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628207352640743E-2"/>
          <c:y val="1.9057855409776718E-2"/>
          <c:w val="0.96474358529471849"/>
          <c:h val="0.77563351894108845"/>
        </c:manualLayout>
      </c:layout>
      <c:barChart>
        <c:barDir val="col"/>
        <c:grouping val="clustered"/>
        <c:varyColors val="0"/>
        <c:ser>
          <c:idx val="0"/>
          <c:order val="0"/>
          <c:tx>
            <c:strRef>
              <c:f>SO1_Activities!$C$1</c:f>
              <c:strCache>
                <c:ptCount val="1"/>
                <c:pt idx="0">
                  <c:v>%</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SO1_Activities!$A$2:$A$7</c:f>
              <c:strCache>
                <c:ptCount val="6"/>
                <c:pt idx="0">
                  <c:v>Food Baskets</c:v>
                </c:pt>
                <c:pt idx="1">
                  <c:v>Food Baskets without Wheat Flour</c:v>
                </c:pt>
                <c:pt idx="2">
                  <c:v>Suplementary Food Items</c:v>
                </c:pt>
                <c:pt idx="3">
                  <c:v>Emergency Food Basket</c:v>
                </c:pt>
                <c:pt idx="4">
                  <c:v>Ready to Eat Ration</c:v>
                </c:pt>
                <c:pt idx="5">
                  <c:v>Others</c:v>
                </c:pt>
              </c:strCache>
            </c:strRef>
          </c:cat>
          <c:val>
            <c:numRef>
              <c:f>SO1_Activities!$D$2:$D$7</c:f>
              <c:numCache>
                <c:formatCode>_(* #,##0_);_(* \(#,##0\);_(* "-"??_);_(@_)</c:formatCode>
                <c:ptCount val="6"/>
                <c:pt idx="0">
                  <c:v>2999415.239583333</c:v>
                </c:pt>
                <c:pt idx="1">
                  <c:v>983335.83333333302</c:v>
                </c:pt>
                <c:pt idx="2">
                  <c:v>98827.666666666642</c:v>
                </c:pt>
                <c:pt idx="3">
                  <c:v>50910.416666666657</c:v>
                </c:pt>
                <c:pt idx="4">
                  <c:v>4128.7372685185173</c:v>
                </c:pt>
                <c:pt idx="5">
                  <c:v>2188.9999999999995</c:v>
                </c:pt>
              </c:numCache>
            </c:numRef>
          </c:val>
          <c:extLst>
            <c:ext xmlns:c16="http://schemas.microsoft.com/office/drawing/2014/chart" uri="{C3380CC4-5D6E-409C-BE32-E72D297353CC}">
              <c16:uniqueId val="{00000000-9FA2-499E-9B05-1D67A8E61217}"/>
            </c:ext>
          </c:extLst>
        </c:ser>
        <c:dLbls>
          <c:dLblPos val="outEnd"/>
          <c:showLegendKey val="0"/>
          <c:showVal val="1"/>
          <c:showCatName val="0"/>
          <c:showSerName val="0"/>
          <c:showPercent val="0"/>
          <c:showBubbleSize val="0"/>
        </c:dLbls>
        <c:gapWidth val="219"/>
        <c:overlap val="-27"/>
        <c:axId val="889110208"/>
        <c:axId val="799836336"/>
      </c:barChart>
      <c:catAx>
        <c:axId val="889110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799836336"/>
        <c:crosses val="autoZero"/>
        <c:auto val="1"/>
        <c:lblAlgn val="ctr"/>
        <c:lblOffset val="100"/>
        <c:noMultiLvlLbl val="0"/>
      </c:catAx>
      <c:valAx>
        <c:axId val="799836336"/>
        <c:scaling>
          <c:orientation val="minMax"/>
        </c:scaling>
        <c:delete val="1"/>
        <c:axPos val="l"/>
        <c:numFmt formatCode="_(* #,##0_);_(* \(#,##0\);_(* &quot;-&quot;??_);_(@_)" sourceLinked="1"/>
        <c:majorTickMark val="none"/>
        <c:minorTickMark val="none"/>
        <c:tickLblPos val="nextTo"/>
        <c:crossAx val="8891102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358027261177578E-3"/>
          <c:y val="1.0004430027008871E-2"/>
          <c:w val="0.98975545331218295"/>
          <c:h val="0.54139845949383358"/>
        </c:manualLayout>
      </c:layout>
      <c:barChart>
        <c:barDir val="col"/>
        <c:grouping val="clustered"/>
        <c:varyColors val="0"/>
        <c:ser>
          <c:idx val="0"/>
          <c:order val="0"/>
          <c:tx>
            <c:strRef>
              <c:f>SO2_SO3_Activities!$C$1</c:f>
              <c:strCache>
                <c:ptCount val="1"/>
                <c:pt idx="0">
                  <c:v>Beneficiaries Assisted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SO2_SO3_Activities!$B$2:$B$13</c:f>
              <c:strCache>
                <c:ptCount val="12"/>
                <c:pt idx="0">
                  <c:v>Animal Treatment</c:v>
                </c:pt>
                <c:pt idx="1">
                  <c:v>Vocational Tranings</c:v>
                </c:pt>
                <c:pt idx="2">
                  <c:v>Small-Scale Food Production</c:v>
                </c:pt>
                <c:pt idx="3">
                  <c:v>Rehabilitation of infrastructure</c:v>
                </c:pt>
                <c:pt idx="4">
                  <c:v>Agricultural Inputs</c:v>
                </c:pt>
                <c:pt idx="5">
                  <c:v>Animal Feeds</c:v>
                </c:pt>
                <c:pt idx="6">
                  <c:v>Food Baskets</c:v>
                </c:pt>
                <c:pt idx="7">
                  <c:v>Animal Distribution</c:v>
                </c:pt>
                <c:pt idx="8">
                  <c:v>Small Business Creation</c:v>
                </c:pt>
                <c:pt idx="9">
                  <c:v>Income generating activities</c:v>
                </c:pt>
                <c:pt idx="10">
                  <c:v>Provision of services</c:v>
                </c:pt>
                <c:pt idx="11">
                  <c:v>Cash for Work</c:v>
                </c:pt>
              </c:strCache>
            </c:strRef>
          </c:cat>
          <c:val>
            <c:numRef>
              <c:f>SO2_SO3_Activities!$C$2:$C$13</c:f>
              <c:numCache>
                <c:formatCode>_(* #,##0_);_(* \(#,##0\);_(* "-"??_);_(@_)</c:formatCode>
                <c:ptCount val="12"/>
                <c:pt idx="0">
                  <c:v>378333</c:v>
                </c:pt>
                <c:pt idx="1">
                  <c:v>340938.75</c:v>
                </c:pt>
                <c:pt idx="2">
                  <c:v>308248</c:v>
                </c:pt>
                <c:pt idx="3">
                  <c:v>307898</c:v>
                </c:pt>
                <c:pt idx="4">
                  <c:v>260457</c:v>
                </c:pt>
                <c:pt idx="5">
                  <c:v>199989</c:v>
                </c:pt>
                <c:pt idx="6">
                  <c:v>28300</c:v>
                </c:pt>
                <c:pt idx="7">
                  <c:v>16126</c:v>
                </c:pt>
                <c:pt idx="8">
                  <c:v>10785</c:v>
                </c:pt>
                <c:pt idx="9">
                  <c:v>9553</c:v>
                </c:pt>
                <c:pt idx="10">
                  <c:v>5740</c:v>
                </c:pt>
                <c:pt idx="11">
                  <c:v>4324</c:v>
                </c:pt>
              </c:numCache>
            </c:numRef>
          </c:val>
          <c:extLst>
            <c:ext xmlns:c16="http://schemas.microsoft.com/office/drawing/2014/chart" uri="{C3380CC4-5D6E-409C-BE32-E72D297353CC}">
              <c16:uniqueId val="{00000000-5B13-4990-9002-F46ED353274B}"/>
            </c:ext>
          </c:extLst>
        </c:ser>
        <c:dLbls>
          <c:dLblPos val="outEnd"/>
          <c:showLegendKey val="0"/>
          <c:showVal val="1"/>
          <c:showCatName val="0"/>
          <c:showSerName val="0"/>
          <c:showPercent val="0"/>
          <c:showBubbleSize val="0"/>
        </c:dLbls>
        <c:gapWidth val="179"/>
        <c:axId val="801237264"/>
        <c:axId val="799873776"/>
      </c:barChart>
      <c:lineChart>
        <c:grouping val="standard"/>
        <c:varyColors val="0"/>
        <c:dLbls>
          <c:showLegendKey val="0"/>
          <c:showVal val="0"/>
          <c:showCatName val="0"/>
          <c:showSerName val="0"/>
          <c:showPercent val="0"/>
          <c:showBubbleSize val="0"/>
        </c:dLbls>
        <c:marker val="1"/>
        <c:smooth val="0"/>
        <c:axId val="1211743552"/>
        <c:axId val="1211335856"/>
        <c:extLst>
          <c:ext xmlns:c15="http://schemas.microsoft.com/office/drawing/2012/chart" uri="{02D57815-91ED-43cb-92C2-25804820EDAC}">
            <c15:filteredLineSeries>
              <c15:ser>
                <c:idx val="1"/>
                <c:order val="1"/>
                <c:tx>
                  <c:strRef>
                    <c:extLst>
                      <c:ext uri="{02D57815-91ED-43cb-92C2-25804820EDAC}">
                        <c15:formulaRef>
                          <c15:sqref>SO2_SO3_Activities!$D$1</c15:sqref>
                        </c15:formulaRef>
                      </c:ext>
                    </c:extLst>
                    <c:strCache>
                      <c:ptCount val="1"/>
                      <c:pt idx="0">
                        <c:v>At Risk PiN</c:v>
                      </c:pt>
                    </c:strCache>
                  </c:strRef>
                </c:tx>
                <c:spPr>
                  <a:ln w="28575" cap="rnd">
                    <a:solidFill>
                      <a:schemeClr val="accent2"/>
                    </a:solidFill>
                    <a:round/>
                  </a:ln>
                  <a:effectLst/>
                </c:spPr>
                <c:marker>
                  <c:symbol val="none"/>
                </c:marker>
                <c:dLbls>
                  <c:dLbl>
                    <c:idx val="0"/>
                    <c:delete val="1"/>
                    <c:extLst>
                      <c:ext uri="{CE6537A1-D6FC-4f65-9D91-7224C49458BB}"/>
                      <c:ext xmlns:c16="http://schemas.microsoft.com/office/drawing/2014/chart" uri="{C3380CC4-5D6E-409C-BE32-E72D297353CC}">
                        <c16:uniqueId val="{00000001-5B13-4990-9002-F46ED353274B}"/>
                      </c:ext>
                    </c:extLst>
                  </c:dLbl>
                  <c:dLbl>
                    <c:idx val="1"/>
                    <c:layout>
                      <c:manualLayout>
                        <c:x val="-0.1577408680797307"/>
                        <c:y val="0"/>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uri="{CE6537A1-D6FC-4f65-9D91-7224C49458BB}"/>
                      <c:ext xmlns:c16="http://schemas.microsoft.com/office/drawing/2014/chart" uri="{C3380CC4-5D6E-409C-BE32-E72D297353CC}">
                        <c16:uniqueId val="{00000002-5B13-4990-9002-F46ED353274B}"/>
                      </c:ext>
                    </c:extLst>
                  </c:dLbl>
                  <c:dLbl>
                    <c:idx val="2"/>
                    <c:delete val="1"/>
                    <c:extLst>
                      <c:ext uri="{CE6537A1-D6FC-4f65-9D91-7224C49458BB}"/>
                      <c:ext xmlns:c16="http://schemas.microsoft.com/office/drawing/2014/chart" uri="{C3380CC4-5D6E-409C-BE32-E72D297353CC}">
                        <c16:uniqueId val="{00000003-5B13-4990-9002-F46ED353274B}"/>
                      </c:ext>
                    </c:extLst>
                  </c:dLbl>
                  <c:dLbl>
                    <c:idx val="3"/>
                    <c:delete val="1"/>
                    <c:extLst>
                      <c:ext uri="{CE6537A1-D6FC-4f65-9D91-7224C49458BB}"/>
                      <c:ext xmlns:c16="http://schemas.microsoft.com/office/drawing/2014/chart" uri="{C3380CC4-5D6E-409C-BE32-E72D297353CC}">
                        <c16:uniqueId val="{00000004-5B13-4990-9002-F46ED353274B}"/>
                      </c:ext>
                    </c:extLst>
                  </c:dLbl>
                  <c:dLbl>
                    <c:idx val="4"/>
                    <c:delete val="1"/>
                    <c:extLst>
                      <c:ext uri="{CE6537A1-D6FC-4f65-9D91-7224C49458BB}"/>
                      <c:ext xmlns:c16="http://schemas.microsoft.com/office/drawing/2014/chart" uri="{C3380CC4-5D6E-409C-BE32-E72D297353CC}">
                        <c16:uniqueId val="{00000005-5B13-4990-9002-F46ED353274B}"/>
                      </c:ext>
                    </c:extLst>
                  </c:dLbl>
                  <c:dLbl>
                    <c:idx val="5"/>
                    <c:delete val="1"/>
                    <c:extLst>
                      <c:ext uri="{CE6537A1-D6FC-4f65-9D91-7224C49458BB}"/>
                      <c:ext xmlns:c16="http://schemas.microsoft.com/office/drawing/2014/chart" uri="{C3380CC4-5D6E-409C-BE32-E72D297353CC}">
                        <c16:uniqueId val="{00000006-5B13-4990-9002-F46ED353274B}"/>
                      </c:ext>
                    </c:extLst>
                  </c:dLbl>
                  <c:dLbl>
                    <c:idx val="6"/>
                    <c:delete val="1"/>
                    <c:extLst>
                      <c:ext uri="{CE6537A1-D6FC-4f65-9D91-7224C49458BB}"/>
                      <c:ext xmlns:c16="http://schemas.microsoft.com/office/drawing/2014/chart" uri="{C3380CC4-5D6E-409C-BE32-E72D297353CC}">
                        <c16:uniqueId val="{00000007-5B13-4990-9002-F46ED353274B}"/>
                      </c:ext>
                    </c:extLst>
                  </c:dLbl>
                  <c:dLbl>
                    <c:idx val="7"/>
                    <c:delete val="1"/>
                    <c:extLst>
                      <c:ext uri="{CE6537A1-D6FC-4f65-9D91-7224C49458BB}"/>
                      <c:ext xmlns:c16="http://schemas.microsoft.com/office/drawing/2014/chart" uri="{C3380CC4-5D6E-409C-BE32-E72D297353CC}">
                        <c16:uniqueId val="{00000008-5B13-4990-9002-F46ED353274B}"/>
                      </c:ext>
                    </c:extLst>
                  </c:dLbl>
                  <c:dLbl>
                    <c:idx val="8"/>
                    <c:delete val="1"/>
                    <c:extLst>
                      <c:ext uri="{CE6537A1-D6FC-4f65-9D91-7224C49458BB}"/>
                      <c:ext xmlns:c16="http://schemas.microsoft.com/office/drawing/2014/chart" uri="{C3380CC4-5D6E-409C-BE32-E72D297353CC}">
                        <c16:uniqueId val="{00000009-5B13-4990-9002-F46ED353274B}"/>
                      </c:ext>
                    </c:extLst>
                  </c:dLbl>
                  <c:dLbl>
                    <c:idx val="9"/>
                    <c:delete val="1"/>
                    <c:extLst>
                      <c:ext uri="{CE6537A1-D6FC-4f65-9D91-7224C49458BB}"/>
                      <c:ext xmlns:c16="http://schemas.microsoft.com/office/drawing/2014/chart" uri="{C3380CC4-5D6E-409C-BE32-E72D297353CC}">
                        <c16:uniqueId val="{0000000A-5B13-4990-9002-F46ED353274B}"/>
                      </c:ext>
                    </c:extLst>
                  </c:dLbl>
                  <c:dLbl>
                    <c:idx val="10"/>
                    <c:delete val="1"/>
                    <c:extLst>
                      <c:ext uri="{CE6537A1-D6FC-4f65-9D91-7224C49458BB}"/>
                      <c:ext xmlns:c16="http://schemas.microsoft.com/office/drawing/2014/chart" uri="{C3380CC4-5D6E-409C-BE32-E72D297353CC}">
                        <c16:uniqueId val="{0000000B-5B13-4990-9002-F46ED353274B}"/>
                      </c:ext>
                    </c:extLst>
                  </c:dLbl>
                  <c:dLbl>
                    <c:idx val="11"/>
                    <c:layout>
                      <c:manualLayout>
                        <c:x val="-9.1157702825888781E-3"/>
                        <c:y val="0"/>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uri="{CE6537A1-D6FC-4f65-9D91-7224C49458BB}"/>
                      <c:ext xmlns:c16="http://schemas.microsoft.com/office/drawing/2014/chart" uri="{C3380CC4-5D6E-409C-BE32-E72D297353CC}">
                        <c16:uniqueId val="{0000000C-5B13-4990-9002-F46ED353274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SO2_SO3_Activities!$B$2:$B$13</c15:sqref>
                        </c15:formulaRef>
                      </c:ext>
                    </c:extLst>
                    <c:strCache>
                      <c:ptCount val="12"/>
                      <c:pt idx="0">
                        <c:v>Animal Treatment</c:v>
                      </c:pt>
                      <c:pt idx="1">
                        <c:v>Vocational Tranings</c:v>
                      </c:pt>
                      <c:pt idx="2">
                        <c:v>Small-Scale Food Production</c:v>
                      </c:pt>
                      <c:pt idx="3">
                        <c:v>Rehabilitation of infrastructure</c:v>
                      </c:pt>
                      <c:pt idx="4">
                        <c:v>Agricultural Inputs</c:v>
                      </c:pt>
                      <c:pt idx="5">
                        <c:v>Animal Feeds</c:v>
                      </c:pt>
                      <c:pt idx="6">
                        <c:v>Food Baskets</c:v>
                      </c:pt>
                      <c:pt idx="7">
                        <c:v>Animal Distribution</c:v>
                      </c:pt>
                      <c:pt idx="8">
                        <c:v>Small Business Creation</c:v>
                      </c:pt>
                      <c:pt idx="9">
                        <c:v>Income generating activities</c:v>
                      </c:pt>
                      <c:pt idx="10">
                        <c:v>Provision of services</c:v>
                      </c:pt>
                      <c:pt idx="11">
                        <c:v>Cash for Work</c:v>
                      </c:pt>
                    </c:strCache>
                  </c:strRef>
                </c:cat>
                <c:val>
                  <c:numRef>
                    <c:extLst>
                      <c:ext uri="{02D57815-91ED-43cb-92C2-25804820EDAC}">
                        <c15:formulaRef>
                          <c15:sqref>SO2_SO3_Activities!$D$2:$D$13</c15:sqref>
                        </c15:formulaRef>
                      </c:ext>
                    </c:extLst>
                    <c:numCache>
                      <c:formatCode>_(* #,##0_);_(* \(#,##0\);_(* "-"??_);_(@_)</c:formatCode>
                      <c:ptCount val="12"/>
                      <c:pt idx="0">
                        <c:v>1895226.7885055088</c:v>
                      </c:pt>
                      <c:pt idx="1">
                        <c:v>1895226.7885055088</c:v>
                      </c:pt>
                      <c:pt idx="2">
                        <c:v>1895226.7885055088</c:v>
                      </c:pt>
                      <c:pt idx="3">
                        <c:v>1895226.7885055088</c:v>
                      </c:pt>
                      <c:pt idx="4">
                        <c:v>1895226.7885055088</c:v>
                      </c:pt>
                      <c:pt idx="5">
                        <c:v>1895226.7885055088</c:v>
                      </c:pt>
                      <c:pt idx="6">
                        <c:v>1895226.7885055088</c:v>
                      </c:pt>
                      <c:pt idx="7">
                        <c:v>1895226.7885055088</c:v>
                      </c:pt>
                      <c:pt idx="8">
                        <c:v>1895226.7885055088</c:v>
                      </c:pt>
                      <c:pt idx="9">
                        <c:v>1895226.7885055088</c:v>
                      </c:pt>
                      <c:pt idx="10">
                        <c:v>1895226.7885055088</c:v>
                      </c:pt>
                      <c:pt idx="11">
                        <c:v>1895226.7885055088</c:v>
                      </c:pt>
                    </c:numCache>
                  </c:numRef>
                </c:val>
                <c:smooth val="0"/>
                <c:extLst>
                  <c:ext xmlns:c16="http://schemas.microsoft.com/office/drawing/2014/chart" uri="{C3380CC4-5D6E-409C-BE32-E72D297353CC}">
                    <c16:uniqueId val="{0000000D-5B13-4990-9002-F46ED353274B}"/>
                  </c:ext>
                </c:extLst>
              </c15:ser>
            </c15:filteredLineSeries>
          </c:ext>
        </c:extLst>
      </c:lineChart>
      <c:catAx>
        <c:axId val="801237264"/>
        <c:scaling>
          <c:orientation val="minMax"/>
        </c:scaling>
        <c:delete val="0"/>
        <c:axPos val="b"/>
        <c:numFmt formatCode="General" sourceLinked="1"/>
        <c:majorTickMark val="none"/>
        <c:minorTickMark val="none"/>
        <c:tickLblPos val="nextTo"/>
        <c:spPr>
          <a:solidFill>
            <a:schemeClr val="bg1"/>
          </a:solidFill>
          <a:ln w="9525" cap="flat" cmpd="sng" algn="ctr">
            <a:solidFill>
              <a:schemeClr val="tx1">
                <a:lumMod val="15000"/>
                <a:lumOff val="85000"/>
              </a:schemeClr>
            </a:solidFill>
            <a:round/>
          </a:ln>
          <a:effectLst/>
        </c:spPr>
        <c:txPr>
          <a:bodyPr rot="-5400000" spcFirstLastPara="1" vertOverflow="ellipsis" wrap="square" anchor="ctr" anchorCtr="1"/>
          <a:lstStyle/>
          <a:p>
            <a:pPr rtl="0">
              <a:defRPr sz="1400" b="1" i="0" u="none" strike="noStrike" kern="1200" baseline="0">
                <a:solidFill>
                  <a:schemeClr val="tx1">
                    <a:lumMod val="65000"/>
                    <a:lumOff val="35000"/>
                  </a:schemeClr>
                </a:solidFill>
                <a:latin typeface="+mn-lt"/>
                <a:ea typeface="+mn-ea"/>
                <a:cs typeface="+mn-cs"/>
              </a:defRPr>
            </a:pPr>
            <a:endParaRPr lang="en-US"/>
          </a:p>
        </c:txPr>
        <c:crossAx val="799873776"/>
        <c:crosses val="autoZero"/>
        <c:auto val="1"/>
        <c:lblAlgn val="ctr"/>
        <c:lblOffset val="100"/>
        <c:noMultiLvlLbl val="0"/>
      </c:catAx>
      <c:valAx>
        <c:axId val="799873776"/>
        <c:scaling>
          <c:orientation val="minMax"/>
        </c:scaling>
        <c:delete val="1"/>
        <c:axPos val="l"/>
        <c:numFmt formatCode="_(* #,##0_);_(* \(#,##0\);_(* &quot;-&quot;??_);_(@_)" sourceLinked="1"/>
        <c:majorTickMark val="none"/>
        <c:minorTickMark val="none"/>
        <c:tickLblPos val="nextTo"/>
        <c:crossAx val="801237264"/>
        <c:crosses val="autoZero"/>
        <c:crossBetween val="between"/>
      </c:valAx>
      <c:valAx>
        <c:axId val="1211335856"/>
        <c:scaling>
          <c:orientation val="minMax"/>
        </c:scaling>
        <c:delete val="1"/>
        <c:axPos val="r"/>
        <c:numFmt formatCode="_(* #,##0_);_(* \(#,##0\);_(* &quot;-&quot;??_);_(@_)" sourceLinked="1"/>
        <c:majorTickMark val="out"/>
        <c:minorTickMark val="none"/>
        <c:tickLblPos val="nextTo"/>
        <c:crossAx val="1211743552"/>
        <c:crosses val="max"/>
        <c:crossBetween val="between"/>
      </c:valAx>
      <c:catAx>
        <c:axId val="1211743552"/>
        <c:scaling>
          <c:orientation val="minMax"/>
        </c:scaling>
        <c:delete val="1"/>
        <c:axPos val="b"/>
        <c:numFmt formatCode="General" sourceLinked="1"/>
        <c:majorTickMark val="out"/>
        <c:minorTickMark val="none"/>
        <c:tickLblPos val="nextTo"/>
        <c:crossAx val="1211335856"/>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7085498473928543"/>
          <c:y val="0.11355540396103592"/>
          <c:w val="0.47773447069116359"/>
          <c:h val="0.79622411781860603"/>
        </c:manualLayout>
      </c:layout>
      <c:pieChart>
        <c:varyColors val="1"/>
        <c:ser>
          <c:idx val="0"/>
          <c:order val="0"/>
          <c:tx>
            <c:strRef>
              <c:f>Modality!$C$1</c:f>
              <c:strCache>
                <c:ptCount val="1"/>
                <c:pt idx="0">
                  <c:v>Delivery Modality</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834-4F13-9D08-3870EFE0D58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834-4F13-9D08-3870EFE0D58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834-4F13-9D08-3870EFE0D58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834-4F13-9D08-3870EFE0D588}"/>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Modality!$A$2:$A$5</c:f>
              <c:strCache>
                <c:ptCount val="4"/>
                <c:pt idx="0">
                  <c:v>Voucher</c:v>
                </c:pt>
                <c:pt idx="1">
                  <c:v>In-Kind</c:v>
                </c:pt>
                <c:pt idx="2">
                  <c:v>Training </c:v>
                </c:pt>
                <c:pt idx="3">
                  <c:v>Cash</c:v>
                </c:pt>
              </c:strCache>
            </c:strRef>
          </c:cat>
          <c:val>
            <c:numRef>
              <c:f>Modality!$C$2:$C$5</c:f>
              <c:numCache>
                <c:formatCode>0.0%</c:formatCode>
                <c:ptCount val="4"/>
                <c:pt idx="0">
                  <c:v>8.7643191215346028E-2</c:v>
                </c:pt>
                <c:pt idx="1">
                  <c:v>0.87439842743848706</c:v>
                </c:pt>
                <c:pt idx="2">
                  <c:v>3.3281366501728464E-2</c:v>
                </c:pt>
                <c:pt idx="3">
                  <c:v>4.6770148444384195E-3</c:v>
                </c:pt>
              </c:numCache>
            </c:numRef>
          </c:val>
          <c:extLst>
            <c:ext xmlns:c16="http://schemas.microsoft.com/office/drawing/2014/chart" uri="{C3380CC4-5D6E-409C-BE32-E72D297353CC}">
              <c16:uniqueId val="{00000008-B834-4F13-9D08-3870EFE0D588}"/>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Target</c:v>
                </c:pt>
              </c:strCache>
            </c:strRef>
          </c:tx>
          <c:spPr>
            <a:solidFill>
              <a:srgbClr val="0594A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Idleb</c:v>
                </c:pt>
                <c:pt idx="1">
                  <c:v>Aleppo</c:v>
                </c:pt>
                <c:pt idx="2">
                  <c:v>Rural Damascus</c:v>
                </c:pt>
                <c:pt idx="3">
                  <c:v>Dara</c:v>
                </c:pt>
                <c:pt idx="4">
                  <c:v>Al-Hasakeh</c:v>
                </c:pt>
                <c:pt idx="5">
                  <c:v>Homs</c:v>
                </c:pt>
                <c:pt idx="6">
                  <c:v>Deir-ez-Zor</c:v>
                </c:pt>
                <c:pt idx="7">
                  <c:v>Ar-Raqqa</c:v>
                </c:pt>
                <c:pt idx="8">
                  <c:v>Hama</c:v>
                </c:pt>
                <c:pt idx="9">
                  <c:v>Damascus</c:v>
                </c:pt>
                <c:pt idx="10">
                  <c:v>Lattakia</c:v>
                </c:pt>
                <c:pt idx="11">
                  <c:v>Tartous</c:v>
                </c:pt>
                <c:pt idx="12">
                  <c:v>Quneitra</c:v>
                </c:pt>
                <c:pt idx="13">
                  <c:v>As-Sweida</c:v>
                </c:pt>
              </c:strCache>
            </c:strRef>
          </c:cat>
          <c:val>
            <c:numRef>
              <c:f>Sheet1!$B$2:$B$15</c:f>
              <c:numCache>
                <c:formatCode>_(* #,##0_);_(* \(#,##0\);_(* "-"??_);_(@_)</c:formatCode>
                <c:ptCount val="14"/>
                <c:pt idx="0">
                  <c:v>1411484.6001419569</c:v>
                </c:pt>
                <c:pt idx="1">
                  <c:v>1503394.1111048968</c:v>
                </c:pt>
                <c:pt idx="2">
                  <c:v>1260435.3116817381</c:v>
                </c:pt>
                <c:pt idx="3">
                  <c:v>457844.95365067828</c:v>
                </c:pt>
                <c:pt idx="4">
                  <c:v>362370.57497040654</c:v>
                </c:pt>
                <c:pt idx="5">
                  <c:v>347074.92544867477</c:v>
                </c:pt>
                <c:pt idx="6">
                  <c:v>493010.2977289377</c:v>
                </c:pt>
                <c:pt idx="7">
                  <c:v>384900.41584516759</c:v>
                </c:pt>
                <c:pt idx="8">
                  <c:v>384752.60329545452</c:v>
                </c:pt>
                <c:pt idx="9">
                  <c:v>657677.83333333337</c:v>
                </c:pt>
                <c:pt idx="10">
                  <c:v>257681.63063542059</c:v>
                </c:pt>
                <c:pt idx="11">
                  <c:v>212939.90612899</c:v>
                </c:pt>
                <c:pt idx="12">
                  <c:v>42149.957706766916</c:v>
                </c:pt>
                <c:pt idx="13">
                  <c:v>137543.06684981685</c:v>
                </c:pt>
              </c:numCache>
            </c:numRef>
          </c:val>
          <c:extLst>
            <c:ext xmlns:c16="http://schemas.microsoft.com/office/drawing/2014/chart" uri="{C3380CC4-5D6E-409C-BE32-E72D297353CC}">
              <c16:uniqueId val="{00000000-66C0-3042-B7B7-5AFC95C7BD5D}"/>
            </c:ext>
          </c:extLst>
        </c:ser>
        <c:ser>
          <c:idx val="1"/>
          <c:order val="1"/>
          <c:tx>
            <c:strRef>
              <c:f>Sheet1!$C$1</c:f>
              <c:strCache>
                <c:ptCount val="1"/>
                <c:pt idx="0">
                  <c:v>Reach</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highlight>
                      <a:srgbClr val="808080"/>
                    </a:highlight>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Idleb</c:v>
                </c:pt>
                <c:pt idx="1">
                  <c:v>Aleppo</c:v>
                </c:pt>
                <c:pt idx="2">
                  <c:v>Rural Damascus</c:v>
                </c:pt>
                <c:pt idx="3">
                  <c:v>Dara</c:v>
                </c:pt>
                <c:pt idx="4">
                  <c:v>Al-Hasakeh</c:v>
                </c:pt>
                <c:pt idx="5">
                  <c:v>Homs</c:v>
                </c:pt>
                <c:pt idx="6">
                  <c:v>Deir-ez-Zor</c:v>
                </c:pt>
                <c:pt idx="7">
                  <c:v>Ar-Raqqa</c:v>
                </c:pt>
                <c:pt idx="8">
                  <c:v>Hama</c:v>
                </c:pt>
                <c:pt idx="9">
                  <c:v>Damascus</c:v>
                </c:pt>
                <c:pt idx="10">
                  <c:v>Lattakia</c:v>
                </c:pt>
                <c:pt idx="11">
                  <c:v>Tartous</c:v>
                </c:pt>
                <c:pt idx="12">
                  <c:v>Quneitra</c:v>
                </c:pt>
                <c:pt idx="13">
                  <c:v>As-Sweida</c:v>
                </c:pt>
              </c:strCache>
            </c:strRef>
          </c:cat>
          <c:val>
            <c:numRef>
              <c:f>Sheet1!$C$2:$C$15</c:f>
              <c:numCache>
                <c:formatCode>_(* #,##0_);_(* \(#,##0\);_(* "-"??_);_(@_)</c:formatCode>
                <c:ptCount val="14"/>
                <c:pt idx="0">
                  <c:v>803212</c:v>
                </c:pt>
                <c:pt idx="1">
                  <c:v>709856</c:v>
                </c:pt>
                <c:pt idx="2">
                  <c:v>684003</c:v>
                </c:pt>
                <c:pt idx="3">
                  <c:v>311091</c:v>
                </c:pt>
                <c:pt idx="4">
                  <c:v>284993</c:v>
                </c:pt>
                <c:pt idx="5">
                  <c:v>265033</c:v>
                </c:pt>
                <c:pt idx="6">
                  <c:v>262845</c:v>
                </c:pt>
                <c:pt idx="7">
                  <c:v>219149</c:v>
                </c:pt>
                <c:pt idx="8">
                  <c:v>197311</c:v>
                </c:pt>
                <c:pt idx="9">
                  <c:v>174426</c:v>
                </c:pt>
                <c:pt idx="10">
                  <c:v>70693</c:v>
                </c:pt>
                <c:pt idx="11">
                  <c:v>66249</c:v>
                </c:pt>
                <c:pt idx="12">
                  <c:v>51951</c:v>
                </c:pt>
                <c:pt idx="13">
                  <c:v>37957</c:v>
                </c:pt>
              </c:numCache>
            </c:numRef>
          </c:val>
          <c:extLst>
            <c:ext xmlns:c16="http://schemas.microsoft.com/office/drawing/2014/chart" uri="{C3380CC4-5D6E-409C-BE32-E72D297353CC}">
              <c16:uniqueId val="{00000001-66C0-3042-B7B7-5AFC95C7BD5D}"/>
            </c:ext>
          </c:extLst>
        </c:ser>
        <c:dLbls>
          <c:dLblPos val="outEnd"/>
          <c:showLegendKey val="0"/>
          <c:showVal val="1"/>
          <c:showCatName val="0"/>
          <c:showSerName val="0"/>
          <c:showPercent val="0"/>
          <c:showBubbleSize val="0"/>
        </c:dLbls>
        <c:gapWidth val="219"/>
        <c:overlap val="-27"/>
        <c:axId val="551756687"/>
        <c:axId val="551691343"/>
      </c:barChart>
      <c:catAx>
        <c:axId val="5517566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551691343"/>
        <c:crosses val="autoZero"/>
        <c:auto val="1"/>
        <c:lblAlgn val="ctr"/>
        <c:lblOffset val="100"/>
        <c:noMultiLvlLbl val="0"/>
      </c:catAx>
      <c:valAx>
        <c:axId val="551691343"/>
        <c:scaling>
          <c:orientation val="minMax"/>
        </c:scaling>
        <c:delete val="1"/>
        <c:axPos val="l"/>
        <c:numFmt formatCode="_(* #,##0_);_(* \(#,##0\);_(* &quot;-&quot;??_);_(@_)" sourceLinked="1"/>
        <c:majorTickMark val="none"/>
        <c:minorTickMark val="none"/>
        <c:tickLblPos val="nextTo"/>
        <c:crossAx val="55175668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0.02134</cdr:x>
      <cdr:y>0.90484</cdr:y>
    </cdr:from>
    <cdr:to>
      <cdr:x>0.14258</cdr:x>
      <cdr:y>0.98998</cdr:y>
    </cdr:to>
    <cdr:sp macro="" textlink="">
      <cdr:nvSpPr>
        <cdr:cNvPr id="2" name="TextBox 1">
          <a:extLst xmlns:a="http://schemas.openxmlformats.org/drawingml/2006/main">
            <a:ext uri="{FF2B5EF4-FFF2-40B4-BE49-F238E27FC236}">
              <a16:creationId xmlns:a16="http://schemas.microsoft.com/office/drawing/2014/main" id="{41EE02C3-E48B-4959-9790-8B73A8F5997F}"/>
            </a:ext>
          </a:extLst>
        </cdr:cNvPr>
        <cdr:cNvSpPr txBox="1"/>
      </cdr:nvSpPr>
      <cdr:spPr>
        <a:xfrm xmlns:a="http://schemas.openxmlformats.org/drawingml/2006/main">
          <a:off x="139700" y="3441700"/>
          <a:ext cx="793750" cy="3238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232D3D-B1C3-4319-B62A-F3A4B39099A4}" type="datetimeFigureOut">
              <a:rPr lang="en-GB" smtClean="0"/>
              <a:t>17/02/2021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0C170B-9ED3-497D-95CA-74135123D3E7}" type="slidenum">
              <a:rPr lang="en-GB" smtClean="0"/>
              <a:t>‹#›</a:t>
            </a:fld>
            <a:endParaRPr lang="en-GB"/>
          </a:p>
        </p:txBody>
      </p:sp>
    </p:spTree>
    <p:extLst>
      <p:ext uri="{BB962C8B-B14F-4D97-AF65-F5344CB8AC3E}">
        <p14:creationId xmlns:p14="http://schemas.microsoft.com/office/powerpoint/2010/main" val="1241076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T" dirty="0"/>
          </a:p>
        </p:txBody>
      </p:sp>
      <p:sp>
        <p:nvSpPr>
          <p:cNvPr id="4" name="Slide Number Placeholder 3"/>
          <p:cNvSpPr>
            <a:spLocks noGrp="1"/>
          </p:cNvSpPr>
          <p:nvPr>
            <p:ph type="sldNum" sz="quarter" idx="5"/>
          </p:nvPr>
        </p:nvSpPr>
        <p:spPr/>
        <p:txBody>
          <a:bodyPr/>
          <a:lstStyle/>
          <a:p>
            <a:fld id="{42AC8BAA-DB04-445F-9B8B-632CB03E0030}" type="slidenum">
              <a:rPr lang="en-GB" smtClean="0"/>
              <a:pPr/>
              <a:t>6</a:t>
            </a:fld>
            <a:endParaRPr lang="en-GB"/>
          </a:p>
        </p:txBody>
      </p:sp>
    </p:spTree>
    <p:extLst>
      <p:ext uri="{BB962C8B-B14F-4D97-AF65-F5344CB8AC3E}">
        <p14:creationId xmlns:p14="http://schemas.microsoft.com/office/powerpoint/2010/main" val="3175801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A768CE-1884-4E49-A8E5-D5FB7C847712}" type="slidenum">
              <a:rPr lang="en-US" smtClean="0"/>
              <a:t>7</a:t>
            </a:fld>
            <a:endParaRPr lang="en-US"/>
          </a:p>
        </p:txBody>
      </p:sp>
    </p:spTree>
    <p:extLst>
      <p:ext uri="{BB962C8B-B14F-4D97-AF65-F5344CB8AC3E}">
        <p14:creationId xmlns:p14="http://schemas.microsoft.com/office/powerpoint/2010/main" val="1041524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062" rtl="0" eaLnBrk="1" fontAlgn="auto" latinLnBrk="0" hangingPunct="1">
              <a:lnSpc>
                <a:spcPct val="100000"/>
              </a:lnSpc>
              <a:spcBef>
                <a:spcPts val="0"/>
              </a:spcBef>
              <a:spcAft>
                <a:spcPts val="0"/>
              </a:spcAft>
              <a:buClrTx/>
              <a:buSzTx/>
              <a:buFontTx/>
              <a:buNone/>
              <a:tabLst/>
              <a:defRPr/>
            </a:pPr>
            <a:endParaRPr lang="en-IT" dirty="0"/>
          </a:p>
        </p:txBody>
      </p:sp>
      <p:sp>
        <p:nvSpPr>
          <p:cNvPr id="4" name="Slide Number Placeholder 3"/>
          <p:cNvSpPr>
            <a:spLocks noGrp="1"/>
          </p:cNvSpPr>
          <p:nvPr>
            <p:ph type="sldNum" sz="quarter" idx="10"/>
          </p:nvPr>
        </p:nvSpPr>
        <p:spPr/>
        <p:txBody>
          <a:bodyPr/>
          <a:lstStyle/>
          <a:p>
            <a:fld id="{A7A768CE-1884-4E49-A8E5-D5FB7C847712}" type="slidenum">
              <a:rPr lang="en-US" smtClean="0"/>
              <a:t>8</a:t>
            </a:fld>
            <a:endParaRPr lang="en-US"/>
          </a:p>
        </p:txBody>
      </p:sp>
    </p:spTree>
    <p:extLst>
      <p:ext uri="{BB962C8B-B14F-4D97-AF65-F5344CB8AC3E}">
        <p14:creationId xmlns:p14="http://schemas.microsoft.com/office/powerpoint/2010/main" val="178923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8CB666E-2D8B-4B84-B162-C12DE52EDE78}" type="datetimeFigureOut">
              <a:rPr lang="en-US" smtClean="0"/>
              <a:t>2/17/2021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6AE75-900F-4C51-8663-8E14EFFAA9B2}" type="slidenum">
              <a:rPr lang="en-US" smtClean="0"/>
              <a:t>‹#›</a:t>
            </a:fld>
            <a:endParaRPr lang="en-US"/>
          </a:p>
        </p:txBody>
      </p:sp>
    </p:spTree>
    <p:extLst>
      <p:ext uri="{BB962C8B-B14F-4D97-AF65-F5344CB8AC3E}">
        <p14:creationId xmlns:p14="http://schemas.microsoft.com/office/powerpoint/2010/main" val="3647446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CB666E-2D8B-4B84-B162-C12DE52EDE78}" type="datetimeFigureOut">
              <a:rPr lang="en-US" smtClean="0"/>
              <a:t>2/17/2021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6AE75-900F-4C51-8663-8E14EFFAA9B2}" type="slidenum">
              <a:rPr lang="en-US" smtClean="0"/>
              <a:t>‹#›</a:t>
            </a:fld>
            <a:endParaRPr lang="en-US"/>
          </a:p>
        </p:txBody>
      </p:sp>
    </p:spTree>
    <p:extLst>
      <p:ext uri="{BB962C8B-B14F-4D97-AF65-F5344CB8AC3E}">
        <p14:creationId xmlns:p14="http://schemas.microsoft.com/office/powerpoint/2010/main" val="3187710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CB666E-2D8B-4B84-B162-C12DE52EDE78}" type="datetimeFigureOut">
              <a:rPr lang="en-US" smtClean="0"/>
              <a:t>2/17/2021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6AE75-900F-4C51-8663-8E14EFFAA9B2}" type="slidenum">
              <a:rPr lang="en-US" smtClean="0"/>
              <a:t>‹#›</a:t>
            </a:fld>
            <a:endParaRPr lang="en-US"/>
          </a:p>
        </p:txBody>
      </p:sp>
    </p:spTree>
    <p:extLst>
      <p:ext uri="{BB962C8B-B14F-4D97-AF65-F5344CB8AC3E}">
        <p14:creationId xmlns:p14="http://schemas.microsoft.com/office/powerpoint/2010/main" val="2873687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CB666E-2D8B-4B84-B162-C12DE52EDE78}" type="datetimeFigureOut">
              <a:rPr lang="en-US" smtClean="0"/>
              <a:t>2/17/2021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6AE75-900F-4C51-8663-8E14EFFAA9B2}" type="slidenum">
              <a:rPr lang="en-US" smtClean="0"/>
              <a:t>‹#›</a:t>
            </a:fld>
            <a:endParaRPr lang="en-US"/>
          </a:p>
        </p:txBody>
      </p:sp>
    </p:spTree>
    <p:extLst>
      <p:ext uri="{BB962C8B-B14F-4D97-AF65-F5344CB8AC3E}">
        <p14:creationId xmlns:p14="http://schemas.microsoft.com/office/powerpoint/2010/main" val="2905917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8CB666E-2D8B-4B84-B162-C12DE52EDE78}" type="datetimeFigureOut">
              <a:rPr lang="en-US" smtClean="0"/>
              <a:t>2/17/2021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6AE75-900F-4C51-8663-8E14EFFAA9B2}" type="slidenum">
              <a:rPr lang="en-US" smtClean="0"/>
              <a:t>‹#›</a:t>
            </a:fld>
            <a:endParaRPr lang="en-US"/>
          </a:p>
        </p:txBody>
      </p:sp>
    </p:spTree>
    <p:extLst>
      <p:ext uri="{BB962C8B-B14F-4D97-AF65-F5344CB8AC3E}">
        <p14:creationId xmlns:p14="http://schemas.microsoft.com/office/powerpoint/2010/main" val="3260691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CB666E-2D8B-4B84-B162-C12DE52EDE78}" type="datetimeFigureOut">
              <a:rPr lang="en-US" smtClean="0"/>
              <a:t>2/17/2021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06AE75-900F-4C51-8663-8E14EFFAA9B2}" type="slidenum">
              <a:rPr lang="en-US" smtClean="0"/>
              <a:t>‹#›</a:t>
            </a:fld>
            <a:endParaRPr lang="en-US"/>
          </a:p>
        </p:txBody>
      </p:sp>
    </p:spTree>
    <p:extLst>
      <p:ext uri="{BB962C8B-B14F-4D97-AF65-F5344CB8AC3E}">
        <p14:creationId xmlns:p14="http://schemas.microsoft.com/office/powerpoint/2010/main" val="3232262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CB666E-2D8B-4B84-B162-C12DE52EDE78}" type="datetimeFigureOut">
              <a:rPr lang="en-US" smtClean="0"/>
              <a:t>2/17/2021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06AE75-900F-4C51-8663-8E14EFFAA9B2}" type="slidenum">
              <a:rPr lang="en-US" smtClean="0"/>
              <a:t>‹#›</a:t>
            </a:fld>
            <a:endParaRPr lang="en-US"/>
          </a:p>
        </p:txBody>
      </p:sp>
    </p:spTree>
    <p:extLst>
      <p:ext uri="{BB962C8B-B14F-4D97-AF65-F5344CB8AC3E}">
        <p14:creationId xmlns:p14="http://schemas.microsoft.com/office/powerpoint/2010/main" val="1513726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CB666E-2D8B-4B84-B162-C12DE52EDE78}" type="datetimeFigureOut">
              <a:rPr lang="en-US" smtClean="0"/>
              <a:t>2/17/2021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06AE75-900F-4C51-8663-8E14EFFAA9B2}" type="slidenum">
              <a:rPr lang="en-US" smtClean="0"/>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6300376" cy="1488854"/>
          </a:xfrm>
          <a:prstGeom prst="rect">
            <a:avLst/>
          </a:prstGeom>
        </p:spPr>
      </p:pic>
    </p:spTree>
    <p:extLst>
      <p:ext uri="{BB962C8B-B14F-4D97-AF65-F5344CB8AC3E}">
        <p14:creationId xmlns:p14="http://schemas.microsoft.com/office/powerpoint/2010/main" val="33141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CB666E-2D8B-4B84-B162-C12DE52EDE78}" type="datetimeFigureOut">
              <a:rPr lang="en-US" smtClean="0"/>
              <a:t>2/17/2021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06AE75-900F-4C51-8663-8E14EFFAA9B2}" type="slidenum">
              <a:rPr lang="en-US" smtClean="0"/>
              <a:t>‹#›</a:t>
            </a:fld>
            <a:endParaRPr lang="en-US"/>
          </a:p>
        </p:txBody>
      </p:sp>
    </p:spTree>
    <p:extLst>
      <p:ext uri="{BB962C8B-B14F-4D97-AF65-F5344CB8AC3E}">
        <p14:creationId xmlns:p14="http://schemas.microsoft.com/office/powerpoint/2010/main" val="2619180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8CB666E-2D8B-4B84-B162-C12DE52EDE78}" type="datetimeFigureOut">
              <a:rPr lang="en-US" smtClean="0"/>
              <a:t>2/17/2021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06AE75-900F-4C51-8663-8E14EFFAA9B2}" type="slidenum">
              <a:rPr lang="en-US" smtClean="0"/>
              <a:t>‹#›</a:t>
            </a:fld>
            <a:endParaRPr lang="en-US"/>
          </a:p>
        </p:txBody>
      </p:sp>
    </p:spTree>
    <p:extLst>
      <p:ext uri="{BB962C8B-B14F-4D97-AF65-F5344CB8AC3E}">
        <p14:creationId xmlns:p14="http://schemas.microsoft.com/office/powerpoint/2010/main" val="4022493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8CB666E-2D8B-4B84-B162-C12DE52EDE78}" type="datetimeFigureOut">
              <a:rPr lang="en-US" smtClean="0"/>
              <a:t>2/17/2021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06AE75-900F-4C51-8663-8E14EFFAA9B2}" type="slidenum">
              <a:rPr lang="en-US" smtClean="0"/>
              <a:t>‹#›</a:t>
            </a:fld>
            <a:endParaRPr lang="en-US"/>
          </a:p>
        </p:txBody>
      </p:sp>
    </p:spTree>
    <p:extLst>
      <p:ext uri="{BB962C8B-B14F-4D97-AF65-F5344CB8AC3E}">
        <p14:creationId xmlns:p14="http://schemas.microsoft.com/office/powerpoint/2010/main" val="1911357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CB666E-2D8B-4B84-B162-C12DE52EDE78}" type="datetimeFigureOut">
              <a:rPr lang="en-US" smtClean="0"/>
              <a:t>2/17/2021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06AE75-900F-4C51-8663-8E14EFFAA9B2}" type="slidenum">
              <a:rPr lang="en-US" smtClean="0"/>
              <a:t>‹#›</a:t>
            </a:fld>
            <a:endParaRPr lang="en-US"/>
          </a:p>
        </p:txBody>
      </p:sp>
    </p:spTree>
    <p:extLst>
      <p:ext uri="{BB962C8B-B14F-4D97-AF65-F5344CB8AC3E}">
        <p14:creationId xmlns:p14="http://schemas.microsoft.com/office/powerpoint/2010/main" val="40162685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hyperlink" Target="http://fscluster.org/south-sudan-rep"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mailto:moteb.marei@wfp.org" TargetMode="External"/><Relationship Id="rId5" Type="http://schemas.openxmlformats.org/officeDocument/2006/relationships/image" Target="../media/image6.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chart" Target="../charts/chart4.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hyperlink" Target="http://fscluster.org/south-sudan-rep" TargetMode="External"/><Relationship Id="rId4" Type="http://schemas.openxmlformats.org/officeDocument/2006/relationships/hyperlink" Target="mailto:moteb.marei@wfp.org"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1053737" y="2704011"/>
            <a:ext cx="9144000" cy="2387600"/>
          </a:xfrm>
        </p:spPr>
        <p:txBody>
          <a:bodyPr/>
          <a:lstStyle/>
          <a:p>
            <a:r>
              <a:rPr lang="en-US" dirty="0"/>
              <a:t>Damascus Hub achievements (Jan-Dec, 2020)</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81944" y="1018903"/>
            <a:ext cx="7130863" cy="1685108"/>
          </a:xfrm>
          <a:prstGeom prst="rect">
            <a:avLst/>
          </a:prstGeom>
        </p:spPr>
      </p:pic>
    </p:spTree>
    <p:extLst>
      <p:ext uri="{BB962C8B-B14F-4D97-AF65-F5344CB8AC3E}">
        <p14:creationId xmlns:p14="http://schemas.microsoft.com/office/powerpoint/2010/main" val="574112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8153400" y="640081"/>
            <a:ext cx="3398518" cy="5255364"/>
          </a:xfrm>
        </p:spPr>
        <p:txBody>
          <a:bodyPr vert="horz" lIns="91440" tIns="45720" rIns="91440" bIns="45720" rtlCol="0" anchor="ctr">
            <a:normAutofit/>
          </a:bodyPr>
          <a:lstStyle/>
          <a:p>
            <a:r>
              <a:rPr lang="en-US" dirty="0">
                <a:effectLst>
                  <a:outerShdw blurRad="38100" dist="38100" dir="2700000" algn="tl">
                    <a:srgbClr val="000000">
                      <a:alpha val="43137"/>
                    </a:srgbClr>
                  </a:outerShdw>
                </a:effectLst>
              </a:rPr>
              <a:t>Damascus Hub achievements (Jan-Dec, 2020) Per Sub-District For SO2&amp;SO3</a:t>
            </a:r>
          </a:p>
        </p:txBody>
      </p:sp>
      <p:sp>
        <p:nvSpPr>
          <p:cNvPr id="56" name="Rectangle 55">
            <a:extLst>
              <a:ext uri="{FF2B5EF4-FFF2-40B4-BE49-F238E27FC236}">
                <a16:creationId xmlns:a16="http://schemas.microsoft.com/office/drawing/2014/main" id="{3FA8EA49-487B-4E62-AC3C-3D4A96EF0A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9">
            <a:extLst>
              <a:ext uri="{FF2B5EF4-FFF2-40B4-BE49-F238E27FC236}">
                <a16:creationId xmlns:a16="http://schemas.microsoft.com/office/drawing/2014/main" id="{F3C8D54F-CA08-42F3-9924-FBA3CB680F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208" y="484632"/>
            <a:ext cx="6594522"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591" t="20572" r="3299" b="21333"/>
          <a:stretch/>
        </p:blipFill>
        <p:spPr>
          <a:xfrm>
            <a:off x="875212" y="974486"/>
            <a:ext cx="5695406" cy="4920959"/>
          </a:xfrm>
          <a:prstGeom prst="rect">
            <a:avLst/>
          </a:prstGeom>
        </p:spPr>
      </p:pic>
    </p:spTree>
    <p:extLst>
      <p:ext uri="{BB962C8B-B14F-4D97-AF65-F5344CB8AC3E}">
        <p14:creationId xmlns:p14="http://schemas.microsoft.com/office/powerpoint/2010/main" val="686753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1278556"/>
              </p:ext>
            </p:extLst>
          </p:nvPr>
        </p:nvGraphicFramePr>
        <p:xfrm>
          <a:off x="4545874" y="2467292"/>
          <a:ext cx="5277394" cy="1964781"/>
        </p:xfrm>
        <a:graphic>
          <a:graphicData uri="http://schemas.openxmlformats.org/drawingml/2006/table">
            <a:tbl>
              <a:tblPr firstRow="1" bandRow="1">
                <a:tableStyleId>{5C22544A-7EE6-4342-B048-85BDC9FD1C3A}</a:tableStyleId>
              </a:tblPr>
              <a:tblGrid>
                <a:gridCol w="2638697">
                  <a:extLst>
                    <a:ext uri="{9D8B030D-6E8A-4147-A177-3AD203B41FA5}">
                      <a16:colId xmlns:a16="http://schemas.microsoft.com/office/drawing/2014/main" val="1386225111"/>
                    </a:ext>
                  </a:extLst>
                </a:gridCol>
                <a:gridCol w="2638697">
                  <a:extLst>
                    <a:ext uri="{9D8B030D-6E8A-4147-A177-3AD203B41FA5}">
                      <a16:colId xmlns:a16="http://schemas.microsoft.com/office/drawing/2014/main" val="112615751"/>
                    </a:ext>
                  </a:extLst>
                </a:gridCol>
              </a:tblGrid>
              <a:tr h="852261">
                <a:tc>
                  <a:txBody>
                    <a:bodyPr/>
                    <a:lstStyle/>
                    <a:p>
                      <a:pPr algn="ctr" fontAlgn="b">
                        <a:lnSpc>
                          <a:spcPct val="150000"/>
                        </a:lnSpc>
                      </a:pPr>
                      <a:r>
                        <a:rPr lang="en-US" sz="2000" b="0" i="0" u="none" strike="noStrike" dirty="0">
                          <a:solidFill>
                            <a:srgbClr val="000000"/>
                          </a:solidFill>
                          <a:effectLst>
                            <a:outerShdw blurRad="38100" dist="38100" dir="2700000" algn="tl">
                              <a:srgbClr val="000000">
                                <a:alpha val="43137"/>
                              </a:srgbClr>
                            </a:outerShdw>
                          </a:effectLst>
                          <a:latin typeface="Helvetica Neue"/>
                        </a:rPr>
                        <a:t>Strategic</a:t>
                      </a:r>
                      <a:r>
                        <a:rPr lang="en-US" sz="2000" b="0" i="0" u="none" strike="noStrike" baseline="0" dirty="0">
                          <a:solidFill>
                            <a:srgbClr val="000000"/>
                          </a:solidFill>
                          <a:effectLst>
                            <a:outerShdw blurRad="38100" dist="38100" dir="2700000" algn="tl">
                              <a:srgbClr val="000000">
                                <a:alpha val="43137"/>
                              </a:srgbClr>
                            </a:outerShdw>
                          </a:effectLst>
                          <a:latin typeface="Helvetica Neue"/>
                        </a:rPr>
                        <a:t> Objective</a:t>
                      </a:r>
                      <a:endParaRPr lang="en-US" sz="2000" b="0" i="0" u="none" strike="noStrike" dirty="0">
                        <a:solidFill>
                          <a:srgbClr val="000000"/>
                        </a:solidFill>
                        <a:effectLst>
                          <a:outerShdw blurRad="38100" dist="38100" dir="2700000" algn="tl">
                            <a:srgbClr val="000000">
                              <a:alpha val="43137"/>
                            </a:srgbClr>
                          </a:outerShdw>
                        </a:effectLst>
                        <a:latin typeface="Helvetica Neue"/>
                      </a:endParaRPr>
                    </a:p>
                  </a:txBody>
                  <a:tcPr marL="0" marR="0" marT="0" marB="0" anchor="b"/>
                </a:tc>
                <a:tc>
                  <a:txBody>
                    <a:bodyPr/>
                    <a:lstStyle/>
                    <a:p>
                      <a:pPr algn="ctr" fontAlgn="b">
                        <a:lnSpc>
                          <a:spcPct val="150000"/>
                        </a:lnSpc>
                      </a:pPr>
                      <a:r>
                        <a:rPr lang="en-US" sz="2000" b="0" i="0" u="none" strike="noStrike" dirty="0">
                          <a:solidFill>
                            <a:srgbClr val="000000"/>
                          </a:solidFill>
                          <a:effectLst>
                            <a:outerShdw blurRad="38100" dist="38100" dir="2700000" algn="tl">
                              <a:srgbClr val="000000">
                                <a:alpha val="43137"/>
                              </a:srgbClr>
                            </a:outerShdw>
                          </a:effectLst>
                          <a:latin typeface="Helvetica Neue"/>
                        </a:rPr>
                        <a:t># of Beneficiaries</a:t>
                      </a:r>
                      <a:r>
                        <a:rPr lang="en-US" sz="2000" b="0" i="0" u="none" strike="noStrike" baseline="0" dirty="0">
                          <a:solidFill>
                            <a:srgbClr val="000000"/>
                          </a:solidFill>
                          <a:effectLst>
                            <a:outerShdw blurRad="38100" dist="38100" dir="2700000" algn="tl">
                              <a:srgbClr val="000000">
                                <a:alpha val="43137"/>
                              </a:srgbClr>
                            </a:outerShdw>
                          </a:effectLst>
                          <a:latin typeface="Helvetica Neue"/>
                        </a:rPr>
                        <a:t> </a:t>
                      </a:r>
                      <a:endParaRPr lang="en-US" sz="2000" b="0" i="0" u="none" strike="noStrike" dirty="0">
                        <a:solidFill>
                          <a:srgbClr val="000000"/>
                        </a:solidFill>
                        <a:effectLst>
                          <a:outerShdw blurRad="38100" dist="38100" dir="2700000" algn="tl">
                            <a:srgbClr val="000000">
                              <a:alpha val="43137"/>
                            </a:srgbClr>
                          </a:outerShdw>
                        </a:effectLst>
                        <a:latin typeface="Helvetica Neue"/>
                      </a:endParaRPr>
                    </a:p>
                  </a:txBody>
                  <a:tcPr marL="0" marR="0" marT="0" marB="0" anchor="b"/>
                </a:tc>
                <a:extLst>
                  <a:ext uri="{0D108BD9-81ED-4DB2-BD59-A6C34878D82A}">
                    <a16:rowId xmlns:a16="http://schemas.microsoft.com/office/drawing/2014/main" val="3792149194"/>
                  </a:ext>
                </a:extLst>
              </a:tr>
              <a:tr h="370840">
                <a:tc>
                  <a:txBody>
                    <a:bodyPr/>
                    <a:lstStyle/>
                    <a:p>
                      <a:pPr algn="ctr" fontAlgn="b"/>
                      <a:r>
                        <a:rPr lang="en-US" sz="2000" b="1" i="0" u="none" strike="noStrike" dirty="0">
                          <a:solidFill>
                            <a:srgbClr val="000000"/>
                          </a:solidFill>
                          <a:effectLst/>
                          <a:latin typeface="Helvetica Neue"/>
                        </a:rPr>
                        <a:t>SO1</a:t>
                      </a:r>
                    </a:p>
                  </a:txBody>
                  <a:tcPr marL="0" marR="0" marT="0" marB="0" anchor="b"/>
                </a:tc>
                <a:tc>
                  <a:txBody>
                    <a:bodyPr/>
                    <a:lstStyle/>
                    <a:p>
                      <a:pPr algn="ctr" fontAlgn="b"/>
                      <a:r>
                        <a:rPr lang="en-GB" sz="2000" b="1" i="0" u="none" strike="noStrike" kern="1200" dirty="0">
                          <a:solidFill>
                            <a:srgbClr val="000000"/>
                          </a:solidFill>
                          <a:effectLst/>
                          <a:latin typeface="Helvetica Neue"/>
                          <a:ea typeface="+mn-ea"/>
                          <a:cs typeface="+mn-cs"/>
                        </a:rPr>
                        <a:t>4,138,807</a:t>
                      </a:r>
                    </a:p>
                  </a:txBody>
                  <a:tcPr marL="6350" marR="6350" marT="6350" marB="0" anchor="b"/>
                </a:tc>
                <a:extLst>
                  <a:ext uri="{0D108BD9-81ED-4DB2-BD59-A6C34878D82A}">
                    <a16:rowId xmlns:a16="http://schemas.microsoft.com/office/drawing/2014/main" val="3736199438"/>
                  </a:ext>
                </a:extLst>
              </a:tr>
              <a:tr h="370840">
                <a:tc>
                  <a:txBody>
                    <a:bodyPr/>
                    <a:lstStyle/>
                    <a:p>
                      <a:pPr algn="ctr" fontAlgn="b"/>
                      <a:r>
                        <a:rPr lang="en-US" sz="2000" b="1" i="0" u="none" strike="noStrike" dirty="0">
                          <a:solidFill>
                            <a:srgbClr val="000000"/>
                          </a:solidFill>
                          <a:effectLst/>
                          <a:latin typeface="Helvetica Neue"/>
                        </a:rPr>
                        <a:t>SO2</a:t>
                      </a:r>
                    </a:p>
                  </a:txBody>
                  <a:tcPr marL="0" marR="0" marT="0" marB="0" anchor="b"/>
                </a:tc>
                <a:tc>
                  <a:txBody>
                    <a:bodyPr/>
                    <a:lstStyle/>
                    <a:p>
                      <a:pPr algn="ctr" fontAlgn="b"/>
                      <a:r>
                        <a:rPr lang="en-US" sz="2000" b="1" i="0" u="none" strike="noStrike" dirty="0">
                          <a:solidFill>
                            <a:srgbClr val="000000"/>
                          </a:solidFill>
                          <a:effectLst/>
                          <a:latin typeface="Helvetica Neue"/>
                        </a:rPr>
                        <a:t>1,552,499</a:t>
                      </a:r>
                    </a:p>
                  </a:txBody>
                  <a:tcPr marL="0" marR="0" marT="0" marB="0" anchor="b"/>
                </a:tc>
                <a:extLst>
                  <a:ext uri="{0D108BD9-81ED-4DB2-BD59-A6C34878D82A}">
                    <a16:rowId xmlns:a16="http://schemas.microsoft.com/office/drawing/2014/main" val="2624760419"/>
                  </a:ext>
                </a:extLst>
              </a:tr>
              <a:tr h="370840">
                <a:tc>
                  <a:txBody>
                    <a:bodyPr/>
                    <a:lstStyle/>
                    <a:p>
                      <a:pPr algn="ctr" fontAlgn="b"/>
                      <a:r>
                        <a:rPr lang="en-US" sz="2000" b="1" i="0" u="none" strike="noStrike" dirty="0">
                          <a:solidFill>
                            <a:srgbClr val="000000"/>
                          </a:solidFill>
                          <a:effectLst/>
                          <a:latin typeface="Helvetica Neue"/>
                        </a:rPr>
                        <a:t>SO3</a:t>
                      </a:r>
                    </a:p>
                  </a:txBody>
                  <a:tcPr marL="0" marR="0" marT="0" marB="0" anchor="b"/>
                </a:tc>
                <a:tc>
                  <a:txBody>
                    <a:bodyPr/>
                    <a:lstStyle/>
                    <a:p>
                      <a:pPr algn="ctr" fontAlgn="b"/>
                      <a:r>
                        <a:rPr lang="en-US" sz="2000" b="1" i="0" u="none" strike="noStrike" dirty="0">
                          <a:solidFill>
                            <a:srgbClr val="000000"/>
                          </a:solidFill>
                          <a:effectLst/>
                          <a:latin typeface="Helvetica Neue"/>
                        </a:rPr>
                        <a:t>318,193</a:t>
                      </a:r>
                    </a:p>
                  </a:txBody>
                  <a:tcPr marL="0" marR="0" marT="0" marB="0" anchor="b"/>
                </a:tc>
                <a:extLst>
                  <a:ext uri="{0D108BD9-81ED-4DB2-BD59-A6C34878D82A}">
                    <a16:rowId xmlns:a16="http://schemas.microsoft.com/office/drawing/2014/main" val="1803965893"/>
                  </a:ext>
                </a:extLst>
              </a:tr>
            </a:tbl>
          </a:graphicData>
        </a:graphic>
      </p:graphicFrame>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7015" y="1825625"/>
            <a:ext cx="2444118" cy="1283335"/>
          </a:xfrm>
          <a:prstGeom prst="rect">
            <a:avLst/>
          </a:prstGeom>
        </p:spPr>
      </p:pic>
      <p:sp>
        <p:nvSpPr>
          <p:cNvPr id="6" name="TextBox 5"/>
          <p:cNvSpPr txBox="1"/>
          <p:nvPr/>
        </p:nvSpPr>
        <p:spPr>
          <a:xfrm>
            <a:off x="838200" y="3449112"/>
            <a:ext cx="2699081" cy="1446550"/>
          </a:xfrm>
          <a:prstGeom prst="rect">
            <a:avLst/>
          </a:prstGeom>
          <a:noFill/>
        </p:spPr>
        <p:txBody>
          <a:bodyPr wrap="square" rtlCol="0">
            <a:spAutoFit/>
          </a:bodyPr>
          <a:lstStyle/>
          <a:p>
            <a:pPr algn="ctr"/>
            <a:r>
              <a:rPr lang="en-GB" sz="2800" b="1" dirty="0">
                <a:solidFill>
                  <a:srgbClr val="000000"/>
                </a:solidFill>
                <a:latin typeface="Helvetica Neue"/>
              </a:rPr>
              <a:t>6,009,499 </a:t>
            </a:r>
            <a:endParaRPr lang="en-US" sz="2800" b="1" dirty="0">
              <a:solidFill>
                <a:srgbClr val="000000"/>
              </a:solidFill>
              <a:latin typeface="Helvetica Neue"/>
            </a:endParaRPr>
          </a:p>
          <a:p>
            <a:pPr algn="ctr"/>
            <a:r>
              <a:rPr lang="en-US" sz="2000" b="1" dirty="0">
                <a:solidFill>
                  <a:srgbClr val="000000"/>
                </a:solidFill>
                <a:latin typeface="Helvetica Neue"/>
              </a:rPr>
              <a:t>Beneficiaries Assisted from Jan to Dec 2020</a:t>
            </a:r>
            <a:endParaRPr lang="en-US" sz="28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4366965" cy="1031966"/>
          </a:xfrm>
          <a:prstGeom prst="rect">
            <a:avLst/>
          </a:prstGeom>
        </p:spPr>
      </p:pic>
    </p:spTree>
    <p:extLst>
      <p:ext uri="{BB962C8B-B14F-4D97-AF65-F5344CB8AC3E}">
        <p14:creationId xmlns:p14="http://schemas.microsoft.com/office/powerpoint/2010/main" val="1024598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616" y="790290"/>
            <a:ext cx="10515600" cy="910032"/>
          </a:xfrm>
        </p:spPr>
        <p:txBody>
          <a:bodyPr>
            <a:normAutofit/>
          </a:bodyPr>
          <a:lstStyle/>
          <a:p>
            <a:pPr algn="ctr"/>
            <a:r>
              <a:rPr lang="en-US" sz="4000" dirty="0">
                <a:effectLst>
                  <a:outerShdw blurRad="38100" dist="38100" dir="2700000" algn="tl">
                    <a:srgbClr val="000000">
                      <a:alpha val="43137"/>
                    </a:srgbClr>
                  </a:outerShdw>
                </a:effectLst>
              </a:rPr>
              <a:t>Type of Assistance for SO1</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4366965" cy="1031966"/>
          </a:xfrm>
          <a:prstGeom prst="rect">
            <a:avLst/>
          </a:prstGeom>
        </p:spPr>
      </p:pic>
      <p:graphicFrame>
        <p:nvGraphicFramePr>
          <p:cNvPr id="6" name="Chart 5">
            <a:extLst>
              <a:ext uri="{FF2B5EF4-FFF2-40B4-BE49-F238E27FC236}">
                <a16:creationId xmlns:a16="http://schemas.microsoft.com/office/drawing/2014/main" id="{97584717-BCA1-4A89-851B-8380BF9B793D}"/>
              </a:ext>
            </a:extLst>
          </p:cNvPr>
          <p:cNvGraphicFramePr>
            <a:graphicFrameLocks/>
          </p:cNvGraphicFramePr>
          <p:nvPr>
            <p:extLst>
              <p:ext uri="{D42A27DB-BD31-4B8C-83A1-F6EECF244321}">
                <p14:modId xmlns:p14="http://schemas.microsoft.com/office/powerpoint/2010/main" val="1000784322"/>
              </p:ext>
            </p:extLst>
          </p:nvPr>
        </p:nvGraphicFramePr>
        <p:xfrm>
          <a:off x="1813016" y="1031966"/>
          <a:ext cx="7924799" cy="533113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26997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3475" y="752384"/>
            <a:ext cx="10515600" cy="1031966"/>
          </a:xfrm>
        </p:spPr>
        <p:txBody>
          <a:bodyPr>
            <a:normAutofit/>
          </a:bodyPr>
          <a:lstStyle/>
          <a:p>
            <a:pPr algn="ctr"/>
            <a:r>
              <a:rPr lang="en-US" sz="4000" dirty="0">
                <a:effectLst>
                  <a:outerShdw blurRad="38100" dist="38100" dir="2700000" algn="tl">
                    <a:srgbClr val="000000">
                      <a:alpha val="43137"/>
                    </a:srgbClr>
                  </a:outerShdw>
                </a:effectLst>
              </a:rPr>
              <a:t>Type of Assistance for SO2&amp;SO3</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4366965" cy="1031966"/>
          </a:xfrm>
          <a:prstGeom prst="rect">
            <a:avLst/>
          </a:prstGeom>
        </p:spPr>
      </p:pic>
      <p:graphicFrame>
        <p:nvGraphicFramePr>
          <p:cNvPr id="5" name="Chart 4">
            <a:extLst>
              <a:ext uri="{FF2B5EF4-FFF2-40B4-BE49-F238E27FC236}">
                <a16:creationId xmlns:a16="http://schemas.microsoft.com/office/drawing/2014/main" id="{3AA0BA7A-E62B-4EFE-B381-3E47E9EA0F8B}"/>
              </a:ext>
            </a:extLst>
          </p:cNvPr>
          <p:cNvGraphicFramePr>
            <a:graphicFrameLocks/>
          </p:cNvGraphicFramePr>
          <p:nvPr>
            <p:extLst>
              <p:ext uri="{D42A27DB-BD31-4B8C-83A1-F6EECF244321}">
                <p14:modId xmlns:p14="http://schemas.microsoft.com/office/powerpoint/2010/main" val="2317477931"/>
              </p:ext>
            </p:extLst>
          </p:nvPr>
        </p:nvGraphicFramePr>
        <p:xfrm>
          <a:off x="937668" y="1546224"/>
          <a:ext cx="10316664" cy="51784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88942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4366965" cy="1031966"/>
          </a:xfrm>
          <a:prstGeom prst="rect">
            <a:avLst/>
          </a:prstGeom>
        </p:spPr>
      </p:pic>
      <p:graphicFrame>
        <p:nvGraphicFramePr>
          <p:cNvPr id="4" name="Chart 3">
            <a:extLst>
              <a:ext uri="{FF2B5EF4-FFF2-40B4-BE49-F238E27FC236}">
                <a16:creationId xmlns:a16="http://schemas.microsoft.com/office/drawing/2014/main" id="{12B954C4-C996-428F-81F4-3E14A1D09820}"/>
              </a:ext>
            </a:extLst>
          </p:cNvPr>
          <p:cNvGraphicFramePr>
            <a:graphicFrameLocks/>
          </p:cNvGraphicFramePr>
          <p:nvPr>
            <p:extLst>
              <p:ext uri="{D42A27DB-BD31-4B8C-83A1-F6EECF244321}">
                <p14:modId xmlns:p14="http://schemas.microsoft.com/office/powerpoint/2010/main" val="1997773291"/>
              </p:ext>
            </p:extLst>
          </p:nvPr>
        </p:nvGraphicFramePr>
        <p:xfrm>
          <a:off x="2127250" y="962025"/>
          <a:ext cx="7797800" cy="543115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34910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FF527E6-B826-FA47-93A9-148EB583A7A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381739" y="1112691"/>
            <a:ext cx="7189980" cy="5102389"/>
          </a:xfrm>
          <a:prstGeom prst="rect">
            <a:avLst/>
          </a:prstGeom>
        </p:spPr>
      </p:pic>
      <p:sp>
        <p:nvSpPr>
          <p:cNvPr id="3" name="bk object 16"/>
          <p:cNvSpPr/>
          <p:nvPr/>
        </p:nvSpPr>
        <p:spPr>
          <a:xfrm>
            <a:off x="1248759" y="0"/>
            <a:ext cx="9695634" cy="665071"/>
          </a:xfrm>
          <a:custGeom>
            <a:avLst/>
            <a:gdLst/>
            <a:ahLst/>
            <a:cxnLst/>
            <a:rect l="l" t="t" r="r" b="b"/>
            <a:pathLst>
              <a:path w="10692130" h="855344">
                <a:moveTo>
                  <a:pt x="0" y="855319"/>
                </a:moveTo>
                <a:lnTo>
                  <a:pt x="10692003" y="855319"/>
                </a:lnTo>
                <a:lnTo>
                  <a:pt x="10692003" y="0"/>
                </a:lnTo>
                <a:lnTo>
                  <a:pt x="0" y="0"/>
                </a:lnTo>
                <a:lnTo>
                  <a:pt x="0" y="855319"/>
                </a:lnTo>
                <a:close/>
              </a:path>
            </a:pathLst>
          </a:custGeom>
          <a:solidFill>
            <a:srgbClr val="0594AF"/>
          </a:solidFill>
        </p:spPr>
        <p:txBody>
          <a:bodyPr wrap="square" lIns="0" tIns="0" rIns="0" bIns="0" rtlCol="0"/>
          <a:lstStyle/>
          <a:p>
            <a:endParaRPr sz="1632">
              <a:latin typeface="Avenir Next Regular"/>
              <a:cs typeface="Avenir Next Regular"/>
            </a:endParaRPr>
          </a:p>
        </p:txBody>
      </p:sp>
      <p:sp>
        <p:nvSpPr>
          <p:cNvPr id="5" name="object 61"/>
          <p:cNvSpPr txBox="1"/>
          <p:nvPr/>
        </p:nvSpPr>
        <p:spPr>
          <a:xfrm>
            <a:off x="1604614" y="6607519"/>
            <a:ext cx="1166783" cy="111569"/>
          </a:xfrm>
          <a:prstGeom prst="rect">
            <a:avLst/>
          </a:prstGeom>
        </p:spPr>
        <p:txBody>
          <a:bodyPr vert="horz" wrap="square" lIns="0" tIns="0" rIns="0" bIns="0" rtlCol="0">
            <a:spAutoFit/>
          </a:bodyPr>
          <a:lstStyle/>
          <a:p>
            <a:pPr marL="11516"/>
            <a:r>
              <a:rPr lang="en-US" sz="725" u="sng" dirty="0">
                <a:latin typeface="Avenir Next Regular"/>
                <a:cs typeface="Avenir Next Regular"/>
              </a:rPr>
              <a:t>http://fscluster.org/syria</a:t>
            </a:r>
            <a:endParaRPr sz="725" dirty="0">
              <a:latin typeface="Avenir Next Regular"/>
              <a:cs typeface="Avenir Next Regular"/>
            </a:endParaRPr>
          </a:p>
        </p:txBody>
      </p:sp>
      <p:pic>
        <p:nvPicPr>
          <p:cNvPr id="6" name="Picture 81" descr="computer.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1254" y="6538421"/>
            <a:ext cx="184262" cy="184262"/>
          </a:xfrm>
          <a:prstGeom prst="rect">
            <a:avLst/>
          </a:prstGeom>
        </p:spPr>
      </p:pic>
      <p:sp>
        <p:nvSpPr>
          <p:cNvPr id="7" name="object 2"/>
          <p:cNvSpPr txBox="1"/>
          <p:nvPr/>
        </p:nvSpPr>
        <p:spPr>
          <a:xfrm>
            <a:off x="1379082" y="151108"/>
            <a:ext cx="6330052" cy="279179"/>
          </a:xfrm>
          <a:prstGeom prst="rect">
            <a:avLst/>
          </a:prstGeom>
        </p:spPr>
        <p:txBody>
          <a:bodyPr vert="horz" wrap="square" lIns="0" tIns="0" rIns="0" bIns="0" rtlCol="0">
            <a:spAutoFit/>
          </a:bodyPr>
          <a:lstStyle/>
          <a:p>
            <a:pPr marL="11516"/>
            <a:r>
              <a:rPr lang="en-GB" sz="1814" b="1" dirty="0">
                <a:solidFill>
                  <a:srgbClr val="FFFFFF"/>
                </a:solidFill>
                <a:latin typeface="Open Sans" panose="020B0606030504020204" pitchFamily="34" charset="0"/>
                <a:ea typeface="Open Sans" panose="020B0606030504020204" pitchFamily="34" charset="0"/>
                <a:cs typeface="Open Sans" panose="020B0606030504020204" pitchFamily="34" charset="0"/>
              </a:rPr>
              <a:t>Syria-DAM-Hub</a:t>
            </a:r>
            <a:r>
              <a:rPr lang="en-GB" sz="1814" dirty="0">
                <a:solidFill>
                  <a:srgbClr val="FFFFFF"/>
                </a:solidFill>
                <a:latin typeface="Open Sans" panose="020B0606030504020204" pitchFamily="34" charset="0"/>
                <a:ea typeface="Open Sans" panose="020B0606030504020204" pitchFamily="34" charset="0"/>
                <a:cs typeface="Open Sans" panose="020B0606030504020204" pitchFamily="34" charset="0"/>
              </a:rPr>
              <a:t>: Partners’ Presence (Leading Agencies) Map</a:t>
            </a:r>
          </a:p>
        </p:txBody>
      </p:sp>
      <p:sp>
        <p:nvSpPr>
          <p:cNvPr id="8" name="object 3"/>
          <p:cNvSpPr txBox="1"/>
          <p:nvPr/>
        </p:nvSpPr>
        <p:spPr>
          <a:xfrm>
            <a:off x="1388331" y="424210"/>
            <a:ext cx="1736443" cy="167418"/>
          </a:xfrm>
          <a:prstGeom prst="rect">
            <a:avLst/>
          </a:prstGeom>
        </p:spPr>
        <p:txBody>
          <a:bodyPr vert="horz" wrap="square" lIns="0" tIns="0" rIns="0" bIns="0" rtlCol="0">
            <a:spAutoFit/>
          </a:bodyPr>
          <a:lstStyle/>
          <a:p>
            <a:pPr marL="11516"/>
            <a:r>
              <a:rPr lang="en-AU" sz="1088" dirty="0">
                <a:solidFill>
                  <a:srgbClr val="FFFFFF"/>
                </a:solidFill>
                <a:latin typeface="Open Sans" panose="020B0606030504020204" pitchFamily="34" charset="0"/>
                <a:ea typeface="Open Sans" panose="020B0606030504020204" pitchFamily="34" charset="0"/>
                <a:cs typeface="Open Sans" panose="020B0606030504020204" pitchFamily="34" charset="0"/>
              </a:rPr>
              <a:t>Jan-Dec-2020</a:t>
            </a:r>
            <a:endParaRPr sz="1088"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59" name="Straight Connector 58"/>
          <p:cNvCxnSpPr/>
          <p:nvPr/>
        </p:nvCxnSpPr>
        <p:spPr>
          <a:xfrm>
            <a:off x="1247607" y="6469322"/>
            <a:ext cx="9696786" cy="0"/>
          </a:xfrm>
          <a:prstGeom prst="line">
            <a:avLst/>
          </a:prstGeom>
          <a:ln>
            <a:solidFill>
              <a:srgbClr val="24798F"/>
            </a:solidFill>
          </a:ln>
          <a:effectLst/>
        </p:spPr>
        <p:style>
          <a:lnRef idx="2">
            <a:schemeClr val="accent1"/>
          </a:lnRef>
          <a:fillRef idx="0">
            <a:schemeClr val="accent1"/>
          </a:fillRef>
          <a:effectRef idx="1">
            <a:schemeClr val="accent1"/>
          </a:effectRef>
          <a:fontRef idx="minor">
            <a:schemeClr val="tx1"/>
          </a:fontRef>
        </p:style>
      </p:cxnSp>
      <p:sp>
        <p:nvSpPr>
          <p:cNvPr id="67" name="TextBox 66"/>
          <p:cNvSpPr txBox="1"/>
          <p:nvPr/>
        </p:nvSpPr>
        <p:spPr>
          <a:xfrm>
            <a:off x="3076161" y="6562956"/>
            <a:ext cx="1944549" cy="259815"/>
          </a:xfrm>
          <a:prstGeom prst="rect">
            <a:avLst/>
          </a:prstGeom>
          <a:noFill/>
        </p:spPr>
        <p:txBody>
          <a:bodyPr wrap="square" rtlCol="0">
            <a:spAutoFit/>
          </a:bodyPr>
          <a:lstStyle/>
          <a:p>
            <a:r>
              <a:rPr lang="en-GB" sz="544" spc="5" dirty="0">
                <a:latin typeface="Helvetica"/>
                <a:cs typeface="Helvetica"/>
              </a:rPr>
              <a:t>Contact: </a:t>
            </a:r>
            <a:r>
              <a:rPr lang="en-GB" sz="544" spc="-50" dirty="0">
                <a:solidFill>
                  <a:srgbClr val="1293AD"/>
                </a:solidFill>
                <a:latin typeface="Helvetica"/>
                <a:cs typeface="Helvetica"/>
              </a:rPr>
              <a:t>moteb.marei@wfp.org</a:t>
            </a:r>
            <a:endParaRPr lang="en-GB" sz="544" dirty="0">
              <a:latin typeface="Helvetica"/>
              <a:cs typeface="Helvetica"/>
            </a:endParaRPr>
          </a:p>
          <a:p>
            <a:endParaRPr lang="en-US" sz="544" dirty="0"/>
          </a:p>
        </p:txBody>
      </p:sp>
      <p:sp>
        <p:nvSpPr>
          <p:cNvPr id="70" name="object 60"/>
          <p:cNvSpPr txBox="1"/>
          <p:nvPr/>
        </p:nvSpPr>
        <p:spPr>
          <a:xfrm>
            <a:off x="5407933" y="6585724"/>
            <a:ext cx="4144208" cy="167482"/>
          </a:xfrm>
          <a:prstGeom prst="rect">
            <a:avLst/>
          </a:prstGeom>
        </p:spPr>
        <p:txBody>
          <a:bodyPr vert="horz" wrap="square" lIns="0" tIns="0" rIns="0" bIns="0" rtlCol="0">
            <a:spAutoFit/>
          </a:bodyPr>
          <a:lstStyle/>
          <a:p>
            <a:pPr marL="11516" marR="4607"/>
            <a:r>
              <a:rPr lang="en-GB" sz="544" dirty="0">
                <a:latin typeface="Helvetica"/>
                <a:cs typeface="Helvetica"/>
              </a:rPr>
              <a:t>The boundaries and names shown and the designations used on this map do not imply official endorsement or acceptance by the UN.</a:t>
            </a:r>
            <a:endParaRPr lang="en-GB" sz="544" spc="5" dirty="0">
              <a:latin typeface="Helvetica"/>
              <a:cs typeface="Helvetica"/>
            </a:endParaRPr>
          </a:p>
          <a:p>
            <a:pPr marL="11516" marR="4607"/>
            <a:r>
              <a:rPr lang="en-GB" sz="544" spc="5" dirty="0">
                <a:latin typeface="Helvetica"/>
                <a:cs typeface="Helvetica"/>
              </a:rPr>
              <a:t>Production date: 10/Jan/21      Data sources: FSLC/FSLC Partners</a:t>
            </a:r>
            <a:endParaRPr lang="en-GB" sz="544" dirty="0">
              <a:latin typeface="Helvetica"/>
              <a:cs typeface="Helvetica"/>
            </a:endParaRPr>
          </a:p>
        </p:txBody>
      </p:sp>
      <p:pic>
        <p:nvPicPr>
          <p:cNvPr id="9" name="Picture 8" descr="A picture containing drawing&#10;&#10;Description automatically generated">
            <a:extLst>
              <a:ext uri="{FF2B5EF4-FFF2-40B4-BE49-F238E27FC236}">
                <a16:creationId xmlns:a16="http://schemas.microsoft.com/office/drawing/2014/main" id="{5B3FA224-3189-BB4C-8919-766ABC535C5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88694" y="96078"/>
            <a:ext cx="1505987" cy="489446"/>
          </a:xfrm>
          <a:prstGeom prst="rect">
            <a:avLst/>
          </a:prstGeom>
        </p:spPr>
      </p:pic>
      <p:sp>
        <p:nvSpPr>
          <p:cNvPr id="75" name="TextBox 74">
            <a:extLst>
              <a:ext uri="{FF2B5EF4-FFF2-40B4-BE49-F238E27FC236}">
                <a16:creationId xmlns:a16="http://schemas.microsoft.com/office/drawing/2014/main" id="{5DB4E287-051E-674F-B4CA-CBB55A9701D5}"/>
              </a:ext>
            </a:extLst>
          </p:cNvPr>
          <p:cNvSpPr txBox="1"/>
          <p:nvPr/>
        </p:nvSpPr>
        <p:spPr>
          <a:xfrm>
            <a:off x="8629022" y="781472"/>
            <a:ext cx="2211657" cy="2325765"/>
          </a:xfrm>
          <a:prstGeom prst="rect">
            <a:avLst/>
          </a:prstGeom>
          <a:noFill/>
        </p:spPr>
        <p:txBody>
          <a:bodyPr wrap="square" rtlCol="0">
            <a:spAutoFit/>
          </a:bodyPr>
          <a:lstStyle/>
          <a:p>
            <a:pPr marL="11516" algn="just"/>
            <a:r>
              <a:rPr lang="en-GB" sz="907" dirty="0">
                <a:latin typeface="Open Sans" panose="020B0606030504020204" pitchFamily="34" charset="0"/>
              </a:rPr>
              <a:t>This map indicates the areas where FSC partners’ projects are being implemented at the moment. It is based on the FSC 5Ws matrix, hence it reflects only the activities of the organizations that have agreed to share their 5W info with the cluster. For those actors who are not listed and who are currently conducting food security activities, we encourage them to share the matrix with the FSC. Since projects can finish or start at any time during the year, this mapping will be shared every month in order to have a realistic and up-to-date version of the current situation.</a:t>
            </a:r>
            <a:endParaRPr lang="it-IT" sz="907" dirty="0">
              <a:latin typeface="Open Sans" panose="020B0606030504020204" pitchFamily="34" charset="0"/>
            </a:endParaRPr>
          </a:p>
        </p:txBody>
      </p:sp>
      <p:cxnSp>
        <p:nvCxnSpPr>
          <p:cNvPr id="13" name="Straight Connector 12">
            <a:extLst>
              <a:ext uri="{FF2B5EF4-FFF2-40B4-BE49-F238E27FC236}">
                <a16:creationId xmlns:a16="http://schemas.microsoft.com/office/drawing/2014/main" id="{B6771AEA-DED2-764F-BA92-E717FF962B43}"/>
              </a:ext>
            </a:extLst>
          </p:cNvPr>
          <p:cNvCxnSpPr/>
          <p:nvPr/>
        </p:nvCxnSpPr>
        <p:spPr>
          <a:xfrm>
            <a:off x="8629023" y="781472"/>
            <a:ext cx="0" cy="5543342"/>
          </a:xfrm>
          <a:prstGeom prst="line">
            <a:avLst/>
          </a:prstGeom>
          <a:ln>
            <a:solidFill>
              <a:schemeClr val="tx1"/>
            </a:solidFill>
          </a:ln>
        </p:spPr>
        <p:style>
          <a:lnRef idx="1">
            <a:schemeClr val="accent6"/>
          </a:lnRef>
          <a:fillRef idx="0">
            <a:schemeClr val="accent6"/>
          </a:fillRef>
          <a:effectRef idx="0">
            <a:schemeClr val="accent6"/>
          </a:effectRef>
          <a:fontRef idx="minor">
            <a:schemeClr val="tx1"/>
          </a:fontRef>
        </p:style>
      </p:cxnSp>
      <p:sp>
        <p:nvSpPr>
          <p:cNvPr id="163" name="Rectangle 162">
            <a:extLst>
              <a:ext uri="{FF2B5EF4-FFF2-40B4-BE49-F238E27FC236}">
                <a16:creationId xmlns:a16="http://schemas.microsoft.com/office/drawing/2014/main" id="{48FBC48E-8565-1047-8857-0CABB68915B7}"/>
              </a:ext>
            </a:extLst>
          </p:cNvPr>
          <p:cNvSpPr/>
          <p:nvPr/>
        </p:nvSpPr>
        <p:spPr>
          <a:xfrm>
            <a:off x="8784775" y="2941908"/>
            <a:ext cx="1467068" cy="231923"/>
          </a:xfrm>
          <a:prstGeom prst="rect">
            <a:avLst/>
          </a:prstGeom>
        </p:spPr>
        <p:txBody>
          <a:bodyPr wrap="none">
            <a:spAutoFit/>
          </a:bodyPr>
          <a:lstStyle/>
          <a:p>
            <a:r>
              <a:rPr lang="en-US" sz="907" dirty="0">
                <a:solidFill>
                  <a:schemeClr val="bg1"/>
                </a:solidFill>
                <a:latin typeface="Open Sans" panose="020B0606030504020204" pitchFamily="34" charset="0"/>
                <a:ea typeface="Open Sans" panose="020B0606030504020204" pitchFamily="34" charset="0"/>
                <a:cs typeface="Open Sans" panose="020B0606030504020204" pitchFamily="34" charset="0"/>
              </a:rPr>
              <a:t>Total number of Partners</a:t>
            </a:r>
          </a:p>
        </p:txBody>
      </p:sp>
      <p:grpSp>
        <p:nvGrpSpPr>
          <p:cNvPr id="74" name="Group 73">
            <a:extLst>
              <a:ext uri="{FF2B5EF4-FFF2-40B4-BE49-F238E27FC236}">
                <a16:creationId xmlns:a16="http://schemas.microsoft.com/office/drawing/2014/main" id="{E01CC04C-731A-442A-903A-8FE74145E04D}"/>
              </a:ext>
            </a:extLst>
          </p:cNvPr>
          <p:cNvGrpSpPr/>
          <p:nvPr/>
        </p:nvGrpSpPr>
        <p:grpSpPr>
          <a:xfrm>
            <a:off x="8674653" y="2871306"/>
            <a:ext cx="2120705" cy="345932"/>
            <a:chOff x="8220062" y="5412425"/>
            <a:chExt cx="1981716" cy="381486"/>
          </a:xfrm>
        </p:grpSpPr>
        <p:sp>
          <p:nvSpPr>
            <p:cNvPr id="76" name="Rectangle 75">
              <a:extLst>
                <a:ext uri="{FF2B5EF4-FFF2-40B4-BE49-F238E27FC236}">
                  <a16:creationId xmlns:a16="http://schemas.microsoft.com/office/drawing/2014/main" id="{01EE2E9A-8B10-4A75-A3F2-E4A81C94DD76}"/>
                </a:ext>
              </a:extLst>
            </p:cNvPr>
            <p:cNvSpPr/>
            <p:nvPr/>
          </p:nvSpPr>
          <p:spPr>
            <a:xfrm>
              <a:off x="8259916" y="5440683"/>
              <a:ext cx="1941221" cy="353228"/>
            </a:xfrm>
            <a:prstGeom prst="rect">
              <a:avLst/>
            </a:prstGeom>
            <a:solidFill>
              <a:srgbClr val="0594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7" b="1" dirty="0">
                <a:latin typeface="Open Sans" panose="020B0606030504020204" pitchFamily="34" charset="0"/>
                <a:ea typeface="Open Sans" panose="020B0606030504020204" pitchFamily="34" charset="0"/>
                <a:cs typeface="Open Sans" panose="020B0606030504020204" pitchFamily="34" charset="0"/>
              </a:endParaRPr>
            </a:p>
          </p:txBody>
        </p:sp>
        <p:sp>
          <p:nvSpPr>
            <p:cNvPr id="110" name="Rectangle 109">
              <a:extLst>
                <a:ext uri="{FF2B5EF4-FFF2-40B4-BE49-F238E27FC236}">
                  <a16:creationId xmlns:a16="http://schemas.microsoft.com/office/drawing/2014/main" id="{53BAA931-F667-4C3A-83CF-D7D9B31F6F73}"/>
                </a:ext>
              </a:extLst>
            </p:cNvPr>
            <p:cNvSpPr/>
            <p:nvPr/>
          </p:nvSpPr>
          <p:spPr>
            <a:xfrm>
              <a:off x="8220062" y="5452210"/>
              <a:ext cx="1601113" cy="271033"/>
            </a:xfrm>
            <a:prstGeom prst="rect">
              <a:avLst/>
            </a:prstGeom>
          </p:spPr>
          <p:txBody>
            <a:bodyPr wrap="square">
              <a:spAutoFit/>
            </a:bodyPr>
            <a:lstStyle/>
            <a:p>
              <a:r>
                <a:rPr lang="en-US" sz="997" b="1" dirty="0">
                  <a:solidFill>
                    <a:schemeClr val="bg1"/>
                  </a:solidFill>
                  <a:latin typeface="Open Sans" panose="020B0606030504020204" pitchFamily="34" charset="0"/>
                  <a:ea typeface="Open Sans" panose="020B0606030504020204" pitchFamily="34" charset="0"/>
                  <a:cs typeface="Open Sans" panose="020B0606030504020204" pitchFamily="34" charset="0"/>
                </a:rPr>
                <a:t>Total number of Partners</a:t>
              </a:r>
            </a:p>
          </p:txBody>
        </p:sp>
        <p:sp>
          <p:nvSpPr>
            <p:cNvPr id="111" name="Oval 110">
              <a:extLst>
                <a:ext uri="{FF2B5EF4-FFF2-40B4-BE49-F238E27FC236}">
                  <a16:creationId xmlns:a16="http://schemas.microsoft.com/office/drawing/2014/main" id="{E755B940-DEBA-47BF-80D6-882EDA222E6B}"/>
                </a:ext>
              </a:extLst>
            </p:cNvPr>
            <p:cNvSpPr/>
            <p:nvPr/>
          </p:nvSpPr>
          <p:spPr>
            <a:xfrm>
              <a:off x="9864167" y="5412425"/>
              <a:ext cx="288419" cy="353227"/>
            </a:xfrm>
            <a:prstGeom prst="ellipse">
              <a:avLst/>
            </a:prstGeom>
            <a:solidFill>
              <a:schemeClr val="bg1"/>
            </a:solidFill>
            <a:ln>
              <a:solidFill>
                <a:srgbClr val="0594A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T" sz="1632"/>
            </a:p>
          </p:txBody>
        </p:sp>
        <p:sp>
          <p:nvSpPr>
            <p:cNvPr id="112" name="TextBox 111">
              <a:extLst>
                <a:ext uri="{FF2B5EF4-FFF2-40B4-BE49-F238E27FC236}">
                  <a16:creationId xmlns:a16="http://schemas.microsoft.com/office/drawing/2014/main" id="{DF00DB25-D545-4FE9-BB23-995305C64953}"/>
                </a:ext>
              </a:extLst>
            </p:cNvPr>
            <p:cNvSpPr txBox="1"/>
            <p:nvPr/>
          </p:nvSpPr>
          <p:spPr>
            <a:xfrm>
              <a:off x="9806484" y="5459458"/>
              <a:ext cx="395294" cy="286448"/>
            </a:xfrm>
            <a:prstGeom prst="rect">
              <a:avLst/>
            </a:prstGeom>
            <a:noFill/>
          </p:spPr>
          <p:txBody>
            <a:bodyPr wrap="square" rtlCol="0">
              <a:spAutoFit/>
            </a:bodyPr>
            <a:lstStyle/>
            <a:p>
              <a:pPr algn="ctr"/>
              <a:r>
                <a:rPr lang="en-US" sz="1088" b="1" dirty="0">
                  <a:solidFill>
                    <a:srgbClr val="0594AF"/>
                  </a:solidFill>
                  <a:latin typeface="Open Sans" panose="020B0606030504020204" pitchFamily="34" charset="0"/>
                  <a:ea typeface="Open Sans" panose="020B0606030504020204" pitchFamily="34" charset="0"/>
                  <a:cs typeface="Open Sans" panose="020B0606030504020204" pitchFamily="34" charset="0"/>
                </a:rPr>
                <a:t>17</a:t>
              </a:r>
              <a:endParaRPr lang="en-IT" sz="1088" b="1" dirty="0">
                <a:solidFill>
                  <a:srgbClr val="0594AF"/>
                </a:solidFill>
                <a:latin typeface="Open Sans" panose="020B0606030504020204" pitchFamily="34" charset="0"/>
                <a:ea typeface="Open Sans" panose="020B0606030504020204" pitchFamily="34" charset="0"/>
                <a:cs typeface="Open Sans" panose="020B0606030504020204" pitchFamily="34" charset="0"/>
              </a:endParaRPr>
            </a:p>
          </p:txBody>
        </p:sp>
      </p:grpSp>
      <p:graphicFrame>
        <p:nvGraphicFramePr>
          <p:cNvPr id="11" name="Table 10">
            <a:extLst>
              <a:ext uri="{FF2B5EF4-FFF2-40B4-BE49-F238E27FC236}">
                <a16:creationId xmlns:a16="http://schemas.microsoft.com/office/drawing/2014/main" id="{F3FBF568-327B-45EB-8C3D-C4F3500861D8}"/>
              </a:ext>
            </a:extLst>
          </p:cNvPr>
          <p:cNvGraphicFramePr>
            <a:graphicFrameLocks noGrp="1"/>
          </p:cNvGraphicFramePr>
          <p:nvPr/>
        </p:nvGraphicFramePr>
        <p:xfrm>
          <a:off x="8674653" y="3333637"/>
          <a:ext cx="2207761" cy="2815229"/>
        </p:xfrm>
        <a:graphic>
          <a:graphicData uri="http://schemas.openxmlformats.org/drawingml/2006/table">
            <a:tbl>
              <a:tblPr>
                <a:tableStyleId>{2D5ABB26-0587-4C30-8999-92F81FD0307C}</a:tableStyleId>
              </a:tblPr>
              <a:tblGrid>
                <a:gridCol w="580304">
                  <a:extLst>
                    <a:ext uri="{9D8B030D-6E8A-4147-A177-3AD203B41FA5}">
                      <a16:colId xmlns:a16="http://schemas.microsoft.com/office/drawing/2014/main" val="2807097587"/>
                    </a:ext>
                  </a:extLst>
                </a:gridCol>
                <a:gridCol w="891155">
                  <a:extLst>
                    <a:ext uri="{9D8B030D-6E8A-4147-A177-3AD203B41FA5}">
                      <a16:colId xmlns:a16="http://schemas.microsoft.com/office/drawing/2014/main" val="3304794490"/>
                    </a:ext>
                  </a:extLst>
                </a:gridCol>
                <a:gridCol w="736302">
                  <a:extLst>
                    <a:ext uri="{9D8B030D-6E8A-4147-A177-3AD203B41FA5}">
                      <a16:colId xmlns:a16="http://schemas.microsoft.com/office/drawing/2014/main" val="1671519267"/>
                    </a:ext>
                  </a:extLst>
                </a:gridCol>
              </a:tblGrid>
              <a:tr h="422590">
                <a:tc>
                  <a:txBody>
                    <a:bodyPr/>
                    <a:lstStyle/>
                    <a:p>
                      <a:pPr algn="l" fontAlgn="b"/>
                      <a:r>
                        <a:rPr lang="en-GB" sz="1400" b="1" u="none" strike="noStrike">
                          <a:effectLst/>
                        </a:rPr>
                        <a:t>Oxfam</a:t>
                      </a:r>
                      <a:endParaRPr lang="en-GB" sz="1400" b="1" i="0" u="none" strike="noStrike">
                        <a:solidFill>
                          <a:srgbClr val="000000"/>
                        </a:solidFill>
                        <a:effectLst/>
                        <a:latin typeface="Calibri" panose="020F0502020204030204" pitchFamily="34" charset="0"/>
                      </a:endParaRPr>
                    </a:p>
                  </a:txBody>
                  <a:tcPr marL="8001" marR="8001" marT="80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GB" sz="1400" b="1" u="none" strike="noStrike" dirty="0">
                        <a:effectLst/>
                      </a:endParaRPr>
                    </a:p>
                    <a:p>
                      <a:pPr algn="l" fontAlgn="b"/>
                      <a:r>
                        <a:rPr lang="en-GB" sz="1400" b="1" u="none" strike="noStrike" dirty="0">
                          <a:effectLst/>
                        </a:rPr>
                        <a:t>WFP</a:t>
                      </a:r>
                      <a:endParaRPr lang="en-GB" sz="1400" b="1" i="0" u="none" strike="noStrike" dirty="0">
                        <a:solidFill>
                          <a:srgbClr val="000000"/>
                        </a:solidFill>
                        <a:effectLst/>
                        <a:latin typeface="Calibri" panose="020F0502020204030204" pitchFamily="34" charset="0"/>
                      </a:endParaRPr>
                    </a:p>
                  </a:txBody>
                  <a:tcPr marL="8001" marR="8001" marT="80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1400" b="1" u="none" strike="noStrike" dirty="0">
                          <a:effectLst/>
                        </a:rPr>
                        <a:t>AAH</a:t>
                      </a:r>
                      <a:endParaRPr lang="en-GB" sz="1400" b="1" i="0" u="none" strike="noStrike" dirty="0">
                        <a:solidFill>
                          <a:srgbClr val="000000"/>
                        </a:solidFill>
                        <a:effectLst/>
                        <a:latin typeface="Calibri" panose="020F0502020204030204" pitchFamily="34" charset="0"/>
                      </a:endParaRPr>
                    </a:p>
                  </a:txBody>
                  <a:tcPr marL="8001" marR="8001" marT="80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2325925"/>
                  </a:ext>
                </a:extLst>
              </a:tr>
              <a:tr h="422590">
                <a:tc>
                  <a:txBody>
                    <a:bodyPr/>
                    <a:lstStyle/>
                    <a:p>
                      <a:pPr algn="l" fontAlgn="b"/>
                      <a:r>
                        <a:rPr lang="en-GB" sz="1400" b="1" u="none" strike="noStrike" dirty="0">
                          <a:effectLst/>
                        </a:rPr>
                        <a:t>EU</a:t>
                      </a:r>
                      <a:endParaRPr lang="en-GB" sz="1400" b="1" i="0" u="none" strike="noStrike" dirty="0">
                        <a:solidFill>
                          <a:srgbClr val="000000"/>
                        </a:solidFill>
                        <a:effectLst/>
                        <a:latin typeface="Calibri" panose="020F0502020204030204" pitchFamily="34" charset="0"/>
                      </a:endParaRPr>
                    </a:p>
                  </a:txBody>
                  <a:tcPr marL="8001" marR="8001" marT="80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GB" sz="1400" b="1" u="none" strike="noStrike" dirty="0">
                        <a:effectLst/>
                      </a:endParaRPr>
                    </a:p>
                    <a:p>
                      <a:pPr algn="l" fontAlgn="b"/>
                      <a:r>
                        <a:rPr lang="en-GB" sz="1400" b="1" u="none" strike="noStrike" dirty="0">
                          <a:effectLst/>
                        </a:rPr>
                        <a:t>ICRC</a:t>
                      </a:r>
                      <a:endParaRPr lang="en-GB" sz="1400" b="1" i="0" u="none" strike="noStrike" dirty="0">
                        <a:solidFill>
                          <a:srgbClr val="000000"/>
                        </a:solidFill>
                        <a:effectLst/>
                        <a:latin typeface="Calibri" panose="020F0502020204030204" pitchFamily="34" charset="0"/>
                      </a:endParaRPr>
                    </a:p>
                  </a:txBody>
                  <a:tcPr marL="8001" marR="8001" marT="80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1400" b="1" u="none" strike="noStrike">
                          <a:effectLst/>
                        </a:rPr>
                        <a:t>IFRC</a:t>
                      </a:r>
                      <a:endParaRPr lang="en-GB" sz="1400" b="1" i="0" u="none" strike="noStrike">
                        <a:solidFill>
                          <a:srgbClr val="000000"/>
                        </a:solidFill>
                        <a:effectLst/>
                        <a:latin typeface="Calibri" panose="020F0502020204030204" pitchFamily="34" charset="0"/>
                      </a:endParaRPr>
                    </a:p>
                  </a:txBody>
                  <a:tcPr marL="8001" marR="8001" marT="80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25640799"/>
                  </a:ext>
                </a:extLst>
              </a:tr>
              <a:tr h="422590">
                <a:tc>
                  <a:txBody>
                    <a:bodyPr/>
                    <a:lstStyle/>
                    <a:p>
                      <a:pPr algn="l" fontAlgn="b"/>
                      <a:r>
                        <a:rPr lang="en-GB" sz="1400" b="1" u="none" strike="noStrike" dirty="0">
                          <a:effectLst/>
                        </a:rPr>
                        <a:t>ADRA</a:t>
                      </a:r>
                      <a:endParaRPr lang="en-GB" sz="1400" b="1" i="0" u="none" strike="noStrike" dirty="0">
                        <a:solidFill>
                          <a:srgbClr val="000000"/>
                        </a:solidFill>
                        <a:effectLst/>
                        <a:latin typeface="Calibri" panose="020F0502020204030204" pitchFamily="34" charset="0"/>
                      </a:endParaRPr>
                    </a:p>
                  </a:txBody>
                  <a:tcPr marL="8001" marR="8001" marT="80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GB" sz="1400" b="1" u="none" strike="noStrike" dirty="0">
                        <a:effectLst/>
                      </a:endParaRPr>
                    </a:p>
                    <a:p>
                      <a:pPr algn="l" fontAlgn="b"/>
                      <a:r>
                        <a:rPr lang="en-GB" sz="1400" b="1" u="none" strike="noStrike" dirty="0">
                          <a:effectLst/>
                        </a:rPr>
                        <a:t>UNRWA</a:t>
                      </a:r>
                      <a:endParaRPr lang="en-GB" sz="1400" b="1" i="0" u="none" strike="noStrike" dirty="0">
                        <a:solidFill>
                          <a:srgbClr val="000000"/>
                        </a:solidFill>
                        <a:effectLst/>
                        <a:latin typeface="Calibri" panose="020F0502020204030204" pitchFamily="34" charset="0"/>
                      </a:endParaRPr>
                    </a:p>
                  </a:txBody>
                  <a:tcPr marL="8001" marR="8001" marT="80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1400" b="1" u="none" strike="noStrike">
                          <a:effectLst/>
                        </a:rPr>
                        <a:t>TdH</a:t>
                      </a:r>
                      <a:endParaRPr lang="en-GB" sz="1400" b="1" i="0" u="none" strike="noStrike">
                        <a:solidFill>
                          <a:srgbClr val="000000"/>
                        </a:solidFill>
                        <a:effectLst/>
                        <a:latin typeface="Calibri" panose="020F0502020204030204" pitchFamily="34" charset="0"/>
                      </a:endParaRPr>
                    </a:p>
                  </a:txBody>
                  <a:tcPr marL="8001" marR="8001" marT="80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5352246"/>
                  </a:ext>
                </a:extLst>
              </a:tr>
              <a:tr h="422590">
                <a:tc>
                  <a:txBody>
                    <a:bodyPr/>
                    <a:lstStyle/>
                    <a:p>
                      <a:pPr marL="0" marR="0" lvl="0" indent="0" algn="l" defTabSz="584164" rtl="0" eaLnBrk="1" fontAlgn="b" latinLnBrk="0" hangingPunct="1">
                        <a:lnSpc>
                          <a:spcPct val="100000"/>
                        </a:lnSpc>
                        <a:spcBef>
                          <a:spcPts val="0"/>
                        </a:spcBef>
                        <a:spcAft>
                          <a:spcPts val="0"/>
                        </a:spcAft>
                        <a:buClrTx/>
                        <a:buSzTx/>
                        <a:buFontTx/>
                        <a:buNone/>
                        <a:tabLst/>
                        <a:defRPr/>
                      </a:pPr>
                      <a:r>
                        <a:rPr lang="en-GB" sz="1400" b="1" u="none" strike="noStrike" dirty="0">
                          <a:effectLst/>
                        </a:rPr>
                        <a:t>DRC</a:t>
                      </a:r>
                      <a:endParaRPr lang="en-GB" sz="1400" b="1" i="0" u="none" strike="noStrike" dirty="0">
                        <a:solidFill>
                          <a:srgbClr val="000000"/>
                        </a:solidFill>
                        <a:effectLst/>
                        <a:latin typeface="Calibri" panose="020F0502020204030204" pitchFamily="34" charset="0"/>
                      </a:endParaRPr>
                    </a:p>
                  </a:txBody>
                  <a:tcPr marL="8001" marR="8001" marT="80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GB" sz="1400" b="1" u="none" strike="noStrike" dirty="0">
                        <a:effectLst/>
                      </a:endParaRPr>
                    </a:p>
                    <a:p>
                      <a:pPr algn="l" fontAlgn="b"/>
                      <a:r>
                        <a:rPr lang="en-GB" sz="1400" b="1" u="none" strike="noStrike" dirty="0">
                          <a:effectLst/>
                        </a:rPr>
                        <a:t>FAO</a:t>
                      </a:r>
                      <a:endParaRPr lang="en-GB" sz="1400" b="1" i="0" u="none" strike="noStrike" dirty="0">
                        <a:solidFill>
                          <a:srgbClr val="000000"/>
                        </a:solidFill>
                        <a:effectLst/>
                        <a:latin typeface="Calibri" panose="020F0502020204030204" pitchFamily="34" charset="0"/>
                      </a:endParaRPr>
                    </a:p>
                  </a:txBody>
                  <a:tcPr marL="8001" marR="8001" marT="80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1400" b="1" u="none" strike="noStrike">
                          <a:effectLst/>
                        </a:rPr>
                        <a:t>COOPI</a:t>
                      </a:r>
                      <a:endParaRPr lang="en-GB" sz="1400" b="1" i="0" u="none" strike="noStrike">
                        <a:solidFill>
                          <a:srgbClr val="000000"/>
                        </a:solidFill>
                        <a:effectLst/>
                        <a:latin typeface="Calibri" panose="020F0502020204030204" pitchFamily="34" charset="0"/>
                      </a:endParaRPr>
                    </a:p>
                  </a:txBody>
                  <a:tcPr marL="8001" marR="8001" marT="80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12560949"/>
                  </a:ext>
                </a:extLst>
              </a:tr>
              <a:tr h="422590">
                <a:tc>
                  <a:txBody>
                    <a:bodyPr/>
                    <a:lstStyle/>
                    <a:p>
                      <a:pPr algn="l" fontAlgn="b"/>
                      <a:r>
                        <a:rPr lang="en-GB" sz="1400" b="1" u="none" strike="noStrike">
                          <a:effectLst/>
                        </a:rPr>
                        <a:t>UNHCR</a:t>
                      </a:r>
                      <a:endParaRPr lang="en-GB" sz="1400" b="1" i="0" u="none" strike="noStrike">
                        <a:solidFill>
                          <a:srgbClr val="000000"/>
                        </a:solidFill>
                        <a:effectLst/>
                        <a:latin typeface="Calibri" panose="020F0502020204030204" pitchFamily="34" charset="0"/>
                      </a:endParaRPr>
                    </a:p>
                  </a:txBody>
                  <a:tcPr marL="8001" marR="8001" marT="80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GB" sz="1400" b="1" u="none" strike="noStrike" dirty="0">
                        <a:effectLst/>
                      </a:endParaRPr>
                    </a:p>
                    <a:p>
                      <a:pPr algn="l" fontAlgn="b"/>
                      <a:r>
                        <a:rPr lang="en-GB" sz="1400" b="1" u="none" strike="noStrike" dirty="0">
                          <a:effectLst/>
                        </a:rPr>
                        <a:t>PARCIC</a:t>
                      </a:r>
                      <a:endParaRPr lang="en-GB" sz="1400" b="1" i="0" u="none" strike="noStrike" dirty="0">
                        <a:solidFill>
                          <a:srgbClr val="000000"/>
                        </a:solidFill>
                        <a:effectLst/>
                        <a:latin typeface="Calibri" panose="020F0502020204030204" pitchFamily="34" charset="0"/>
                      </a:endParaRPr>
                    </a:p>
                  </a:txBody>
                  <a:tcPr marL="8001" marR="8001" marT="80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1400" b="1" u="none" strike="noStrike">
                          <a:effectLst/>
                        </a:rPr>
                        <a:t>Dorcas</a:t>
                      </a:r>
                      <a:endParaRPr lang="en-GB" sz="1400" b="1" i="0" u="none" strike="noStrike">
                        <a:solidFill>
                          <a:srgbClr val="000000"/>
                        </a:solidFill>
                        <a:effectLst/>
                        <a:latin typeface="Calibri" panose="020F0502020204030204" pitchFamily="34" charset="0"/>
                      </a:endParaRPr>
                    </a:p>
                  </a:txBody>
                  <a:tcPr marL="8001" marR="8001" marT="80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3874677"/>
                  </a:ext>
                </a:extLst>
              </a:tr>
              <a:tr h="641624">
                <a:tc>
                  <a:txBody>
                    <a:bodyPr/>
                    <a:lstStyle/>
                    <a:p>
                      <a:pPr algn="l" fontAlgn="b"/>
                      <a:r>
                        <a:rPr lang="en-GB" sz="1400" b="1" u="none" strike="noStrike" dirty="0">
                          <a:effectLst/>
                        </a:rPr>
                        <a:t>OCHA</a:t>
                      </a:r>
                      <a:endParaRPr lang="en-GB" sz="1400" b="1" i="0" u="none" strike="noStrike" dirty="0">
                        <a:solidFill>
                          <a:srgbClr val="000000"/>
                        </a:solidFill>
                        <a:effectLst/>
                        <a:latin typeface="Calibri" panose="020F0502020204030204" pitchFamily="34" charset="0"/>
                      </a:endParaRPr>
                    </a:p>
                  </a:txBody>
                  <a:tcPr marL="8001" marR="8001" marT="80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1400" b="1" u="none" strike="noStrike" dirty="0">
                          <a:effectLst/>
                        </a:rPr>
                        <a:t>Aga Khan Foundation</a:t>
                      </a:r>
                      <a:endParaRPr lang="en-GB" sz="1400" b="1" i="0" u="none" strike="noStrike" dirty="0">
                        <a:solidFill>
                          <a:srgbClr val="000000"/>
                        </a:solidFill>
                        <a:effectLst/>
                        <a:latin typeface="Calibri" panose="020F0502020204030204" pitchFamily="34" charset="0"/>
                      </a:endParaRPr>
                    </a:p>
                  </a:txBody>
                  <a:tcPr marL="8001" marR="8001" marT="80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GB" sz="1400" b="1" i="0" u="none" strike="noStrike" dirty="0">
                        <a:solidFill>
                          <a:srgbClr val="000000"/>
                        </a:solidFill>
                        <a:effectLst/>
                        <a:latin typeface="Calibri" panose="020F0502020204030204" pitchFamily="34" charset="0"/>
                      </a:endParaRPr>
                    </a:p>
                  </a:txBody>
                  <a:tcPr marL="8001" marR="8001" marT="80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64141154"/>
                  </a:ext>
                </a:extLst>
              </a:tr>
            </a:tbl>
          </a:graphicData>
        </a:graphic>
      </p:graphicFrame>
    </p:spTree>
    <p:extLst>
      <p:ext uri="{BB962C8B-B14F-4D97-AF65-F5344CB8AC3E}">
        <p14:creationId xmlns:p14="http://schemas.microsoft.com/office/powerpoint/2010/main" val="72527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bk object 16">
            <a:extLst>
              <a:ext uri="{FF2B5EF4-FFF2-40B4-BE49-F238E27FC236}">
                <a16:creationId xmlns:a16="http://schemas.microsoft.com/office/drawing/2014/main" id="{CC8581A2-573C-D14A-A0FC-3E9C2ECB4634}"/>
              </a:ext>
            </a:extLst>
          </p:cNvPr>
          <p:cNvSpPr/>
          <p:nvPr/>
        </p:nvSpPr>
        <p:spPr>
          <a:xfrm>
            <a:off x="1524907" y="0"/>
            <a:ext cx="9143093" cy="523876"/>
          </a:xfrm>
          <a:custGeom>
            <a:avLst/>
            <a:gdLst/>
            <a:ahLst/>
            <a:cxnLst/>
            <a:rect l="l" t="t" r="r" b="b"/>
            <a:pathLst>
              <a:path w="10692130" h="855344">
                <a:moveTo>
                  <a:pt x="0" y="855319"/>
                </a:moveTo>
                <a:lnTo>
                  <a:pt x="10692003" y="855319"/>
                </a:lnTo>
                <a:lnTo>
                  <a:pt x="10692003" y="0"/>
                </a:lnTo>
                <a:lnTo>
                  <a:pt x="0" y="0"/>
                </a:lnTo>
                <a:lnTo>
                  <a:pt x="0" y="855319"/>
                </a:lnTo>
                <a:close/>
              </a:path>
            </a:pathLst>
          </a:custGeom>
          <a:solidFill>
            <a:srgbClr val="0594AF"/>
          </a:solidFill>
        </p:spPr>
        <p:txBody>
          <a:bodyPr wrap="square" lIns="0" tIns="0" rIns="0" bIns="0" rtlCol="0"/>
          <a:lstStyle/>
          <a:p>
            <a:endParaRPr sz="1286">
              <a:latin typeface="Avenir Next Regular"/>
              <a:cs typeface="Avenir Next Regular"/>
            </a:endParaRPr>
          </a:p>
        </p:txBody>
      </p:sp>
      <p:sp>
        <p:nvSpPr>
          <p:cNvPr id="63" name="object 2">
            <a:extLst>
              <a:ext uri="{FF2B5EF4-FFF2-40B4-BE49-F238E27FC236}">
                <a16:creationId xmlns:a16="http://schemas.microsoft.com/office/drawing/2014/main" id="{860BDB10-912B-EE40-92BB-F4E06CA53269}"/>
              </a:ext>
            </a:extLst>
          </p:cNvPr>
          <p:cNvSpPr txBox="1"/>
          <p:nvPr/>
        </p:nvSpPr>
        <p:spPr>
          <a:xfrm>
            <a:off x="1627563" y="82896"/>
            <a:ext cx="5594066" cy="197875"/>
          </a:xfrm>
          <a:prstGeom prst="rect">
            <a:avLst/>
          </a:prstGeom>
        </p:spPr>
        <p:txBody>
          <a:bodyPr vert="horz" wrap="square" lIns="0" tIns="0" rIns="0" bIns="0" rtlCol="0">
            <a:spAutoFit/>
          </a:bodyPr>
          <a:lstStyle/>
          <a:p>
            <a:pPr marL="9072"/>
            <a:r>
              <a:rPr lang="en-GB" sz="1286" b="1" dirty="0">
                <a:solidFill>
                  <a:srgbClr val="FFFFFF"/>
                </a:solidFill>
                <a:latin typeface="Open Sans" panose="020B0606030504020204" pitchFamily="34" charset="0"/>
                <a:ea typeface="Open Sans" panose="020B0606030504020204" pitchFamily="34" charset="0"/>
                <a:cs typeface="Open Sans" panose="020B0606030504020204" pitchFamily="34" charset="0"/>
              </a:rPr>
              <a:t>Country</a:t>
            </a:r>
            <a:r>
              <a:rPr lang="en-GB" sz="1286" dirty="0">
                <a:solidFill>
                  <a:srgbClr val="FFFFFF"/>
                </a:solidFill>
                <a:latin typeface="Open Sans" panose="020B0606030504020204" pitchFamily="34" charset="0"/>
                <a:ea typeface="Open Sans" panose="020B0606030504020204" pitchFamily="34" charset="0"/>
                <a:cs typeface="Open Sans" panose="020B0606030504020204" pitchFamily="34" charset="0"/>
              </a:rPr>
              <a:t>: FS Gap Analysis – SO1 Food Assistance</a:t>
            </a:r>
          </a:p>
        </p:txBody>
      </p:sp>
      <p:sp>
        <p:nvSpPr>
          <p:cNvPr id="64" name="object 3">
            <a:extLst>
              <a:ext uri="{FF2B5EF4-FFF2-40B4-BE49-F238E27FC236}">
                <a16:creationId xmlns:a16="http://schemas.microsoft.com/office/drawing/2014/main" id="{D2DFAB58-FB19-8B41-B0F4-3DAAF2C559C5}"/>
              </a:ext>
            </a:extLst>
          </p:cNvPr>
          <p:cNvSpPr txBox="1"/>
          <p:nvPr/>
        </p:nvSpPr>
        <p:spPr>
          <a:xfrm>
            <a:off x="1634848" y="352293"/>
            <a:ext cx="1367794" cy="131896"/>
          </a:xfrm>
          <a:prstGeom prst="rect">
            <a:avLst/>
          </a:prstGeom>
        </p:spPr>
        <p:txBody>
          <a:bodyPr vert="horz" wrap="square" lIns="0" tIns="0" rIns="0" bIns="0" rtlCol="0">
            <a:spAutoFit/>
          </a:bodyPr>
          <a:lstStyle/>
          <a:p>
            <a:pPr marL="9072"/>
            <a:r>
              <a:rPr lang="en-AU" sz="857" dirty="0">
                <a:solidFill>
                  <a:srgbClr val="FFFFFF"/>
                </a:solidFill>
                <a:latin typeface="Open Sans" panose="020B0606030504020204" pitchFamily="34" charset="0"/>
                <a:ea typeface="Open Sans" panose="020B0606030504020204" pitchFamily="34" charset="0"/>
                <a:cs typeface="Open Sans" panose="020B0606030504020204" pitchFamily="34" charset="0"/>
              </a:rPr>
              <a:t>Jan-Dec- 2020</a:t>
            </a:r>
            <a:endParaRPr sz="857" dirty="0">
              <a:latin typeface="Open Sans" panose="020B0606030504020204" pitchFamily="34" charset="0"/>
              <a:ea typeface="Open Sans" panose="020B0606030504020204" pitchFamily="34" charset="0"/>
              <a:cs typeface="Open Sans" panose="020B0606030504020204" pitchFamily="34" charset="0"/>
            </a:endParaRPr>
          </a:p>
        </p:txBody>
      </p:sp>
      <p:pic>
        <p:nvPicPr>
          <p:cNvPr id="65" name="Picture 64" descr="A picture containing drawing&#10;&#10;Description automatically generated">
            <a:extLst>
              <a:ext uri="{FF2B5EF4-FFF2-40B4-BE49-F238E27FC236}">
                <a16:creationId xmlns:a16="http://schemas.microsoft.com/office/drawing/2014/main" id="{DC226A35-8038-5145-8E9F-65029A80FB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27483" y="75681"/>
            <a:ext cx="1186264" cy="385536"/>
          </a:xfrm>
          <a:prstGeom prst="rect">
            <a:avLst/>
          </a:prstGeom>
        </p:spPr>
      </p:pic>
      <p:pic>
        <p:nvPicPr>
          <p:cNvPr id="9" name="Picture 8">
            <a:extLst>
              <a:ext uri="{FF2B5EF4-FFF2-40B4-BE49-F238E27FC236}">
                <a16:creationId xmlns:a16="http://schemas.microsoft.com/office/drawing/2014/main" id="{14D86273-CE3C-844F-BC3E-8F2BC84F476A}"/>
              </a:ext>
            </a:extLst>
          </p:cNvPr>
          <p:cNvPicPr>
            <a:picLocks noChangeAspect="1"/>
          </p:cNvPicPr>
          <p:nvPr/>
        </p:nvPicPr>
        <p:blipFill>
          <a:blip r:embed="rId4"/>
          <a:srcRect/>
          <a:stretch/>
        </p:blipFill>
        <p:spPr>
          <a:xfrm>
            <a:off x="1774428" y="510590"/>
            <a:ext cx="8479084" cy="5994335"/>
          </a:xfrm>
          <a:prstGeom prst="rect">
            <a:avLst/>
          </a:prstGeom>
        </p:spPr>
      </p:pic>
      <p:sp>
        <p:nvSpPr>
          <p:cNvPr id="26" name="object 5">
            <a:extLst>
              <a:ext uri="{FF2B5EF4-FFF2-40B4-BE49-F238E27FC236}">
                <a16:creationId xmlns:a16="http://schemas.microsoft.com/office/drawing/2014/main" id="{78523C02-8B08-4848-86F4-B2D20C4B4C1E}"/>
              </a:ext>
            </a:extLst>
          </p:cNvPr>
          <p:cNvSpPr/>
          <p:nvPr/>
        </p:nvSpPr>
        <p:spPr>
          <a:xfrm flipV="1">
            <a:off x="1524000" y="6483546"/>
            <a:ext cx="9144001" cy="32656"/>
          </a:xfrm>
          <a:custGeom>
            <a:avLst/>
            <a:gdLst/>
            <a:ahLst/>
            <a:cxnLst/>
            <a:rect l="l" t="t" r="r" b="b"/>
            <a:pathLst>
              <a:path w="6024880">
                <a:moveTo>
                  <a:pt x="0" y="0"/>
                </a:moveTo>
                <a:lnTo>
                  <a:pt x="6024867" y="0"/>
                </a:lnTo>
              </a:path>
            </a:pathLst>
          </a:custGeom>
          <a:ln w="38100" cmpd="sng">
            <a:solidFill>
              <a:srgbClr val="70BECE"/>
            </a:solidFill>
          </a:ln>
        </p:spPr>
        <p:txBody>
          <a:bodyPr wrap="square" lIns="0" tIns="0" rIns="0" bIns="0" rtlCol="0"/>
          <a:lstStyle/>
          <a:p>
            <a:endParaRPr sz="1286"/>
          </a:p>
        </p:txBody>
      </p:sp>
      <p:sp>
        <p:nvSpPr>
          <p:cNvPr id="27" name="object 60">
            <a:extLst>
              <a:ext uri="{FF2B5EF4-FFF2-40B4-BE49-F238E27FC236}">
                <a16:creationId xmlns:a16="http://schemas.microsoft.com/office/drawing/2014/main" id="{6E023D46-CA1B-B94E-9EDE-10F497BFEEC8}"/>
              </a:ext>
            </a:extLst>
          </p:cNvPr>
          <p:cNvSpPr txBox="1"/>
          <p:nvPr/>
        </p:nvSpPr>
        <p:spPr>
          <a:xfrm>
            <a:off x="3373699" y="6610377"/>
            <a:ext cx="3458164" cy="175689"/>
          </a:xfrm>
          <a:prstGeom prst="rect">
            <a:avLst/>
          </a:prstGeom>
        </p:spPr>
        <p:txBody>
          <a:bodyPr vert="horz" wrap="square" lIns="0" tIns="0" rIns="0" bIns="0" rtlCol="0">
            <a:spAutoFit/>
          </a:bodyPr>
          <a:lstStyle/>
          <a:p>
            <a:pPr marL="9072" marR="3629"/>
            <a:r>
              <a:rPr lang="en-GB" sz="571" dirty="0">
                <a:latin typeface="Arial"/>
                <a:cs typeface="Arial"/>
              </a:rPr>
              <a:t>The boundaries and names shown and the designations used on this map do not imply official endorsement or acceptance by the UN.</a:t>
            </a:r>
            <a:endParaRPr lang="en-GB" sz="571" spc="4" dirty="0">
              <a:latin typeface="Arial"/>
              <a:cs typeface="Arial"/>
            </a:endParaRPr>
          </a:p>
        </p:txBody>
      </p:sp>
      <p:sp>
        <p:nvSpPr>
          <p:cNvPr id="29" name="object 61">
            <a:extLst>
              <a:ext uri="{FF2B5EF4-FFF2-40B4-BE49-F238E27FC236}">
                <a16:creationId xmlns:a16="http://schemas.microsoft.com/office/drawing/2014/main" id="{35E4FBFC-4F3A-1E4B-A777-35CCA9F0BAF6}"/>
              </a:ext>
            </a:extLst>
          </p:cNvPr>
          <p:cNvSpPr txBox="1"/>
          <p:nvPr/>
        </p:nvSpPr>
        <p:spPr>
          <a:xfrm>
            <a:off x="1842607" y="6635326"/>
            <a:ext cx="1189885" cy="109902"/>
          </a:xfrm>
          <a:prstGeom prst="rect">
            <a:avLst/>
          </a:prstGeom>
        </p:spPr>
        <p:txBody>
          <a:bodyPr vert="horz" wrap="square" lIns="0" tIns="0" rIns="0" bIns="0" rtlCol="0">
            <a:spAutoFit/>
          </a:bodyPr>
          <a:lstStyle/>
          <a:p>
            <a:pPr marL="9072"/>
            <a:r>
              <a:rPr lang="en-GB" sz="714" b="1" spc="-4" dirty="0">
                <a:solidFill>
                  <a:srgbClr val="000000"/>
                </a:solidFill>
                <a:latin typeface="+mj-lt"/>
                <a:cs typeface="Merriweather"/>
              </a:rPr>
              <a:t>http://fscluster.org/Syria</a:t>
            </a:r>
          </a:p>
        </p:txBody>
      </p:sp>
      <p:pic>
        <p:nvPicPr>
          <p:cNvPr id="30" name="Picture 29" descr="computer.png">
            <a:extLst>
              <a:ext uri="{FF2B5EF4-FFF2-40B4-BE49-F238E27FC236}">
                <a16:creationId xmlns:a16="http://schemas.microsoft.com/office/drawing/2014/main" id="{B1AD9DC3-93AC-EC44-944A-F551C115CD8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86402" y="6586507"/>
            <a:ext cx="199742" cy="199742"/>
          </a:xfrm>
          <a:prstGeom prst="rect">
            <a:avLst/>
          </a:prstGeom>
        </p:spPr>
      </p:pic>
      <p:sp>
        <p:nvSpPr>
          <p:cNvPr id="31" name="TextBox 30">
            <a:extLst>
              <a:ext uri="{FF2B5EF4-FFF2-40B4-BE49-F238E27FC236}">
                <a16:creationId xmlns:a16="http://schemas.microsoft.com/office/drawing/2014/main" id="{2AE80A55-415D-2843-92A9-FAA9F05A2B99}"/>
              </a:ext>
            </a:extLst>
          </p:cNvPr>
          <p:cNvSpPr txBox="1"/>
          <p:nvPr/>
        </p:nvSpPr>
        <p:spPr>
          <a:xfrm>
            <a:off x="7455323" y="6567330"/>
            <a:ext cx="1372876" cy="268022"/>
          </a:xfrm>
          <a:prstGeom prst="rect">
            <a:avLst/>
          </a:prstGeom>
          <a:noFill/>
        </p:spPr>
        <p:txBody>
          <a:bodyPr wrap="none" rtlCol="0">
            <a:spAutoFit/>
          </a:bodyPr>
          <a:lstStyle/>
          <a:p>
            <a:pPr marL="9072" marR="3629"/>
            <a:r>
              <a:rPr lang="en-GB" sz="571" spc="4" dirty="0">
                <a:latin typeface="Arial"/>
                <a:cs typeface="Arial"/>
              </a:rPr>
              <a:t>Production date: 11-Jan-21</a:t>
            </a:r>
            <a:endParaRPr lang="en-GB" sz="571" dirty="0">
              <a:solidFill>
                <a:srgbClr val="1293AD"/>
              </a:solidFill>
              <a:latin typeface="Arial"/>
              <a:cs typeface="Arial"/>
            </a:endParaRPr>
          </a:p>
          <a:p>
            <a:pPr marL="9072" marR="3629"/>
            <a:r>
              <a:rPr lang="en-GB" sz="571" spc="4" dirty="0">
                <a:latin typeface="Arial"/>
                <a:cs typeface="Arial"/>
              </a:rPr>
              <a:t>Data sources: FSLC/FSLC Partners</a:t>
            </a:r>
            <a:endParaRPr lang="en-GB" sz="571" dirty="0">
              <a:latin typeface="Arial"/>
              <a:cs typeface="Arial"/>
            </a:endParaRPr>
          </a:p>
        </p:txBody>
      </p:sp>
      <p:sp>
        <p:nvSpPr>
          <p:cNvPr id="13" name="TextBox 12">
            <a:extLst>
              <a:ext uri="{FF2B5EF4-FFF2-40B4-BE49-F238E27FC236}">
                <a16:creationId xmlns:a16="http://schemas.microsoft.com/office/drawing/2014/main" id="{8EF1859A-A822-44F4-BF2A-777FE521B319}"/>
              </a:ext>
            </a:extLst>
          </p:cNvPr>
          <p:cNvSpPr txBox="1"/>
          <p:nvPr/>
        </p:nvSpPr>
        <p:spPr>
          <a:xfrm>
            <a:off x="8767306" y="6516202"/>
            <a:ext cx="1900694" cy="355867"/>
          </a:xfrm>
          <a:prstGeom prst="rect">
            <a:avLst/>
          </a:prstGeom>
          <a:noFill/>
        </p:spPr>
        <p:txBody>
          <a:bodyPr wrap="square" rtlCol="0">
            <a:spAutoFit/>
          </a:bodyPr>
          <a:lstStyle/>
          <a:p>
            <a:pPr algn="r"/>
            <a:r>
              <a:rPr lang="en-GB" sz="571" spc="4" dirty="0">
                <a:latin typeface="Arial"/>
                <a:cs typeface="Arial"/>
              </a:rPr>
              <a:t>Contact:</a:t>
            </a:r>
            <a:br>
              <a:rPr lang="en-GB" sz="571" dirty="0">
                <a:latin typeface="Arial"/>
                <a:cs typeface="Arial"/>
              </a:rPr>
            </a:br>
            <a:r>
              <a:rPr lang="en-GB" sz="571" dirty="0">
                <a:latin typeface="Arial"/>
                <a:cs typeface="Arial"/>
                <a:hlinkClick r:id="rId6"/>
              </a:rPr>
              <a:t>moteb.marei@wfp.org</a:t>
            </a:r>
            <a:endParaRPr lang="en-GB" sz="571" dirty="0">
              <a:latin typeface="Arial"/>
              <a:cs typeface="Arial"/>
            </a:endParaRPr>
          </a:p>
          <a:p>
            <a:pPr algn="r"/>
            <a:r>
              <a:rPr lang="en-US" sz="571" spc="4" dirty="0">
                <a:latin typeface="Arial"/>
                <a:cs typeface="Arial"/>
                <a:hlinkClick r:id="rId7"/>
              </a:rPr>
              <a:t>h</a:t>
            </a:r>
            <a:r>
              <a:rPr lang="en-US" sz="571" spc="4" dirty="0">
                <a:latin typeface="Arial"/>
                <a:cs typeface="Arial"/>
                <a:hlinkClick r:id="rId7"/>
              </a:rPr>
              <a:t>ttp://fscluster.org/</a:t>
            </a:r>
            <a:endParaRPr lang="en-US" sz="571" dirty="0"/>
          </a:p>
        </p:txBody>
      </p:sp>
    </p:spTree>
    <p:extLst>
      <p:ext uri="{BB962C8B-B14F-4D97-AF65-F5344CB8AC3E}">
        <p14:creationId xmlns:p14="http://schemas.microsoft.com/office/powerpoint/2010/main" val="3826725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bk object 16">
            <a:extLst>
              <a:ext uri="{FF2B5EF4-FFF2-40B4-BE49-F238E27FC236}">
                <a16:creationId xmlns:a16="http://schemas.microsoft.com/office/drawing/2014/main" id="{CC8581A2-573C-D14A-A0FC-3E9C2ECB4634}"/>
              </a:ext>
            </a:extLst>
          </p:cNvPr>
          <p:cNvSpPr/>
          <p:nvPr/>
        </p:nvSpPr>
        <p:spPr>
          <a:xfrm>
            <a:off x="1524907" y="0"/>
            <a:ext cx="9143093" cy="523876"/>
          </a:xfrm>
          <a:custGeom>
            <a:avLst/>
            <a:gdLst/>
            <a:ahLst/>
            <a:cxnLst/>
            <a:rect l="l" t="t" r="r" b="b"/>
            <a:pathLst>
              <a:path w="10692130" h="855344">
                <a:moveTo>
                  <a:pt x="0" y="855319"/>
                </a:moveTo>
                <a:lnTo>
                  <a:pt x="10692003" y="855319"/>
                </a:lnTo>
                <a:lnTo>
                  <a:pt x="10692003" y="0"/>
                </a:lnTo>
                <a:lnTo>
                  <a:pt x="0" y="0"/>
                </a:lnTo>
                <a:lnTo>
                  <a:pt x="0" y="855319"/>
                </a:lnTo>
                <a:close/>
              </a:path>
            </a:pathLst>
          </a:custGeom>
          <a:solidFill>
            <a:srgbClr val="0594AF"/>
          </a:solidFill>
        </p:spPr>
        <p:txBody>
          <a:bodyPr wrap="square" lIns="0" tIns="0" rIns="0" bIns="0" rtlCol="0"/>
          <a:lstStyle/>
          <a:p>
            <a:endParaRPr sz="1286">
              <a:latin typeface="Avenir Next Regular"/>
              <a:cs typeface="Avenir Next Regular"/>
            </a:endParaRPr>
          </a:p>
        </p:txBody>
      </p:sp>
      <p:sp>
        <p:nvSpPr>
          <p:cNvPr id="63" name="object 2">
            <a:extLst>
              <a:ext uri="{FF2B5EF4-FFF2-40B4-BE49-F238E27FC236}">
                <a16:creationId xmlns:a16="http://schemas.microsoft.com/office/drawing/2014/main" id="{860BDB10-912B-EE40-92BB-F4E06CA53269}"/>
              </a:ext>
            </a:extLst>
          </p:cNvPr>
          <p:cNvSpPr txBox="1"/>
          <p:nvPr/>
        </p:nvSpPr>
        <p:spPr>
          <a:xfrm>
            <a:off x="1636092" y="74367"/>
            <a:ext cx="7078261" cy="197875"/>
          </a:xfrm>
          <a:prstGeom prst="rect">
            <a:avLst/>
          </a:prstGeom>
        </p:spPr>
        <p:txBody>
          <a:bodyPr vert="horz" wrap="square" lIns="0" tIns="0" rIns="0" bIns="0" rtlCol="0">
            <a:spAutoFit/>
          </a:bodyPr>
          <a:lstStyle/>
          <a:p>
            <a:pPr marL="9072"/>
            <a:r>
              <a:rPr lang="en-GB" sz="1286" b="1" dirty="0">
                <a:solidFill>
                  <a:srgbClr val="FFFFFF"/>
                </a:solidFill>
                <a:latin typeface="Open Sans" panose="020B0606030504020204" pitchFamily="34" charset="0"/>
                <a:ea typeface="Open Sans" panose="020B0606030504020204" pitchFamily="34" charset="0"/>
                <a:cs typeface="Open Sans" panose="020B0606030504020204" pitchFamily="34" charset="0"/>
              </a:rPr>
              <a:t>Country</a:t>
            </a:r>
            <a:r>
              <a:rPr lang="en-GB" sz="1286" dirty="0">
                <a:solidFill>
                  <a:srgbClr val="FFFFFF"/>
                </a:solidFill>
                <a:latin typeface="Open Sans" panose="020B0606030504020204" pitchFamily="34" charset="0"/>
                <a:ea typeface="Open Sans" panose="020B0606030504020204" pitchFamily="34" charset="0"/>
                <a:cs typeface="Open Sans" panose="020B0606030504020204" pitchFamily="34" charset="0"/>
              </a:rPr>
              <a:t>: FS Gap Analysis – SO1</a:t>
            </a:r>
          </a:p>
        </p:txBody>
      </p:sp>
      <p:sp>
        <p:nvSpPr>
          <p:cNvPr id="64" name="object 3">
            <a:extLst>
              <a:ext uri="{FF2B5EF4-FFF2-40B4-BE49-F238E27FC236}">
                <a16:creationId xmlns:a16="http://schemas.microsoft.com/office/drawing/2014/main" id="{D2DFAB58-FB19-8B41-B0F4-3DAAF2C559C5}"/>
              </a:ext>
            </a:extLst>
          </p:cNvPr>
          <p:cNvSpPr txBox="1"/>
          <p:nvPr/>
        </p:nvSpPr>
        <p:spPr>
          <a:xfrm>
            <a:off x="1634848" y="352293"/>
            <a:ext cx="1367794" cy="131896"/>
          </a:xfrm>
          <a:prstGeom prst="rect">
            <a:avLst/>
          </a:prstGeom>
        </p:spPr>
        <p:txBody>
          <a:bodyPr vert="horz" wrap="square" lIns="0" tIns="0" rIns="0" bIns="0" rtlCol="0">
            <a:spAutoFit/>
          </a:bodyPr>
          <a:lstStyle/>
          <a:p>
            <a:pPr marL="9072"/>
            <a:r>
              <a:rPr lang="en-AU" sz="857" dirty="0">
                <a:solidFill>
                  <a:srgbClr val="FFFFFF"/>
                </a:solidFill>
                <a:latin typeface="Open Sans" panose="020B0606030504020204" pitchFamily="34" charset="0"/>
                <a:ea typeface="Open Sans" panose="020B0606030504020204" pitchFamily="34" charset="0"/>
                <a:cs typeface="Open Sans" panose="020B0606030504020204" pitchFamily="34" charset="0"/>
              </a:rPr>
              <a:t>Jan-Dec- 2020</a:t>
            </a:r>
            <a:endParaRPr sz="857" dirty="0">
              <a:latin typeface="Open Sans" panose="020B0606030504020204" pitchFamily="34" charset="0"/>
              <a:ea typeface="Open Sans" panose="020B0606030504020204" pitchFamily="34" charset="0"/>
              <a:cs typeface="Open Sans" panose="020B0606030504020204" pitchFamily="34" charset="0"/>
            </a:endParaRPr>
          </a:p>
        </p:txBody>
      </p:sp>
      <p:pic>
        <p:nvPicPr>
          <p:cNvPr id="65" name="Picture 64" descr="A picture containing drawing&#10;&#10;Description automatically generated">
            <a:extLst>
              <a:ext uri="{FF2B5EF4-FFF2-40B4-BE49-F238E27FC236}">
                <a16:creationId xmlns:a16="http://schemas.microsoft.com/office/drawing/2014/main" id="{DC226A35-8038-5145-8E9F-65029A80FB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27483" y="75681"/>
            <a:ext cx="1186264" cy="385536"/>
          </a:xfrm>
          <a:prstGeom prst="rect">
            <a:avLst/>
          </a:prstGeom>
        </p:spPr>
      </p:pic>
      <p:sp>
        <p:nvSpPr>
          <p:cNvPr id="26" name="object 5">
            <a:extLst>
              <a:ext uri="{FF2B5EF4-FFF2-40B4-BE49-F238E27FC236}">
                <a16:creationId xmlns:a16="http://schemas.microsoft.com/office/drawing/2014/main" id="{78523C02-8B08-4848-86F4-B2D20C4B4C1E}"/>
              </a:ext>
            </a:extLst>
          </p:cNvPr>
          <p:cNvSpPr/>
          <p:nvPr/>
        </p:nvSpPr>
        <p:spPr>
          <a:xfrm flipV="1">
            <a:off x="1524000" y="6483546"/>
            <a:ext cx="9144001" cy="32656"/>
          </a:xfrm>
          <a:custGeom>
            <a:avLst/>
            <a:gdLst/>
            <a:ahLst/>
            <a:cxnLst/>
            <a:rect l="l" t="t" r="r" b="b"/>
            <a:pathLst>
              <a:path w="6024880">
                <a:moveTo>
                  <a:pt x="0" y="0"/>
                </a:moveTo>
                <a:lnTo>
                  <a:pt x="6024867" y="0"/>
                </a:lnTo>
              </a:path>
            </a:pathLst>
          </a:custGeom>
          <a:ln w="38100" cmpd="sng">
            <a:solidFill>
              <a:srgbClr val="70BECE"/>
            </a:solidFill>
          </a:ln>
        </p:spPr>
        <p:txBody>
          <a:bodyPr wrap="square" lIns="0" tIns="0" rIns="0" bIns="0" rtlCol="0"/>
          <a:lstStyle/>
          <a:p>
            <a:endParaRPr sz="1286"/>
          </a:p>
        </p:txBody>
      </p:sp>
      <p:sp>
        <p:nvSpPr>
          <p:cNvPr id="27" name="object 60">
            <a:extLst>
              <a:ext uri="{FF2B5EF4-FFF2-40B4-BE49-F238E27FC236}">
                <a16:creationId xmlns:a16="http://schemas.microsoft.com/office/drawing/2014/main" id="{6E023D46-CA1B-B94E-9EDE-10F497BFEEC8}"/>
              </a:ext>
            </a:extLst>
          </p:cNvPr>
          <p:cNvSpPr txBox="1"/>
          <p:nvPr/>
        </p:nvSpPr>
        <p:spPr>
          <a:xfrm>
            <a:off x="3373699" y="6610377"/>
            <a:ext cx="3458164" cy="175689"/>
          </a:xfrm>
          <a:prstGeom prst="rect">
            <a:avLst/>
          </a:prstGeom>
        </p:spPr>
        <p:txBody>
          <a:bodyPr vert="horz" wrap="square" lIns="0" tIns="0" rIns="0" bIns="0" rtlCol="0">
            <a:spAutoFit/>
          </a:bodyPr>
          <a:lstStyle/>
          <a:p>
            <a:pPr marL="9072" marR="3629"/>
            <a:r>
              <a:rPr lang="en-GB" sz="571" dirty="0">
                <a:latin typeface="Arial"/>
                <a:cs typeface="Arial"/>
              </a:rPr>
              <a:t>The boundaries and names shown and the designations used on this map do not imply official endorsement or acceptance by the UN.</a:t>
            </a:r>
            <a:endParaRPr lang="en-GB" sz="571" spc="4" dirty="0">
              <a:latin typeface="Arial"/>
              <a:cs typeface="Arial"/>
            </a:endParaRPr>
          </a:p>
        </p:txBody>
      </p:sp>
      <p:sp>
        <p:nvSpPr>
          <p:cNvPr id="28" name="TextBox 27">
            <a:extLst>
              <a:ext uri="{FF2B5EF4-FFF2-40B4-BE49-F238E27FC236}">
                <a16:creationId xmlns:a16="http://schemas.microsoft.com/office/drawing/2014/main" id="{9F3B1894-8667-CD4D-9DF7-4BFDF2A71AA9}"/>
              </a:ext>
            </a:extLst>
          </p:cNvPr>
          <p:cNvSpPr txBox="1"/>
          <p:nvPr/>
        </p:nvSpPr>
        <p:spPr>
          <a:xfrm>
            <a:off x="8751982" y="6517723"/>
            <a:ext cx="1900694" cy="355867"/>
          </a:xfrm>
          <a:prstGeom prst="rect">
            <a:avLst/>
          </a:prstGeom>
          <a:noFill/>
        </p:spPr>
        <p:txBody>
          <a:bodyPr wrap="square" rtlCol="0">
            <a:spAutoFit/>
          </a:bodyPr>
          <a:lstStyle/>
          <a:p>
            <a:pPr algn="r"/>
            <a:r>
              <a:rPr lang="en-GB" sz="571" spc="4" dirty="0">
                <a:latin typeface="Arial"/>
                <a:cs typeface="Arial"/>
              </a:rPr>
              <a:t>Contact:</a:t>
            </a:r>
            <a:br>
              <a:rPr lang="en-GB" sz="571" dirty="0">
                <a:latin typeface="Arial"/>
                <a:cs typeface="Arial"/>
              </a:rPr>
            </a:br>
            <a:r>
              <a:rPr lang="en-GB" sz="571" dirty="0">
                <a:latin typeface="Arial"/>
                <a:cs typeface="Arial"/>
                <a:hlinkClick r:id="rId4"/>
              </a:rPr>
              <a:t>moteb.marei@wfp.org</a:t>
            </a:r>
            <a:endParaRPr lang="en-GB" sz="571" dirty="0">
              <a:latin typeface="Arial"/>
              <a:cs typeface="Arial"/>
            </a:endParaRPr>
          </a:p>
          <a:p>
            <a:pPr algn="r"/>
            <a:r>
              <a:rPr lang="en-US" sz="571" spc="4" dirty="0">
                <a:latin typeface="Arial"/>
                <a:cs typeface="Arial"/>
                <a:hlinkClick r:id="rId5"/>
              </a:rPr>
              <a:t>h</a:t>
            </a:r>
            <a:r>
              <a:rPr lang="en-US" sz="571" spc="4" dirty="0">
                <a:latin typeface="Arial"/>
                <a:cs typeface="Arial"/>
                <a:hlinkClick r:id="rId5"/>
              </a:rPr>
              <a:t>ttp://fscluster.org/</a:t>
            </a:r>
            <a:endParaRPr lang="en-US" sz="571" dirty="0"/>
          </a:p>
        </p:txBody>
      </p:sp>
      <p:sp>
        <p:nvSpPr>
          <p:cNvPr id="29" name="object 61">
            <a:extLst>
              <a:ext uri="{FF2B5EF4-FFF2-40B4-BE49-F238E27FC236}">
                <a16:creationId xmlns:a16="http://schemas.microsoft.com/office/drawing/2014/main" id="{35E4FBFC-4F3A-1E4B-A777-35CCA9F0BAF6}"/>
              </a:ext>
            </a:extLst>
          </p:cNvPr>
          <p:cNvSpPr txBox="1"/>
          <p:nvPr/>
        </p:nvSpPr>
        <p:spPr>
          <a:xfrm>
            <a:off x="1842607" y="6635326"/>
            <a:ext cx="1189885" cy="109902"/>
          </a:xfrm>
          <a:prstGeom prst="rect">
            <a:avLst/>
          </a:prstGeom>
        </p:spPr>
        <p:txBody>
          <a:bodyPr vert="horz" wrap="square" lIns="0" tIns="0" rIns="0" bIns="0" rtlCol="0">
            <a:spAutoFit/>
          </a:bodyPr>
          <a:lstStyle/>
          <a:p>
            <a:pPr marL="9072"/>
            <a:r>
              <a:rPr lang="en-GB" sz="714" b="1" spc="-4" dirty="0">
                <a:solidFill>
                  <a:srgbClr val="000000"/>
                </a:solidFill>
                <a:latin typeface="+mj-lt"/>
                <a:cs typeface="Merriweather"/>
              </a:rPr>
              <a:t>http://fscluster.org/Syria</a:t>
            </a:r>
          </a:p>
        </p:txBody>
      </p:sp>
      <p:pic>
        <p:nvPicPr>
          <p:cNvPr id="30" name="Picture 29" descr="computer.png">
            <a:extLst>
              <a:ext uri="{FF2B5EF4-FFF2-40B4-BE49-F238E27FC236}">
                <a16:creationId xmlns:a16="http://schemas.microsoft.com/office/drawing/2014/main" id="{B1AD9DC3-93AC-EC44-944A-F551C115CD8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86402" y="6586507"/>
            <a:ext cx="199742" cy="199742"/>
          </a:xfrm>
          <a:prstGeom prst="rect">
            <a:avLst/>
          </a:prstGeom>
        </p:spPr>
      </p:pic>
      <p:sp>
        <p:nvSpPr>
          <p:cNvPr id="31" name="TextBox 30">
            <a:extLst>
              <a:ext uri="{FF2B5EF4-FFF2-40B4-BE49-F238E27FC236}">
                <a16:creationId xmlns:a16="http://schemas.microsoft.com/office/drawing/2014/main" id="{2AE80A55-415D-2843-92A9-FAA9F05A2B99}"/>
              </a:ext>
            </a:extLst>
          </p:cNvPr>
          <p:cNvSpPr txBox="1"/>
          <p:nvPr/>
        </p:nvSpPr>
        <p:spPr>
          <a:xfrm>
            <a:off x="7455323" y="6567330"/>
            <a:ext cx="1372876" cy="268022"/>
          </a:xfrm>
          <a:prstGeom prst="rect">
            <a:avLst/>
          </a:prstGeom>
          <a:noFill/>
        </p:spPr>
        <p:txBody>
          <a:bodyPr wrap="none" rtlCol="0">
            <a:spAutoFit/>
          </a:bodyPr>
          <a:lstStyle/>
          <a:p>
            <a:pPr marL="9072" marR="3629"/>
            <a:r>
              <a:rPr lang="en-GB" sz="571" spc="4" dirty="0">
                <a:latin typeface="Arial"/>
                <a:cs typeface="Arial"/>
              </a:rPr>
              <a:t>Production date: 11-Jan-21</a:t>
            </a:r>
            <a:endParaRPr lang="en-GB" sz="571" dirty="0">
              <a:solidFill>
                <a:srgbClr val="1293AD"/>
              </a:solidFill>
              <a:latin typeface="Arial"/>
              <a:cs typeface="Arial"/>
            </a:endParaRPr>
          </a:p>
          <a:p>
            <a:pPr marL="9072" marR="3629"/>
            <a:r>
              <a:rPr lang="en-GB" sz="571" spc="4" dirty="0">
                <a:latin typeface="Arial"/>
                <a:cs typeface="Arial"/>
              </a:rPr>
              <a:t>Data sources: FSLC/FSLC Partners</a:t>
            </a:r>
            <a:endParaRPr lang="en-GB" sz="571" dirty="0">
              <a:latin typeface="Arial"/>
              <a:cs typeface="Arial"/>
            </a:endParaRPr>
          </a:p>
        </p:txBody>
      </p:sp>
      <p:sp>
        <p:nvSpPr>
          <p:cNvPr id="4" name="TextBox 3">
            <a:extLst>
              <a:ext uri="{FF2B5EF4-FFF2-40B4-BE49-F238E27FC236}">
                <a16:creationId xmlns:a16="http://schemas.microsoft.com/office/drawing/2014/main" id="{36AF8CE1-63D5-7C42-9351-652058C5F436}"/>
              </a:ext>
            </a:extLst>
          </p:cNvPr>
          <p:cNvSpPr txBox="1"/>
          <p:nvPr/>
        </p:nvSpPr>
        <p:spPr>
          <a:xfrm>
            <a:off x="4978782" y="1515621"/>
            <a:ext cx="2772234" cy="290208"/>
          </a:xfrm>
          <a:prstGeom prst="rect">
            <a:avLst/>
          </a:prstGeom>
          <a:noFill/>
        </p:spPr>
        <p:txBody>
          <a:bodyPr wrap="none" rtlCol="0">
            <a:spAutoFit/>
          </a:bodyPr>
          <a:lstStyle/>
          <a:p>
            <a:pPr algn="ctr"/>
            <a:r>
              <a:rPr lang="en-GB" sz="1286" b="1" dirty="0">
                <a:solidFill>
                  <a:srgbClr val="0594AF"/>
                </a:solidFill>
                <a:latin typeface="Open Sans" panose="020B0606030504020204" pitchFamily="34" charset="0"/>
                <a:ea typeface="Open Sans" panose="020B0606030504020204" pitchFamily="34" charset="0"/>
                <a:cs typeface="Open Sans" panose="020B0606030504020204" pitchFamily="34" charset="0"/>
              </a:rPr>
              <a:t>Target vs Reach for ‘Governorate’</a:t>
            </a:r>
            <a:endParaRPr lang="en-IT" sz="1286" b="1" dirty="0">
              <a:solidFill>
                <a:srgbClr val="0594AF"/>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18" name="Chart 17">
            <a:extLst>
              <a:ext uri="{FF2B5EF4-FFF2-40B4-BE49-F238E27FC236}">
                <a16:creationId xmlns:a16="http://schemas.microsoft.com/office/drawing/2014/main" id="{8F835CBB-0CE6-5241-91F6-C662F61AC377}"/>
              </a:ext>
            </a:extLst>
          </p:cNvPr>
          <p:cNvGraphicFramePr/>
          <p:nvPr>
            <p:extLst>
              <p:ext uri="{D42A27DB-BD31-4B8C-83A1-F6EECF244321}">
                <p14:modId xmlns:p14="http://schemas.microsoft.com/office/powerpoint/2010/main" val="821743728"/>
              </p:ext>
            </p:extLst>
          </p:nvPr>
        </p:nvGraphicFramePr>
        <p:xfrm>
          <a:off x="0" y="533796"/>
          <a:ext cx="12192000" cy="5945689"/>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411826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8097638" y="640081"/>
            <a:ext cx="3454280" cy="5255364"/>
          </a:xfrm>
        </p:spPr>
        <p:txBody>
          <a:bodyPr vert="horz" lIns="91440" tIns="45720" rIns="91440" bIns="45720" rtlCol="0" anchor="ctr">
            <a:normAutofit/>
          </a:bodyPr>
          <a:lstStyle/>
          <a:p>
            <a:r>
              <a:rPr lang="en-US" dirty="0">
                <a:effectLst>
                  <a:outerShdw blurRad="38100" dist="38100" dir="2700000" algn="tl">
                    <a:srgbClr val="000000">
                      <a:alpha val="43137"/>
                    </a:srgbClr>
                  </a:outerShdw>
                </a:effectLst>
              </a:rPr>
              <a:t>Damascus Hub achievements (Jan-Dec, 2020) Per Sub-District For SO1</a:t>
            </a:r>
          </a:p>
        </p:txBody>
      </p:sp>
      <p:sp>
        <p:nvSpPr>
          <p:cNvPr id="49" name="Rectangle 48">
            <a:extLst>
              <a:ext uri="{FF2B5EF4-FFF2-40B4-BE49-F238E27FC236}">
                <a16:creationId xmlns:a16="http://schemas.microsoft.com/office/drawing/2014/main" id="{3FA8EA49-487B-4E62-AC3C-3D4A96EF0A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9">
            <a:extLst>
              <a:ext uri="{FF2B5EF4-FFF2-40B4-BE49-F238E27FC236}">
                <a16:creationId xmlns:a16="http://schemas.microsoft.com/office/drawing/2014/main" id="{F3C8D54F-CA08-42F3-9924-FBA3CB680F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208" y="484632"/>
            <a:ext cx="6594522"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2938" t="19429" r="3298" b="22857"/>
          <a:stretch/>
        </p:blipFill>
        <p:spPr>
          <a:xfrm>
            <a:off x="1018902" y="914398"/>
            <a:ext cx="5381897" cy="4686302"/>
          </a:xfrm>
          <a:prstGeom prst="rect">
            <a:avLst/>
          </a:prstGeom>
        </p:spPr>
      </p:pic>
    </p:spTree>
    <p:extLst>
      <p:ext uri="{BB962C8B-B14F-4D97-AF65-F5344CB8AC3E}">
        <p14:creationId xmlns:p14="http://schemas.microsoft.com/office/powerpoint/2010/main" val="11875911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TotalTime>
  <Words>412</Words>
  <Application>Microsoft Office PowerPoint</Application>
  <PresentationFormat>Widescreen</PresentationFormat>
  <Paragraphs>68</Paragraphs>
  <Slides>10</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Avenir Next Regular</vt:lpstr>
      <vt:lpstr>Calibri</vt:lpstr>
      <vt:lpstr>Calibri Light</vt:lpstr>
      <vt:lpstr>Helvetica</vt:lpstr>
      <vt:lpstr>Helvetica Neue</vt:lpstr>
      <vt:lpstr>Open Sans</vt:lpstr>
      <vt:lpstr>Office Theme</vt:lpstr>
      <vt:lpstr>Damascus Hub achievements (Jan-Dec, 2020)</vt:lpstr>
      <vt:lpstr>PowerPoint Presentation</vt:lpstr>
      <vt:lpstr>Type of Assistance for SO1</vt:lpstr>
      <vt:lpstr>Type of Assistance for SO2&amp;SO3</vt:lpstr>
      <vt:lpstr>PowerPoint Presentation</vt:lpstr>
      <vt:lpstr>PowerPoint Presentation</vt:lpstr>
      <vt:lpstr>PowerPoint Presentation</vt:lpstr>
      <vt:lpstr>PowerPoint Presentation</vt:lpstr>
      <vt:lpstr>Damascus Hub achievements (Jan-Dec, 2020) Per Sub-District For SO1</vt:lpstr>
      <vt:lpstr>Damascus Hub achievements (Jan-Dec, 2020) Per Sub-District For SO2&amp;SO3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Damascus Hub achievements (December 2020)</dc:title>
  <dc:creator>Moteb MAREI</dc:creator>
  <cp:lastModifiedBy>Moteb MAREI</cp:lastModifiedBy>
  <cp:revision>26</cp:revision>
  <dcterms:created xsi:type="dcterms:W3CDTF">2020-12-03T07:15:27Z</dcterms:created>
  <dcterms:modified xsi:type="dcterms:W3CDTF">2021-02-17T10:46:22Z</dcterms:modified>
</cp:coreProperties>
</file>