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6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0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21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2.xml" ContentType="application/vnd.openxmlformats-officedocument.drawingml.chartshapes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22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1" r:id="rId5"/>
    <p:sldMasterId id="2147483675" r:id="rId6"/>
    <p:sldMasterId id="2147483677" r:id="rId7"/>
    <p:sldMasterId id="2147483682" r:id="rId8"/>
    <p:sldMasterId id="2147483692" r:id="rId9"/>
    <p:sldMasterId id="2147483704" r:id="rId10"/>
  </p:sldMasterIdLst>
  <p:notesMasterIdLst>
    <p:notesMasterId r:id="rId52"/>
  </p:notesMasterIdLst>
  <p:handoutMasterIdLst>
    <p:handoutMasterId r:id="rId53"/>
  </p:handoutMasterIdLst>
  <p:sldIdLst>
    <p:sldId id="290" r:id="rId11"/>
    <p:sldId id="287" r:id="rId12"/>
    <p:sldId id="3239" r:id="rId13"/>
    <p:sldId id="296" r:id="rId14"/>
    <p:sldId id="258" r:id="rId15"/>
    <p:sldId id="325" r:id="rId16"/>
    <p:sldId id="305" r:id="rId17"/>
    <p:sldId id="320" r:id="rId18"/>
    <p:sldId id="341" r:id="rId19"/>
    <p:sldId id="342" r:id="rId20"/>
    <p:sldId id="334" r:id="rId21"/>
    <p:sldId id="336" r:id="rId22"/>
    <p:sldId id="322" r:id="rId23"/>
    <p:sldId id="314" r:id="rId24"/>
    <p:sldId id="3243" r:id="rId25"/>
    <p:sldId id="3238" r:id="rId26"/>
    <p:sldId id="3131" r:id="rId27"/>
    <p:sldId id="3244" r:id="rId28"/>
    <p:sldId id="3211" r:id="rId29"/>
    <p:sldId id="3236" r:id="rId30"/>
    <p:sldId id="3237" r:id="rId31"/>
    <p:sldId id="3245" r:id="rId32"/>
    <p:sldId id="3246" r:id="rId33"/>
    <p:sldId id="3247" r:id="rId34"/>
    <p:sldId id="3248" r:id="rId35"/>
    <p:sldId id="3250" r:id="rId36"/>
    <p:sldId id="3251" r:id="rId37"/>
    <p:sldId id="275" r:id="rId38"/>
    <p:sldId id="3044" r:id="rId39"/>
    <p:sldId id="3059" r:id="rId40"/>
    <p:sldId id="3064" r:id="rId41"/>
    <p:sldId id="3061" r:id="rId42"/>
    <p:sldId id="3062" r:id="rId43"/>
    <p:sldId id="281" r:id="rId44"/>
    <p:sldId id="3241" r:id="rId45"/>
    <p:sldId id="3234" r:id="rId46"/>
    <p:sldId id="3235" r:id="rId47"/>
    <p:sldId id="256" r:id="rId48"/>
    <p:sldId id="3240" r:id="rId49"/>
    <p:sldId id="3242" r:id="rId50"/>
    <p:sldId id="3122" r:id="rId51"/>
  </p:sldIdLst>
  <p:sldSz cx="9144000" cy="5143500" type="screen16x9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polonia MORHAIM" initials="AM" lastIdx="2" clrIdx="0">
    <p:extLst>
      <p:ext uri="{19B8F6BF-5375-455C-9EA6-DF929625EA0E}">
        <p15:presenceInfo xmlns:p15="http://schemas.microsoft.com/office/powerpoint/2012/main" userId="S-1-5-21-185866794-2674911608-285463921-59339" providerId="AD"/>
      </p:ext>
    </p:extLst>
  </p:cmAuthor>
  <p:cmAuthor id="2" name="Pablo RODRIGUEZ" initials="PR" lastIdx="1" clrIdx="1">
    <p:extLst>
      <p:ext uri="{19B8F6BF-5375-455C-9EA6-DF929625EA0E}">
        <p15:presenceInfo xmlns:p15="http://schemas.microsoft.com/office/powerpoint/2012/main" userId="S::pablo.rodriguez@wfp.org::b38e5ada-6052-40b7-91a6-3d37655b689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D586D"/>
    <a:srgbClr val="0594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42" autoAdjust="0"/>
    <p:restoredTop sz="95226" autoAdjust="0"/>
  </p:normalViewPr>
  <p:slideViewPr>
    <p:cSldViewPr snapToGrid="0" snapToObjects="1">
      <p:cViewPr varScale="1">
        <p:scale>
          <a:sx n="113" d="100"/>
          <a:sy n="113" d="100"/>
        </p:scale>
        <p:origin x="634" y="9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viewProps" Target="viewProps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1.xml"/><Relationship Id="rId3" Type="http://schemas.openxmlformats.org/officeDocument/2006/relationships/customXml" Target="../customXml/item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2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866547332828499E-4"/>
          <c:y val="7.2847231181639632E-2"/>
          <c:w val="0.49958653338448705"/>
          <c:h val="0.893836514311552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'Food Assistance_Reached'!$L$1</c:f>
              <c:strCache>
                <c:ptCount val="1"/>
                <c:pt idx="0">
                  <c:v>Total benefeciaries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'Food Assistance_Reached'!$K$2:$K$24</c:f>
              <c:strCache>
                <c:ptCount val="23"/>
                <c:pt idx="0">
                  <c:v>Pemba</c:v>
                </c:pt>
                <c:pt idx="1">
                  <c:v>Metuge</c:v>
                </c:pt>
                <c:pt idx="2">
                  <c:v>Montepuez</c:v>
                </c:pt>
                <c:pt idx="3">
                  <c:v>Mueda</c:v>
                </c:pt>
                <c:pt idx="4">
                  <c:v>Ancuabe</c:v>
                </c:pt>
                <c:pt idx="5">
                  <c:v>Chiure</c:v>
                </c:pt>
                <c:pt idx="6">
                  <c:v>Cidade_De_Nampula</c:v>
                </c:pt>
                <c:pt idx="7">
                  <c:v>Ibo</c:v>
                </c:pt>
                <c:pt idx="8">
                  <c:v>Meconta</c:v>
                </c:pt>
                <c:pt idx="9">
                  <c:v>Meluco</c:v>
                </c:pt>
                <c:pt idx="10">
                  <c:v>Balama</c:v>
                </c:pt>
                <c:pt idx="11">
                  <c:v>Nacala</c:v>
                </c:pt>
                <c:pt idx="12">
                  <c:v>Memba</c:v>
                </c:pt>
                <c:pt idx="13">
                  <c:v>Erati</c:v>
                </c:pt>
                <c:pt idx="14">
                  <c:v>Monapo</c:v>
                </c:pt>
                <c:pt idx="15">
                  <c:v>Rapale</c:v>
                </c:pt>
                <c:pt idx="16">
                  <c:v>Mecufi</c:v>
                </c:pt>
                <c:pt idx="17">
                  <c:v>Mossuril</c:v>
                </c:pt>
                <c:pt idx="18">
                  <c:v>Nacala-a-Velha</c:v>
                </c:pt>
                <c:pt idx="19">
                  <c:v>Ilha_De_Moçambique</c:v>
                </c:pt>
                <c:pt idx="20">
                  <c:v>Mogincual</c:v>
                </c:pt>
                <c:pt idx="21">
                  <c:v>Malema</c:v>
                </c:pt>
                <c:pt idx="22">
                  <c:v>Mecuburi</c:v>
                </c:pt>
              </c:strCache>
            </c:strRef>
          </c:cat>
          <c:val>
            <c:numRef>
              <c:f>'Food Assistance_Reached'!$L$2:$L$24</c:f>
              <c:numCache>
                <c:formatCode>#,##0</c:formatCode>
                <c:ptCount val="23"/>
                <c:pt idx="0">
                  <c:v>157739.99999999997</c:v>
                </c:pt>
                <c:pt idx="1">
                  <c:v>98713.999999999985</c:v>
                </c:pt>
                <c:pt idx="2">
                  <c:v>82510</c:v>
                </c:pt>
                <c:pt idx="3">
                  <c:v>59595</c:v>
                </c:pt>
                <c:pt idx="4">
                  <c:v>59012</c:v>
                </c:pt>
                <c:pt idx="5">
                  <c:v>58080</c:v>
                </c:pt>
                <c:pt idx="6">
                  <c:v>28925</c:v>
                </c:pt>
                <c:pt idx="7">
                  <c:v>22735</c:v>
                </c:pt>
                <c:pt idx="8">
                  <c:v>20229.000000000004</c:v>
                </c:pt>
                <c:pt idx="9">
                  <c:v>18500</c:v>
                </c:pt>
                <c:pt idx="10">
                  <c:v>14850</c:v>
                </c:pt>
                <c:pt idx="11">
                  <c:v>6888</c:v>
                </c:pt>
                <c:pt idx="12">
                  <c:v>6000</c:v>
                </c:pt>
                <c:pt idx="13">
                  <c:v>4007.9999999999995</c:v>
                </c:pt>
                <c:pt idx="14">
                  <c:v>2733</c:v>
                </c:pt>
                <c:pt idx="15">
                  <c:v>2036.9999999999998</c:v>
                </c:pt>
                <c:pt idx="16">
                  <c:v>1585</c:v>
                </c:pt>
                <c:pt idx="17">
                  <c:v>1322.0000000000002</c:v>
                </c:pt>
                <c:pt idx="18">
                  <c:v>1212</c:v>
                </c:pt>
                <c:pt idx="19">
                  <c:v>369</c:v>
                </c:pt>
                <c:pt idx="20">
                  <c:v>326</c:v>
                </c:pt>
                <c:pt idx="21">
                  <c:v>280.00000000000006</c:v>
                </c:pt>
                <c:pt idx="22">
                  <c:v>234.99999999999997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34-4D0D-AEA9-65CBBDA9E77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651927663"/>
        <c:axId val="1651932351"/>
      </c:barChart>
      <c:catAx>
        <c:axId val="165192766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1651932351"/>
        <c:crosses val="autoZero"/>
        <c:auto val="1"/>
        <c:lblAlgn val="ctr"/>
        <c:lblOffset val="100"/>
        <c:noMultiLvlLbl val="0"/>
      </c:catAx>
      <c:valAx>
        <c:axId val="165193235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16519276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866547332828499E-4"/>
          <c:y val="7.2847231181639632E-2"/>
          <c:w val="0.87687241840814634"/>
          <c:h val="0.893836514311552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'Food Assistance_Reached'!$L$1</c:f>
              <c:strCache>
                <c:ptCount val="1"/>
                <c:pt idx="0">
                  <c:v>Total benefeciaries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614-4876-868D-2F663DD98DB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'Food Assistance_Reached'!$K$2:$K$7</c:f>
              <c:strCache>
                <c:ptCount val="6"/>
                <c:pt idx="0">
                  <c:v>Montepuez</c:v>
                </c:pt>
                <c:pt idx="1">
                  <c:v>Metuge</c:v>
                </c:pt>
                <c:pt idx="2">
                  <c:v>Ancuabe</c:v>
                </c:pt>
                <c:pt idx="3">
                  <c:v>Chiure</c:v>
                </c:pt>
                <c:pt idx="4">
                  <c:v>Mecufi</c:v>
                </c:pt>
                <c:pt idx="5">
                  <c:v>Ibo</c:v>
                </c:pt>
              </c:strCache>
            </c:strRef>
          </c:cat>
          <c:val>
            <c:numRef>
              <c:f>'Food Assistance_Reached'!$L$2:$L$7</c:f>
              <c:numCache>
                <c:formatCode>#,##0</c:formatCode>
                <c:ptCount val="6"/>
                <c:pt idx="0">
                  <c:v>2304</c:v>
                </c:pt>
                <c:pt idx="1">
                  <c:v>1498</c:v>
                </c:pt>
                <c:pt idx="2">
                  <c:v>1458</c:v>
                </c:pt>
                <c:pt idx="3">
                  <c:v>629</c:v>
                </c:pt>
                <c:pt idx="4">
                  <c:v>534</c:v>
                </c:pt>
                <c:pt idx="5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34-4D0D-AEA9-65CBBDA9E77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651927663"/>
        <c:axId val="1651932351"/>
      </c:barChart>
      <c:catAx>
        <c:axId val="165192766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1651932351"/>
        <c:crosses val="autoZero"/>
        <c:auto val="1"/>
        <c:lblAlgn val="ctr"/>
        <c:lblOffset val="100"/>
        <c:noMultiLvlLbl val="0"/>
      </c:catAx>
      <c:valAx>
        <c:axId val="165193235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16519276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59899569120983"/>
          <c:y val="0.62580523621968154"/>
          <c:w val="0.89010401179356236"/>
          <c:h val="0.3398258889296152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In-Kind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9F-4814-8370-6E131295E8C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Voucher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9F-4814-8370-6E131295E8C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788389376"/>
        <c:axId val="788451888"/>
      </c:barChart>
      <c:catAx>
        <c:axId val="7883893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88451888"/>
        <c:crosses val="autoZero"/>
        <c:auto val="1"/>
        <c:lblAlgn val="ctr"/>
        <c:lblOffset val="100"/>
        <c:noMultiLvlLbl val="0"/>
      </c:catAx>
      <c:valAx>
        <c:axId val="78845188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788389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F41-4E3E-97B9-8731B99BC35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05AA-4651-B190-73D3A9348191}"/>
              </c:ext>
            </c:extLst>
          </c:dPt>
          <c:dLbls>
            <c:dLbl>
              <c:idx val="1"/>
              <c:layout>
                <c:manualLayout>
                  <c:x val="0.11556633998256284"/>
                  <c:y val="0.1717672980346959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5AA-4651-B190-73D3A93481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</c:f>
              <c:strCache>
                <c:ptCount val="1"/>
                <c:pt idx="0">
                  <c:v>Conflict Affected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AA-4651-B190-73D3A934819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"/>
          <c:y val="0.42451483415218016"/>
          <c:w val="0.43323186167921934"/>
          <c:h val="0.460345088455048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866547332828499E-4"/>
          <c:y val="7.2847231181639632E-2"/>
          <c:w val="0.87687241840814634"/>
          <c:h val="0.893836514311552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'Food Assistance_Reached'!$L$1</c:f>
              <c:strCache>
                <c:ptCount val="1"/>
                <c:pt idx="0">
                  <c:v>Total benefeciaries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'Food Assistance_Reached'!$K$2:$K$7</c:f>
              <c:strCache>
                <c:ptCount val="6"/>
                <c:pt idx="0">
                  <c:v>Montepuez</c:v>
                </c:pt>
                <c:pt idx="1">
                  <c:v>Metuge</c:v>
                </c:pt>
                <c:pt idx="2">
                  <c:v>Ancuabe</c:v>
                </c:pt>
                <c:pt idx="3">
                  <c:v>Chiure</c:v>
                </c:pt>
                <c:pt idx="4">
                  <c:v>Mecufi</c:v>
                </c:pt>
                <c:pt idx="5">
                  <c:v>Ibo</c:v>
                </c:pt>
              </c:strCache>
            </c:strRef>
          </c:cat>
          <c:val>
            <c:numRef>
              <c:f>'Food Assistance_Reached'!$L$2:$L$7</c:f>
              <c:numCache>
                <c:formatCode>#,##0</c:formatCode>
                <c:ptCount val="6"/>
                <c:pt idx="0">
                  <c:v>2304</c:v>
                </c:pt>
                <c:pt idx="1">
                  <c:v>1498</c:v>
                </c:pt>
                <c:pt idx="2">
                  <c:v>1458</c:v>
                </c:pt>
                <c:pt idx="3">
                  <c:v>629</c:v>
                </c:pt>
                <c:pt idx="4">
                  <c:v>534</c:v>
                </c:pt>
                <c:pt idx="5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34-4D0D-AEA9-65CBBDA9E77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651927663"/>
        <c:axId val="1651932351"/>
      </c:barChart>
      <c:catAx>
        <c:axId val="165192766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1651932351"/>
        <c:crosses val="autoZero"/>
        <c:auto val="1"/>
        <c:lblAlgn val="ctr"/>
        <c:lblOffset val="100"/>
        <c:noMultiLvlLbl val="0"/>
      </c:catAx>
      <c:valAx>
        <c:axId val="1651932351"/>
        <c:scaling>
          <c:orientation val="minMax"/>
        </c:scaling>
        <c:delete val="0"/>
        <c:axPos val="b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16519276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981578591498502E-2"/>
          <c:y val="0"/>
          <c:w val="0.91603684281700304"/>
          <c:h val="0.617715442624038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Distribution of agricultural inputs such as staple crop and vegetable seeds, fertilizer, pesticide and equipment; and related training.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Distribution of agricultural inputs such as staple crop and vegetable seeds, fertilizer, pesticide and equipment; and related training.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18-4EE1-819C-00F3D54D0F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3055119"/>
        <c:axId val="522042063"/>
      </c:barChart>
      <c:catAx>
        <c:axId val="523055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522042063"/>
        <c:crosses val="autoZero"/>
        <c:auto val="1"/>
        <c:lblAlgn val="ctr"/>
        <c:lblOffset val="100"/>
        <c:noMultiLvlLbl val="0"/>
      </c:catAx>
      <c:valAx>
        <c:axId val="522042063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230551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Location type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158-4A24-88CE-24039B2DA90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158-4A24-88CE-24039B2DA90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IDP host/Local Community</c:v>
                </c:pt>
                <c:pt idx="1">
                  <c:v>Tempory Relocation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0.64</c:v>
                </c:pt>
                <c:pt idx="1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158-4A24-88CE-24039B2DA90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59899569120983"/>
          <c:y val="0.62580523621968154"/>
          <c:w val="0.89010401179356236"/>
          <c:h val="0.3398258889296152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In-Kind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9F-4814-8370-6E131295E8C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Voucher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1E-420B-9D5B-E679FED9E8D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788389376"/>
        <c:axId val="788451888"/>
      </c:barChart>
      <c:catAx>
        <c:axId val="7883893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88451888"/>
        <c:crosses val="autoZero"/>
        <c:auto val="1"/>
        <c:lblAlgn val="ctr"/>
        <c:lblOffset val="100"/>
        <c:noMultiLvlLbl val="0"/>
      </c:catAx>
      <c:valAx>
        <c:axId val="78845188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788389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F41-4E3E-97B9-8731B99BC35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05AA-4651-B190-73D3A9348191}"/>
              </c:ext>
            </c:extLst>
          </c:dPt>
          <c:dLbls>
            <c:dLbl>
              <c:idx val="1"/>
              <c:layout>
                <c:manualLayout>
                  <c:x val="0.16359200982581087"/>
                  <c:y val="3.531271980938015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5AA-4651-B190-73D3A93481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Conflict Affected</c:v>
                </c:pt>
                <c:pt idx="1">
                  <c:v>leanseason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0.99</c:v>
                </c:pt>
                <c:pt idx="1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AA-4651-B190-73D3A934819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"/>
          <c:y val="0.42451483415218016"/>
          <c:w val="0.43323186167921934"/>
          <c:h val="0.460345088455048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866547332828499E-4"/>
          <c:y val="7.2847231181639632E-2"/>
          <c:w val="0.87687241840814634"/>
          <c:h val="0.893836514311552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'Food Assistance_Reached'!$L$1</c:f>
              <c:strCache>
                <c:ptCount val="1"/>
                <c:pt idx="0">
                  <c:v>Total benefeciaries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'Food Assistance_Reached'!$K$2:$K$10</c:f>
              <c:strCache>
                <c:ptCount val="9"/>
                <c:pt idx="0">
                  <c:v>Pemba</c:v>
                </c:pt>
                <c:pt idx="1">
                  <c:v>Metuge</c:v>
                </c:pt>
                <c:pt idx="2">
                  <c:v>Montepuez</c:v>
                </c:pt>
                <c:pt idx="3">
                  <c:v>Mueda</c:v>
                </c:pt>
                <c:pt idx="4">
                  <c:v>Ancuabe</c:v>
                </c:pt>
                <c:pt idx="5">
                  <c:v>Chiure</c:v>
                </c:pt>
                <c:pt idx="6">
                  <c:v>Ibo</c:v>
                </c:pt>
                <c:pt idx="7">
                  <c:v>Meluco</c:v>
                </c:pt>
                <c:pt idx="8">
                  <c:v>Balama</c:v>
                </c:pt>
              </c:strCache>
            </c:strRef>
          </c:cat>
          <c:val>
            <c:numRef>
              <c:f>'Food Assistance_Reached'!$L$2:$L$10</c:f>
              <c:numCache>
                <c:formatCode>#,##0</c:formatCode>
                <c:ptCount val="9"/>
                <c:pt idx="0">
                  <c:v>157739.99999999997</c:v>
                </c:pt>
                <c:pt idx="1">
                  <c:v>98713.999999999985</c:v>
                </c:pt>
                <c:pt idx="2">
                  <c:v>82510</c:v>
                </c:pt>
                <c:pt idx="3">
                  <c:v>59595</c:v>
                </c:pt>
                <c:pt idx="4">
                  <c:v>59012</c:v>
                </c:pt>
                <c:pt idx="5">
                  <c:v>58080</c:v>
                </c:pt>
                <c:pt idx="6">
                  <c:v>22735</c:v>
                </c:pt>
                <c:pt idx="7">
                  <c:v>18500</c:v>
                </c:pt>
                <c:pt idx="8">
                  <c:v>14850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34-4D0D-AEA9-65CBBDA9E77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651927663"/>
        <c:axId val="1651932351"/>
      </c:barChart>
      <c:catAx>
        <c:axId val="165192766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1651932351"/>
        <c:crosses val="autoZero"/>
        <c:auto val="1"/>
        <c:lblAlgn val="ctr"/>
        <c:lblOffset val="100"/>
        <c:noMultiLvlLbl val="0"/>
      </c:catAx>
      <c:valAx>
        <c:axId val="1651932351"/>
        <c:scaling>
          <c:orientation val="minMax"/>
        </c:scaling>
        <c:delete val="0"/>
        <c:axPos val="b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16519276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54B-4E80-9842-E1F7FA94927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54B-4E80-9842-E1F7FA94927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</c:f>
              <c:strCache>
                <c:ptCount val="1"/>
                <c:pt idx="0">
                  <c:v>HRP1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7D-4489-BDEC-D7A21A537A7C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18804511873246E-2"/>
          <c:y val="7.2027499346493523E-2"/>
          <c:w val="0.5112293342588079"/>
          <c:h val="0.8559450013070130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#Total Beneficiaries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0D8D-4D95-8991-CE1280CC4593}"/>
              </c:ext>
            </c:extLst>
          </c:dPt>
          <c:dPt>
            <c:idx val="1"/>
            <c:bubble3D val="0"/>
            <c:spPr>
              <a:solidFill>
                <a:schemeClr val="accent5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D8D-4D95-8991-CE1280CC4593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0D8D-4D95-8991-CE1280CC4593}"/>
              </c:ext>
            </c:extLst>
          </c:dPt>
          <c:dLbls>
            <c:dLbl>
              <c:idx val="0"/>
              <c:layout>
                <c:manualLayout>
                  <c:x val="-3.6197592924430838E-2"/>
                  <c:y val="0.1497244784413542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D8D-4D95-8991-CE1280CC4593}"/>
                </c:ext>
              </c:extLst>
            </c:dLbl>
            <c:dLbl>
              <c:idx val="1"/>
              <c:layout>
                <c:manualLayout>
                  <c:x val="0.13926493136080789"/>
                  <c:y val="-0.2236441188593055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D8D-4D95-8991-CE1280CC4593}"/>
                </c:ext>
              </c:extLst>
            </c:dLbl>
            <c:dLbl>
              <c:idx val="2"/>
              <c:layout>
                <c:manualLayout>
                  <c:x val="-4.949507951577644E-2"/>
                  <c:y val="0.1465775643875178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D8D-4D95-8991-CE1280CC45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Camp / site</c:v>
                </c:pt>
                <c:pt idx="1">
                  <c:v>IDP host/Local Community</c:v>
                </c:pt>
                <c:pt idx="2">
                  <c:v>Tempory Relocation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0.04</c:v>
                </c:pt>
                <c:pt idx="1">
                  <c:v>0.94</c:v>
                </c:pt>
                <c:pt idx="2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8D-4D95-8991-CE1280CC45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797600467917485"/>
          <c:y val="1.9272071515487994E-2"/>
          <c:w val="0.87687241840814634"/>
          <c:h val="0.893836514311552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'Food Assistance_Reached'!$L$1</c:f>
              <c:strCache>
                <c:ptCount val="1"/>
                <c:pt idx="0">
                  <c:v>Total benefeciaries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'Food Assistance_Reached'!$K$2:$K$18</c:f>
              <c:strCache>
                <c:ptCount val="17"/>
                <c:pt idx="0">
                  <c:v>Murrupula</c:v>
                </c:pt>
                <c:pt idx="1">
                  <c:v>Liúpo</c:v>
                </c:pt>
                <c:pt idx="2">
                  <c:v>Muecate</c:v>
                </c:pt>
                <c:pt idx="3">
                  <c:v>Ribaue</c:v>
                </c:pt>
                <c:pt idx="4">
                  <c:v>Mecuburi</c:v>
                </c:pt>
                <c:pt idx="5">
                  <c:v>Malema</c:v>
                </c:pt>
                <c:pt idx="6">
                  <c:v>Mogincual</c:v>
                </c:pt>
                <c:pt idx="7">
                  <c:v>Ilha_De_Moçambique</c:v>
                </c:pt>
                <c:pt idx="8">
                  <c:v>Nacala-a-Velha</c:v>
                </c:pt>
                <c:pt idx="9">
                  <c:v>Mossuril</c:v>
                </c:pt>
                <c:pt idx="10">
                  <c:v>Rapale</c:v>
                </c:pt>
                <c:pt idx="11">
                  <c:v>Monapo</c:v>
                </c:pt>
                <c:pt idx="12">
                  <c:v>Erati</c:v>
                </c:pt>
                <c:pt idx="13">
                  <c:v>Memba</c:v>
                </c:pt>
                <c:pt idx="14">
                  <c:v>Nacala</c:v>
                </c:pt>
                <c:pt idx="15">
                  <c:v>Meconta</c:v>
                </c:pt>
                <c:pt idx="16">
                  <c:v>Cidade_De_Nampula</c:v>
                </c:pt>
              </c:strCache>
            </c:strRef>
          </c:cat>
          <c:val>
            <c:numRef>
              <c:f>'Food Assistance_Reached'!$L$2:$L$18</c:f>
              <c:numCache>
                <c:formatCode>#,##0</c:formatCode>
                <c:ptCount val="17"/>
                <c:pt idx="0">
                  <c:v>42.999999999999993</c:v>
                </c:pt>
                <c:pt idx="1">
                  <c:v>166</c:v>
                </c:pt>
                <c:pt idx="2">
                  <c:v>167</c:v>
                </c:pt>
                <c:pt idx="3">
                  <c:v>178.00000000000003</c:v>
                </c:pt>
                <c:pt idx="4">
                  <c:v>234.99999999999997</c:v>
                </c:pt>
                <c:pt idx="5">
                  <c:v>280.00000000000006</c:v>
                </c:pt>
                <c:pt idx="6">
                  <c:v>326</c:v>
                </c:pt>
                <c:pt idx="7">
                  <c:v>369</c:v>
                </c:pt>
                <c:pt idx="8">
                  <c:v>1212</c:v>
                </c:pt>
                <c:pt idx="9">
                  <c:v>1322.0000000000002</c:v>
                </c:pt>
                <c:pt idx="10">
                  <c:v>2036.9999999999998</c:v>
                </c:pt>
                <c:pt idx="11">
                  <c:v>2733</c:v>
                </c:pt>
                <c:pt idx="12">
                  <c:v>4007.9999999999995</c:v>
                </c:pt>
                <c:pt idx="13">
                  <c:v>6000</c:v>
                </c:pt>
                <c:pt idx="14">
                  <c:v>6888</c:v>
                </c:pt>
                <c:pt idx="15">
                  <c:v>20229.000000000004</c:v>
                </c:pt>
                <c:pt idx="16">
                  <c:v>28925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27-4F56-AF1A-E3E64DEE766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651927663"/>
        <c:axId val="1651932351"/>
      </c:barChart>
      <c:catAx>
        <c:axId val="165192766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1651932351"/>
        <c:crosses val="autoZero"/>
        <c:auto val="1"/>
        <c:lblAlgn val="ctr"/>
        <c:lblOffset val="100"/>
        <c:noMultiLvlLbl val="0"/>
      </c:catAx>
      <c:valAx>
        <c:axId val="1651932351"/>
        <c:scaling>
          <c:orientation val="minMax"/>
        </c:scaling>
        <c:delete val="0"/>
        <c:axPos val="b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16519276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981578591498502E-2"/>
          <c:y val="0"/>
          <c:w val="0.91603684281700304"/>
          <c:h val="0.617715442624038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IDPs/returnees assisted disaggregated by age and gender; MT/value of food provided.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Number of IDPs/returnees assisted disaggregated by age and gender; MT/value of food provided.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51-4A3E-8EB7-9EE8488212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3055119"/>
        <c:axId val="522042063"/>
      </c:barChart>
      <c:catAx>
        <c:axId val="523055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522042063"/>
        <c:crosses val="autoZero"/>
        <c:auto val="1"/>
        <c:lblAlgn val="ctr"/>
        <c:lblOffset val="100"/>
        <c:noMultiLvlLbl val="0"/>
      </c:catAx>
      <c:valAx>
        <c:axId val="522042063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230551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Location type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2EC-432B-B08D-75C6B9A988C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0A3-4E07-8B77-8CACAEE3C33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IDP host/Local Community</c:v>
                </c:pt>
                <c:pt idx="1">
                  <c:v>Affected Community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0.99</c:v>
                </c:pt>
                <c:pt idx="1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44-45FC-AE81-298BEF2E8C8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0.29953</cdr:x>
      <cdr:y>0.8789</cdr:y>
    </cdr:from>
    <cdr:to>
      <cdr:x>0.49246</cdr:x>
      <cdr:y>0.94619</cdr:y>
    </cdr:to>
    <cdr:sp macro="" textlink="">
      <cdr:nvSpPr>
        <cdr:cNvPr id="2" name="object 33">
          <a:extLst xmlns:a="http://schemas.openxmlformats.org/drawingml/2006/main">
            <a:ext uri="{FF2B5EF4-FFF2-40B4-BE49-F238E27FC236}">
              <a16:creationId xmlns:a16="http://schemas.microsoft.com/office/drawing/2014/main" id="{98CEA48C-6169-B24C-8DB8-67B115D8B1E7}"/>
            </a:ext>
          </a:extLst>
        </cdr:cNvPr>
        <cdr:cNvSpPr txBox="1"/>
      </cdr:nvSpPr>
      <cdr:spPr>
        <a:xfrm xmlns:a="http://schemas.openxmlformats.org/drawingml/2006/main">
          <a:off x="626582" y="1356739"/>
          <a:ext cx="403588" cy="1038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0" tIns="0" rIns="0" bIns="0" rtlCol="0">
          <a:spAutoFit/>
        </a:bodyPr>
        <a:lstStyle xmlns:a="http://schemas.openxmlformats.org/drawingml/2006/main">
          <a:defPPr>
            <a:defRPr lang="en-US"/>
          </a:defPPr>
          <a:lvl1pPr marL="0" algn="l" defTabSz="61070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610700" algn="l" defTabSz="61070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221398" algn="l" defTabSz="61070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832099" algn="l" defTabSz="61070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2442798" algn="l" defTabSz="61070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3053498" algn="l" defTabSz="61070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3664198" algn="l" defTabSz="61070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4274897" algn="l" defTabSz="61070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4885595" algn="l" defTabSz="61070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12700">
            <a:lnSpc>
              <a:spcPct val="100000"/>
            </a:lnSpc>
          </a:pPr>
          <a:r>
            <a:rPr lang="en-GB" sz="9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In-Kind</a:t>
          </a:r>
          <a:endParaRPr sz="8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cdr:txBody>
    </cdr:sp>
  </cdr:relSizeAnchor>
  <cdr:relSizeAnchor xmlns:cdr="http://schemas.openxmlformats.org/drawingml/2006/chartDrawing">
    <cdr:from>
      <cdr:x>0.73589</cdr:x>
      <cdr:y>0.90532</cdr:y>
    </cdr:from>
    <cdr:to>
      <cdr:x>0.94826</cdr:x>
      <cdr:y>0.98507</cdr:y>
    </cdr:to>
    <cdr:sp macro="" textlink="">
      <cdr:nvSpPr>
        <cdr:cNvPr id="3" name="object 33">
          <a:extLst xmlns:a="http://schemas.openxmlformats.org/drawingml/2006/main">
            <a:ext uri="{FF2B5EF4-FFF2-40B4-BE49-F238E27FC236}">
              <a16:creationId xmlns:a16="http://schemas.microsoft.com/office/drawing/2014/main" id="{AC099924-7DD8-4153-83B2-3D4F54330776}"/>
            </a:ext>
          </a:extLst>
        </cdr:cNvPr>
        <cdr:cNvSpPr txBox="1"/>
      </cdr:nvSpPr>
      <cdr:spPr>
        <a:xfrm xmlns:a="http://schemas.openxmlformats.org/drawingml/2006/main">
          <a:off x="1539399" y="1397523"/>
          <a:ext cx="444254" cy="1231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12700">
            <a:lnSpc>
              <a:spcPct val="100000"/>
            </a:lnSpc>
          </a:pPr>
          <a:endParaRPr sz="8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0.18527</cdr:x>
      <cdr:y>0.90178</cdr:y>
    </cdr:from>
    <cdr:to>
      <cdr:x>0.3782</cdr:x>
      <cdr:y>0.96907</cdr:y>
    </cdr:to>
    <cdr:sp macro="" textlink="">
      <cdr:nvSpPr>
        <cdr:cNvPr id="2" name="object 33">
          <a:extLst xmlns:a="http://schemas.openxmlformats.org/drawingml/2006/main">
            <a:ext uri="{FF2B5EF4-FFF2-40B4-BE49-F238E27FC236}">
              <a16:creationId xmlns:a16="http://schemas.microsoft.com/office/drawing/2014/main" id="{98CEA48C-6169-B24C-8DB8-67B115D8B1E7}"/>
            </a:ext>
          </a:extLst>
        </cdr:cNvPr>
        <cdr:cNvSpPr txBox="1"/>
      </cdr:nvSpPr>
      <cdr:spPr>
        <a:xfrm xmlns:a="http://schemas.openxmlformats.org/drawingml/2006/main">
          <a:off x="516752" y="1856079"/>
          <a:ext cx="538117" cy="1384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0" tIns="0" rIns="0" bIns="0" rtlCol="0">
          <a:spAutoFit/>
        </a:bodyPr>
        <a:lstStyle xmlns:a="http://schemas.openxmlformats.org/drawingml/2006/main">
          <a:defPPr>
            <a:defRPr lang="en-US"/>
          </a:defPPr>
          <a:lvl1pPr marL="0" algn="l" defTabSz="61070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610700" algn="l" defTabSz="61070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221398" algn="l" defTabSz="61070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832099" algn="l" defTabSz="61070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2442798" algn="l" defTabSz="61070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3053498" algn="l" defTabSz="61070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3664198" algn="l" defTabSz="61070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4274897" algn="l" defTabSz="61070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4885595" algn="l" defTabSz="61070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12700">
            <a:lnSpc>
              <a:spcPct val="100000"/>
            </a:lnSpc>
          </a:pPr>
          <a:r>
            <a:rPr lang="en-GB" sz="9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In-Kind</a:t>
          </a:r>
          <a:endParaRPr sz="8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cdr:txBody>
    </cdr:sp>
  </cdr:relSizeAnchor>
  <cdr:relSizeAnchor xmlns:cdr="http://schemas.openxmlformats.org/drawingml/2006/chartDrawing">
    <cdr:from>
      <cdr:x>0.73589</cdr:x>
      <cdr:y>0.90532</cdr:y>
    </cdr:from>
    <cdr:to>
      <cdr:x>0.94826</cdr:x>
      <cdr:y>0.97261</cdr:y>
    </cdr:to>
    <cdr:sp macro="" textlink="">
      <cdr:nvSpPr>
        <cdr:cNvPr id="3" name="object 33">
          <a:extLst xmlns:a="http://schemas.openxmlformats.org/drawingml/2006/main">
            <a:ext uri="{FF2B5EF4-FFF2-40B4-BE49-F238E27FC236}">
              <a16:creationId xmlns:a16="http://schemas.microsoft.com/office/drawing/2014/main" id="{AC099924-7DD8-4153-83B2-3D4F54330776}"/>
            </a:ext>
          </a:extLst>
        </cdr:cNvPr>
        <cdr:cNvSpPr txBox="1"/>
      </cdr:nvSpPr>
      <cdr:spPr>
        <a:xfrm xmlns:a="http://schemas.openxmlformats.org/drawingml/2006/main">
          <a:off x="2052531" y="1863365"/>
          <a:ext cx="592339" cy="1384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0" tIns="0" rIns="0" bIns="0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12700">
            <a:lnSpc>
              <a:spcPct val="100000"/>
            </a:lnSpc>
          </a:pPr>
          <a:r>
            <a:rPr lang="en-GB" sz="9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Voucher</a:t>
          </a:r>
          <a:endParaRPr sz="8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170583" cy="481073"/>
          </a:xfrm>
          <a:prstGeom prst="rect">
            <a:avLst/>
          </a:prstGeom>
        </p:spPr>
        <p:txBody>
          <a:bodyPr vert="horz" lIns="83279" tIns="41639" rIns="83279" bIns="41639" rtlCol="0"/>
          <a:lstStyle>
            <a:lvl1pPr algn="l">
              <a:defRPr sz="11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3" y="2"/>
            <a:ext cx="3170583" cy="481073"/>
          </a:xfrm>
          <a:prstGeom prst="rect">
            <a:avLst/>
          </a:prstGeom>
        </p:spPr>
        <p:txBody>
          <a:bodyPr vert="horz" lIns="83279" tIns="41639" rIns="83279" bIns="41639" rtlCol="0"/>
          <a:lstStyle>
            <a:lvl1pPr algn="r">
              <a:defRPr sz="1100"/>
            </a:lvl1pPr>
          </a:lstStyle>
          <a:p>
            <a:fld id="{7919AE12-9D65-4118-9638-5A73AB9FDE97}" type="datetimeFigureOut">
              <a:rPr lang="es-ES" smtClean="0"/>
              <a:t>11/06/2021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20127"/>
            <a:ext cx="3170583" cy="481073"/>
          </a:xfrm>
          <a:prstGeom prst="rect">
            <a:avLst/>
          </a:prstGeom>
        </p:spPr>
        <p:txBody>
          <a:bodyPr vert="horz" lIns="83279" tIns="41639" rIns="83279" bIns="41639" rtlCol="0" anchor="b"/>
          <a:lstStyle>
            <a:lvl1pPr algn="l">
              <a:defRPr sz="1100"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3" y="9120127"/>
            <a:ext cx="3170583" cy="481073"/>
          </a:xfrm>
          <a:prstGeom prst="rect">
            <a:avLst/>
          </a:prstGeom>
        </p:spPr>
        <p:txBody>
          <a:bodyPr vert="horz" lIns="83279" tIns="41639" rIns="83279" bIns="41639" rtlCol="0" anchor="b"/>
          <a:lstStyle>
            <a:lvl1pPr algn="r">
              <a:defRPr sz="1100"/>
            </a:lvl1pPr>
          </a:lstStyle>
          <a:p>
            <a:fld id="{AF322141-2670-4E42-8730-26D4A99C4C35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30274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8"/>
          </a:xfrm>
          <a:prstGeom prst="rect">
            <a:avLst/>
          </a:prstGeom>
        </p:spPr>
        <p:txBody>
          <a:bodyPr vert="horz" lIns="99135" tIns="49567" rIns="99135" bIns="49567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8"/>
          </a:xfrm>
          <a:prstGeom prst="rect">
            <a:avLst/>
          </a:prstGeom>
        </p:spPr>
        <p:txBody>
          <a:bodyPr vert="horz" lIns="99135" tIns="49567" rIns="99135" bIns="49567" rtlCol="0"/>
          <a:lstStyle>
            <a:lvl1pPr algn="r">
              <a:defRPr sz="1200"/>
            </a:lvl1pPr>
          </a:lstStyle>
          <a:p>
            <a:fld id="{EF6458FA-5DED-4DC0-B64A-EDD29FAC960D}" type="datetimeFigureOut">
              <a:rPr lang="es-ES" smtClean="0"/>
              <a:t>11/06/2021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6288" y="1200150"/>
            <a:ext cx="5762625" cy="3241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135" tIns="49567" rIns="99135" bIns="49567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620578"/>
            <a:ext cx="5852160" cy="3780473"/>
          </a:xfrm>
          <a:prstGeom prst="rect">
            <a:avLst/>
          </a:prstGeom>
        </p:spPr>
        <p:txBody>
          <a:bodyPr vert="horz" lIns="99135" tIns="49567" rIns="99135" bIns="49567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7"/>
          </a:xfrm>
          <a:prstGeom prst="rect">
            <a:avLst/>
          </a:prstGeom>
        </p:spPr>
        <p:txBody>
          <a:bodyPr vert="horz" lIns="99135" tIns="49567" rIns="99135" bIns="49567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7"/>
          </a:xfrm>
          <a:prstGeom prst="rect">
            <a:avLst/>
          </a:prstGeom>
        </p:spPr>
        <p:txBody>
          <a:bodyPr vert="horz" lIns="99135" tIns="49567" rIns="99135" bIns="49567" rtlCol="0" anchor="b"/>
          <a:lstStyle>
            <a:lvl1pPr algn="r">
              <a:defRPr sz="1200"/>
            </a:lvl1pPr>
          </a:lstStyle>
          <a:p>
            <a:fld id="{2CDD0A33-C64B-4386-A104-5AA259B033AE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8338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lubofmozambique.com/wp-content/uploads/2021/04/aadin.mader_.jpg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lubofmozambique.com/wp-content/uploads/2021/04/aadin.mader_.jpg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lubofmozambique.com/wp-content/uploads/2021/04/aadin.mader_.jpg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lubofmozambique.com/wp-content/uploads/2021/04/aadin.mader_.jpg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lubofmozambique.com/wp-content/uploads/2021/04/aadin.mader_.jpg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lubofmozambique.com/wp-content/uploads/2021/04/aadin.mader_.jpg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lubofmozambique.com/wp-content/uploads/2021/04/aadin.mader_.jpg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lubofmozambique.com/wp-content/uploads/2021/04/aadin.mader_.jpg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lubofmozambique.com/wp-content/uploads/2021/04/aadin.mader_.jpg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DD0A33-C64B-4386-A104-5AA259B033AE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24576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DD0A33-C64B-4386-A104-5AA259B033AE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34754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Agriculture and Rural Development minister Celso Correia who signed the deal on behalf of government</a:t>
            </a:r>
            <a:b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</a:b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D0A33-C64B-4386-A104-5AA259B033AE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72290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Agriculture and Rural Development minister Celso Correia who signed the deal on behalf of government</a:t>
            </a:r>
            <a:b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</a:b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D0A33-C64B-4386-A104-5AA259B033AE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51017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Agriculture and Rural Development minister Celso Correia who signed the deal on behalf of government</a:t>
            </a:r>
            <a:b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</a:b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D0A33-C64B-4386-A104-5AA259B033AE}" type="slidenum">
              <a:rPr lang="es-ES" smtClean="0"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90354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Agriculture and Rural Development minister Celso Correia who signed the deal on behalf of government</a:t>
            </a:r>
            <a:b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</a:b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D0A33-C64B-4386-A104-5AA259B033AE}" type="slidenum">
              <a:rPr lang="es-ES" smtClean="0"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8077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Agriculture and Rural Development minister Celso Correia who signed the deal on behalf of government</a:t>
            </a:r>
            <a:b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</a:b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D0A33-C64B-4386-A104-5AA259B033AE}" type="slidenum">
              <a:rPr lang="es-ES" smtClean="0"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0002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Agriculture and Rural Development minister Celso Correia who signed the deal on behalf of government</a:t>
            </a:r>
            <a:b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</a:b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D0A33-C64B-4386-A104-5AA259B033AE}" type="slidenum">
              <a:rPr lang="es-ES" smtClean="0"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48778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DD0A33-C64B-4386-A104-5AA259B033AE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42231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9C98C9-F0E9-4826-BA5D-D0E90500FB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00060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9C98C9-F0E9-4826-BA5D-D0E90500FB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3999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D0A33-C64B-4386-A104-5AA259B033AE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23706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9C98C9-F0E9-4826-BA5D-D0E90500FB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33867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9C98C9-F0E9-4826-BA5D-D0E90500FB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21708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6012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9C98C9-F0E9-4826-BA5D-D0E90500FB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91012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DD0A33-C64B-4386-A104-5AA259B033AE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06061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DD0A33-C64B-4386-A104-5AA259B033AE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17778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For</a:t>
            </a:r>
            <a:r>
              <a:rPr lang="es-ES" dirty="0"/>
              <a:t> April </a:t>
            </a:r>
            <a:r>
              <a:rPr lang="es-ES" dirty="0" err="1"/>
              <a:t>distribution</a:t>
            </a:r>
            <a:r>
              <a:rPr lang="es-ES" dirty="0"/>
              <a:t>, </a:t>
            </a:r>
            <a:r>
              <a:rPr lang="es-ES" dirty="0" err="1"/>
              <a:t>only</a:t>
            </a:r>
            <a:r>
              <a:rPr lang="es-ES" dirty="0"/>
              <a:t> in Cabo </a:t>
            </a:r>
            <a:r>
              <a:rPr lang="es-ES" dirty="0" err="1"/>
              <a:t>Deglado</a:t>
            </a:r>
            <a:r>
              <a:rPr lang="es-ES" dirty="0"/>
              <a:t> 44,725 </a:t>
            </a:r>
            <a:r>
              <a:rPr lang="es-ES" dirty="0" err="1"/>
              <a:t>IDPs</a:t>
            </a:r>
            <a:r>
              <a:rPr lang="es-ES" dirty="0"/>
              <a:t> </a:t>
            </a:r>
            <a:r>
              <a:rPr lang="es-ES" dirty="0" err="1"/>
              <a:t>have</a:t>
            </a:r>
            <a:r>
              <a:rPr lang="es-ES" dirty="0"/>
              <a:t> </a:t>
            </a:r>
            <a:r>
              <a:rPr lang="es-ES" dirty="0" err="1"/>
              <a:t>received</a:t>
            </a:r>
            <a:r>
              <a:rPr lang="es-ES" dirty="0"/>
              <a:t> Food </a:t>
            </a:r>
            <a:r>
              <a:rPr lang="es-ES" dirty="0" err="1"/>
              <a:t>assistance</a:t>
            </a:r>
            <a:r>
              <a:rPr lang="es-ES" dirty="0"/>
              <a:t> so </a:t>
            </a:r>
            <a:r>
              <a:rPr lang="es-ES" dirty="0" err="1"/>
              <a:t>far</a:t>
            </a:r>
            <a:r>
              <a:rPr lang="es-ES" dirty="0"/>
              <a:t>,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7%</a:t>
            </a:r>
            <a:r>
              <a:rPr lang="en-US" dirty="0"/>
              <a:t> of the total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667,500 people planned.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4814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For</a:t>
            </a:r>
            <a:r>
              <a:rPr lang="es-ES" dirty="0"/>
              <a:t> April </a:t>
            </a:r>
            <a:r>
              <a:rPr lang="es-ES" dirty="0" err="1"/>
              <a:t>distribution</a:t>
            </a:r>
            <a:r>
              <a:rPr lang="es-ES" dirty="0"/>
              <a:t>, </a:t>
            </a:r>
            <a:r>
              <a:rPr lang="es-ES" dirty="0" err="1"/>
              <a:t>only</a:t>
            </a:r>
            <a:r>
              <a:rPr lang="es-ES" dirty="0"/>
              <a:t> in Cabo </a:t>
            </a:r>
            <a:r>
              <a:rPr lang="es-ES" dirty="0" err="1"/>
              <a:t>Deglado</a:t>
            </a:r>
            <a:r>
              <a:rPr lang="es-ES" dirty="0"/>
              <a:t> 44,725 </a:t>
            </a:r>
            <a:r>
              <a:rPr lang="es-ES" dirty="0" err="1"/>
              <a:t>IDPs</a:t>
            </a:r>
            <a:r>
              <a:rPr lang="es-ES" dirty="0"/>
              <a:t> </a:t>
            </a:r>
            <a:r>
              <a:rPr lang="es-ES" dirty="0" err="1"/>
              <a:t>have</a:t>
            </a:r>
            <a:r>
              <a:rPr lang="es-ES" dirty="0"/>
              <a:t> </a:t>
            </a:r>
            <a:r>
              <a:rPr lang="es-ES" dirty="0" err="1"/>
              <a:t>received</a:t>
            </a:r>
            <a:r>
              <a:rPr lang="es-ES" dirty="0"/>
              <a:t> Food </a:t>
            </a:r>
            <a:r>
              <a:rPr lang="es-ES" dirty="0" err="1"/>
              <a:t>assistance</a:t>
            </a:r>
            <a:r>
              <a:rPr lang="es-ES" dirty="0"/>
              <a:t> so </a:t>
            </a:r>
            <a:r>
              <a:rPr lang="es-ES" dirty="0" err="1"/>
              <a:t>far</a:t>
            </a:r>
            <a:r>
              <a:rPr lang="es-ES" dirty="0"/>
              <a:t>,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7%</a:t>
            </a:r>
            <a:r>
              <a:rPr lang="en-US" dirty="0"/>
              <a:t> of the total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667,500 people planned.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077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DD0A33-C64B-4386-A104-5AA259B033AE}" type="slidenum">
              <a:rPr lang="es-ES" smtClean="0"/>
              <a:t>38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85936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DD0A33-C64B-4386-A104-5AA259B033AE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70632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DD0A33-C64B-4386-A104-5AA259B033AE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7295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D0A33-C64B-4386-A104-5AA259B033AE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41367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DD0A33-C64B-4386-A104-5AA259B033AE}" type="slidenum">
              <a:rPr lang="es-ES" smtClean="0"/>
              <a:t>41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8552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DD0A33-C64B-4386-A104-5AA259B033AE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230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Agriculture and Rural Development minister Celso Correia who signed the deal on behalf of government</a:t>
            </a:r>
            <a:b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</a:b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D0A33-C64B-4386-A104-5AA259B033AE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57673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Agriculture and Rural Development minister Celso Correia who signed the deal on behalf of government</a:t>
            </a:r>
            <a:b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</a:b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D0A33-C64B-4386-A104-5AA259B033AE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48504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Agriculture and Rural Development minister Celso Correia who signed the deal on behalf of government</a:t>
            </a:r>
            <a:b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</a:b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D0A33-C64B-4386-A104-5AA259B033AE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57460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DD0A33-C64B-4386-A104-5AA259B033AE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72120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DD0A33-C64B-4386-A104-5AA259B033AE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2147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597819"/>
            <a:ext cx="7772400" cy="1102519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>
                <a:latin typeface="Merriweather"/>
                <a:cs typeface="Merriweather"/>
              </a:defRPr>
            </a:lvl1pPr>
          </a:lstStyle>
          <a:p>
            <a:fld id="{931009A2-987F-2C49-BF64-DF08DDF1FD64}" type="datetimeFigureOut">
              <a:rPr lang="en-US" smtClean="0"/>
              <a:pPr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latin typeface="Merriweather"/>
                <a:cs typeface="Merriweather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latin typeface="Merriweather"/>
                <a:cs typeface="Merriweather"/>
              </a:defRPr>
            </a:lvl1pPr>
          </a:lstStyle>
          <a:p>
            <a:fld id="{4B2FF9A6-9D21-FB48-AC66-2213A3BB2B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446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009A2-987F-2C49-BF64-DF08DDF1FD6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FF9A6-9D21-FB48-AC66-2213A3BB2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177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009A2-987F-2C49-BF64-DF08DDF1FD6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FF9A6-9D21-FB48-AC66-2213A3BB2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5918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Vertica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2" y="457200"/>
            <a:ext cx="5257979" cy="42291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575"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29474" y="4171950"/>
            <a:ext cx="3258399" cy="5715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013" cap="none" baseline="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429472" y="400050"/>
            <a:ext cx="3258400" cy="6286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2700" b="0" baseline="0">
                <a:solidFill>
                  <a:schemeClr val="accent2"/>
                </a:solidFill>
              </a:defRPr>
            </a:lvl1pPr>
            <a:lvl2pPr marL="0" indent="0" algn="r">
              <a:buNone/>
              <a:defRPr sz="3038" b="0" baseline="0">
                <a:solidFill>
                  <a:schemeClr val="bg1"/>
                </a:solidFill>
              </a:defRPr>
            </a:lvl2pPr>
            <a:lvl3pPr marL="0" indent="0" algn="r">
              <a:buNone/>
              <a:defRPr sz="3038" b="0" baseline="0">
                <a:solidFill>
                  <a:schemeClr val="bg1"/>
                </a:solidFill>
              </a:defRPr>
            </a:lvl3pPr>
            <a:lvl4pPr marL="0" indent="0" algn="r">
              <a:buNone/>
              <a:defRPr sz="3038" b="0" baseline="0">
                <a:solidFill>
                  <a:schemeClr val="bg1"/>
                </a:solidFill>
              </a:defRPr>
            </a:lvl4pPr>
            <a:lvl5pPr marL="0" indent="0" algn="r">
              <a:buNone/>
              <a:defRPr sz="3038" b="0" baseline="0">
                <a:solidFill>
                  <a:schemeClr val="bg1"/>
                </a:solidFill>
              </a:defRPr>
            </a:lvl5pPr>
          </a:lstStyle>
          <a:p>
            <a:pPr lvl="0"/>
            <a:r>
              <a:t>Year</a:t>
            </a:r>
          </a:p>
        </p:txBody>
      </p:sp>
    </p:spTree>
    <p:extLst>
      <p:ext uri="{BB962C8B-B14F-4D97-AF65-F5344CB8AC3E}">
        <p14:creationId xmlns:p14="http://schemas.microsoft.com/office/powerpoint/2010/main" val="273413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253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013"/>
            </a:lvl1pPr>
            <a:lvl2pPr marL="192881" indent="0" algn="ctr">
              <a:buNone/>
              <a:defRPr sz="844"/>
            </a:lvl2pPr>
            <a:lvl3pPr marL="385763" indent="0" algn="ctr">
              <a:buNone/>
              <a:defRPr sz="760"/>
            </a:lvl3pPr>
            <a:lvl4pPr marL="578644" indent="0" algn="ctr">
              <a:buNone/>
              <a:defRPr sz="675"/>
            </a:lvl4pPr>
            <a:lvl5pPr marL="771525" indent="0" algn="ctr">
              <a:buNone/>
              <a:defRPr sz="675"/>
            </a:lvl5pPr>
            <a:lvl6pPr marL="964406" indent="0" algn="ctr">
              <a:buNone/>
              <a:defRPr sz="675"/>
            </a:lvl6pPr>
            <a:lvl7pPr marL="1157288" indent="0" algn="ctr">
              <a:buNone/>
              <a:defRPr sz="675"/>
            </a:lvl7pPr>
            <a:lvl8pPr marL="1350169" indent="0" algn="ctr">
              <a:buNone/>
              <a:defRPr sz="675"/>
            </a:lvl8pPr>
            <a:lvl9pPr marL="1543050" indent="0" algn="ctr">
              <a:buNone/>
              <a:defRPr sz="675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9592-E161-4C18-9F1C-1FFD373FAA4D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F74D9-1F35-419D-B6A0-D567CBE32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135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9592-E161-4C18-9F1C-1FFD373FAA4D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F74D9-1F35-419D-B6A0-D567CBE32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0959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6"/>
            <a:ext cx="7886700" cy="2139553"/>
          </a:xfrm>
        </p:spPr>
        <p:txBody>
          <a:bodyPr anchor="b"/>
          <a:lstStyle>
            <a:lvl1pPr>
              <a:defRPr sz="253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0"/>
            <a:ext cx="7886700" cy="1125140"/>
          </a:xfrm>
        </p:spPr>
        <p:txBody>
          <a:bodyPr/>
          <a:lstStyle>
            <a:lvl1pPr marL="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1pPr>
            <a:lvl2pPr marL="192881" indent="0">
              <a:buNone/>
              <a:defRPr sz="844">
                <a:solidFill>
                  <a:schemeClr val="tx1">
                    <a:tint val="75000"/>
                  </a:schemeClr>
                </a:solidFill>
              </a:defRPr>
            </a:lvl2pPr>
            <a:lvl3pPr marL="385763" indent="0">
              <a:buNone/>
              <a:defRPr sz="760">
                <a:solidFill>
                  <a:schemeClr val="tx1">
                    <a:tint val="75000"/>
                  </a:schemeClr>
                </a:solidFill>
              </a:defRPr>
            </a:lvl3pPr>
            <a:lvl4pPr marL="578644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4pPr>
            <a:lvl5pPr marL="771525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5pPr>
            <a:lvl6pPr marL="964406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6pPr>
            <a:lvl7pPr marL="1157288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7pPr>
            <a:lvl8pPr marL="1350169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8pPr>
            <a:lvl9pPr marL="1543050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9592-E161-4C18-9F1C-1FFD373FAA4D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F74D9-1F35-419D-B6A0-D567CBE32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7730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9592-E161-4C18-9F1C-1FFD373FAA4D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F74D9-1F35-419D-B6A0-D567CBE32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2411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9592-E161-4C18-9F1C-1FFD373FAA4D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F74D9-1F35-419D-B6A0-D567CBE32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2970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9592-E161-4C18-9F1C-1FFD373FAA4D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F74D9-1F35-419D-B6A0-D567CBE32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8141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9592-E161-4C18-9F1C-1FFD373FAA4D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F74D9-1F35-419D-B6A0-D567CBE32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386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009A2-987F-2C49-BF64-DF08DDF1FD6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FF9A6-9D21-FB48-AC66-2213A3BB2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5760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1350"/>
            </a:lvl1pPr>
            <a:lvl2pPr>
              <a:defRPr sz="1181"/>
            </a:lvl2pPr>
            <a:lvl3pPr>
              <a:defRPr sz="1013"/>
            </a:lvl3pPr>
            <a:lvl4pPr>
              <a:defRPr sz="844"/>
            </a:lvl4pPr>
            <a:lvl5pPr>
              <a:defRPr sz="844"/>
            </a:lvl5pPr>
            <a:lvl6pPr>
              <a:defRPr sz="844"/>
            </a:lvl6pPr>
            <a:lvl7pPr>
              <a:defRPr sz="844"/>
            </a:lvl7pPr>
            <a:lvl8pPr>
              <a:defRPr sz="844"/>
            </a:lvl8pPr>
            <a:lvl9pPr>
              <a:defRPr sz="844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9592-E161-4C18-9F1C-1FFD373FAA4D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F74D9-1F35-419D-B6A0-D567CBE32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5472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 marL="0" indent="0">
              <a:buNone/>
              <a:defRPr sz="1350"/>
            </a:lvl1pPr>
            <a:lvl2pPr marL="192881" indent="0">
              <a:buNone/>
              <a:defRPr sz="1181"/>
            </a:lvl2pPr>
            <a:lvl3pPr marL="385763" indent="0">
              <a:buNone/>
              <a:defRPr sz="1013"/>
            </a:lvl3pPr>
            <a:lvl4pPr marL="578644" indent="0">
              <a:buNone/>
              <a:defRPr sz="844"/>
            </a:lvl4pPr>
            <a:lvl5pPr marL="771525" indent="0">
              <a:buNone/>
              <a:defRPr sz="844"/>
            </a:lvl5pPr>
            <a:lvl6pPr marL="964406" indent="0">
              <a:buNone/>
              <a:defRPr sz="844"/>
            </a:lvl6pPr>
            <a:lvl7pPr marL="1157288" indent="0">
              <a:buNone/>
              <a:defRPr sz="844"/>
            </a:lvl7pPr>
            <a:lvl8pPr marL="1350169" indent="0">
              <a:buNone/>
              <a:defRPr sz="844"/>
            </a:lvl8pPr>
            <a:lvl9pPr marL="1543050" indent="0">
              <a:buNone/>
              <a:defRPr sz="844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9592-E161-4C18-9F1C-1FFD373FAA4D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F74D9-1F35-419D-B6A0-D567CBE32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4369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9592-E161-4C18-9F1C-1FFD373FAA4D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F74D9-1F35-419D-B6A0-D567CBE32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2464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9592-E161-4C18-9F1C-1FFD373FAA4D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F74D9-1F35-419D-B6A0-D567CBE32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7023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Vertica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2" y="457200"/>
            <a:ext cx="5257979" cy="42291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575"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29474" y="4171950"/>
            <a:ext cx="3258399" cy="5715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013" cap="none" baseline="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429472" y="400050"/>
            <a:ext cx="3258400" cy="6286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2700" b="0" baseline="0">
                <a:solidFill>
                  <a:schemeClr val="accent2"/>
                </a:solidFill>
              </a:defRPr>
            </a:lvl1pPr>
            <a:lvl2pPr marL="0" indent="0" algn="r">
              <a:buNone/>
              <a:defRPr sz="3038" b="0" baseline="0">
                <a:solidFill>
                  <a:schemeClr val="bg1"/>
                </a:solidFill>
              </a:defRPr>
            </a:lvl2pPr>
            <a:lvl3pPr marL="0" indent="0" algn="r">
              <a:buNone/>
              <a:defRPr sz="3038" b="0" baseline="0">
                <a:solidFill>
                  <a:schemeClr val="bg1"/>
                </a:solidFill>
              </a:defRPr>
            </a:lvl3pPr>
            <a:lvl4pPr marL="0" indent="0" algn="r">
              <a:buNone/>
              <a:defRPr sz="3038" b="0" baseline="0">
                <a:solidFill>
                  <a:schemeClr val="bg1"/>
                </a:solidFill>
              </a:defRPr>
            </a:lvl4pPr>
            <a:lvl5pPr marL="0" indent="0" algn="r">
              <a:buNone/>
              <a:defRPr sz="3038" b="0" baseline="0">
                <a:solidFill>
                  <a:schemeClr val="bg1"/>
                </a:solidFill>
              </a:defRPr>
            </a:lvl5pPr>
          </a:lstStyle>
          <a:p>
            <a:pPr lvl="0"/>
            <a:r>
              <a:t>Year</a:t>
            </a:r>
          </a:p>
        </p:txBody>
      </p:sp>
    </p:spTree>
    <p:extLst>
      <p:ext uri="{BB962C8B-B14F-4D97-AF65-F5344CB8AC3E}">
        <p14:creationId xmlns:p14="http://schemas.microsoft.com/office/powerpoint/2010/main" val="250157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1015215" y="1707654"/>
            <a:ext cx="5832648" cy="1026114"/>
          </a:xfrm>
          <a:prstGeom prst="rect">
            <a:avLst/>
          </a:prstGeom>
        </p:spPr>
        <p:txBody>
          <a:bodyPr lIns="0" tIns="46800" rIns="0" anchor="t"/>
          <a:lstStyle>
            <a:lvl1pPr algn="l">
              <a:defRPr sz="345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- Option 1</a:t>
            </a:r>
            <a:br>
              <a:rPr lang="en-US" dirty="0"/>
            </a:b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015216" y="2733768"/>
            <a:ext cx="5831255" cy="474201"/>
          </a:xfrm>
          <a:prstGeom prst="rect">
            <a:avLst/>
          </a:prstGeom>
        </p:spPr>
        <p:txBody>
          <a:bodyPr lIns="0" tIns="46800" rIns="0" anchor="t"/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015215" y="4191930"/>
            <a:ext cx="5829467" cy="216024"/>
          </a:xfrm>
          <a:prstGeom prst="rect">
            <a:avLst/>
          </a:prstGeom>
        </p:spPr>
        <p:txBody>
          <a:bodyPr lIns="0" tIns="46800" rIns="0"/>
          <a:lstStyle>
            <a:lvl1pPr marL="0" indent="0">
              <a:buFontTx/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Name of the presenter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007604" y="4407954"/>
            <a:ext cx="5837078" cy="219214"/>
          </a:xfrm>
          <a:prstGeom prst="rect">
            <a:avLst/>
          </a:prstGeom>
        </p:spPr>
        <p:txBody>
          <a:bodyPr lIns="0" tIns="46800" rIns="0"/>
          <a:lstStyle>
            <a:lvl1pPr marL="0" indent="0">
              <a:buFontTx/>
              <a:buNone/>
              <a:defRPr sz="12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Title, Organization</a:t>
            </a:r>
          </a:p>
        </p:txBody>
      </p:sp>
    </p:spTree>
    <p:extLst>
      <p:ext uri="{BB962C8B-B14F-4D97-AF65-F5344CB8AC3E}">
        <p14:creationId xmlns:p14="http://schemas.microsoft.com/office/powerpoint/2010/main" val="26353782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Connettore 1 31">
            <a:extLst>
              <a:ext uri="{FF2B5EF4-FFF2-40B4-BE49-F238E27FC236}">
                <a16:creationId xmlns:a16="http://schemas.microsoft.com/office/drawing/2014/main" id="{979C4701-D86E-8642-9831-6649FA5CFB66}"/>
              </a:ext>
            </a:extLst>
          </p:cNvPr>
          <p:cNvCxnSpPr>
            <a:cxnSpLocks/>
          </p:cNvCxnSpPr>
          <p:nvPr userDrawn="1"/>
        </p:nvCxnSpPr>
        <p:spPr>
          <a:xfrm>
            <a:off x="0" y="4785996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301D986D-7DC2-6B42-A3AA-10A8F8722BA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4840002"/>
            <a:ext cx="9144000" cy="188591"/>
          </a:xfrm>
          <a:prstGeom prst="rect">
            <a:avLst/>
          </a:prstGeom>
        </p:spPr>
        <p:txBody>
          <a:bodyPr lIns="540000" rIns="540000"/>
          <a:lstStyle>
            <a:lvl1pPr marL="0" indent="0">
              <a:buFontTx/>
              <a:buNone/>
              <a:defRPr sz="1050" b="0">
                <a:solidFill>
                  <a:srgbClr val="5792C9"/>
                </a:solidFill>
              </a:defRPr>
            </a:lvl1pPr>
          </a:lstStyle>
          <a:p>
            <a:pPr lvl="0"/>
            <a:r>
              <a:rPr lang="en-US" dirty="0"/>
              <a:t>Click to edit meeting date, place and date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196904FE-A34D-024F-87C3-7F0E775D274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02000"/>
            <a:ext cx="9144000" cy="307819"/>
          </a:xfrm>
          <a:prstGeom prst="rect">
            <a:avLst/>
          </a:prstGeom>
          <a:solidFill>
            <a:srgbClr val="5792C9">
              <a:alpha val="21000"/>
            </a:srgbClr>
          </a:solidFill>
        </p:spPr>
        <p:txBody>
          <a:bodyPr lIns="540000" rIns="540000" anchor="ctr" anchorCtr="0"/>
          <a:lstStyle>
            <a:lvl1pPr marL="0" indent="0" algn="r">
              <a:buFontTx/>
              <a:buNone/>
              <a:defRPr sz="1050" b="1">
                <a:solidFill>
                  <a:srgbClr val="5792C9"/>
                </a:solidFill>
              </a:defRPr>
            </a:lvl1pPr>
          </a:lstStyle>
          <a:p>
            <a:pPr lvl="0"/>
            <a:r>
              <a:rPr lang="en-US" dirty="0"/>
              <a:t>CLICK TO EDIT PPT TITLE </a:t>
            </a:r>
            <a:r>
              <a:rPr lang="it-IT" b="1" dirty="0"/>
              <a:t>|</a:t>
            </a:r>
            <a:r>
              <a:rPr lang="it-IT" dirty="0"/>
              <a:t> </a:t>
            </a:r>
            <a:r>
              <a:rPr lang="it-IT" dirty="0" err="1"/>
              <a:t>Section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en-US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59165581-3D98-B54C-B922-370C4A1516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1485000"/>
            <a:ext cx="5328084" cy="3132343"/>
          </a:xfrm>
          <a:prstGeom prst="rect">
            <a:avLst/>
          </a:prstGeom>
        </p:spPr>
        <p:txBody>
          <a:bodyPr lIns="540000" tIns="0" rIns="360000" anchor="t" anchorCtr="0"/>
          <a:lstStyle>
            <a:lvl1pPr marL="0" indent="0" algn="l">
              <a:buNone/>
              <a:defRPr sz="1500"/>
            </a:lvl1pPr>
            <a:lvl2pPr marL="135000" indent="-135000" algn="l">
              <a:buClr>
                <a:srgbClr val="5792C9"/>
              </a:buClr>
              <a:buFont typeface="Wingdings" charset="2"/>
              <a:buChar char="§"/>
              <a:defRPr sz="1500"/>
            </a:lvl2pPr>
            <a:lvl3pPr marL="270000" indent="-135000" algn="l">
              <a:buClr>
                <a:srgbClr val="5792C9"/>
              </a:buClr>
              <a:buSzPct val="110000"/>
              <a:buFont typeface="Arial" charset="0"/>
              <a:buChar char="•"/>
              <a:defRPr sz="1500"/>
            </a:lvl3pPr>
            <a:lvl4pPr marL="432000" indent="-162000" algn="l">
              <a:buClr>
                <a:srgbClr val="5792C9"/>
              </a:buClr>
              <a:buFont typeface=".AppleSystemUIFont" charset="-120"/>
              <a:buChar char="–"/>
              <a:defRPr sz="1500"/>
            </a:lvl4pPr>
            <a:lvl5pPr marL="594000" indent="-162000" algn="l">
              <a:buFont typeface=".AppleSystemUIFont" charset="-120"/>
              <a:buChar char="–"/>
              <a:defRPr sz="1500"/>
            </a:lvl5pPr>
            <a:lvl6pPr marL="783000" indent="-162000" algn="l"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1500">
                <a:solidFill>
                  <a:schemeClr val="bg2">
                    <a:lumMod val="50000"/>
                  </a:schemeClr>
                </a:solidFill>
              </a:defRPr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1"/>
            <a:r>
              <a:rPr lang="en-US" dirty="0"/>
              <a:t>Click to edit txt</a:t>
            </a:r>
          </a:p>
          <a:p>
            <a:pPr lvl="2"/>
            <a:r>
              <a:rPr lang="en-US" dirty="0"/>
              <a:t>List 2</a:t>
            </a:r>
          </a:p>
          <a:p>
            <a:pPr lvl="3"/>
            <a:r>
              <a:rPr lang="en-US" dirty="0"/>
              <a:t>List 3</a:t>
            </a:r>
          </a:p>
          <a:p>
            <a:pPr lvl="4"/>
            <a:r>
              <a:rPr lang="en-US" dirty="0"/>
              <a:t>List 4</a:t>
            </a:r>
          </a:p>
          <a:p>
            <a:pPr lvl="5"/>
            <a:r>
              <a:rPr lang="en-US" dirty="0"/>
              <a:t>List 5</a:t>
            </a:r>
          </a:p>
        </p:txBody>
      </p:sp>
      <p:sp>
        <p:nvSpPr>
          <p:cNvPr id="20" name="Title Placeholder 1">
            <a:extLst>
              <a:ext uri="{FF2B5EF4-FFF2-40B4-BE49-F238E27FC236}">
                <a16:creationId xmlns:a16="http://schemas.microsoft.com/office/drawing/2014/main" id="{72C484F6-8A17-3C44-9437-D5EC134F63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8100" y="1215000"/>
            <a:ext cx="5340185" cy="222630"/>
          </a:xfrm>
          <a:prstGeom prst="rect">
            <a:avLst/>
          </a:prstGeom>
          <a:noFill/>
        </p:spPr>
        <p:txBody>
          <a:bodyPr vert="horz" lIns="540000" tIns="0" rIns="360000" bIns="45720" rtlCol="0" anchor="t" anchorCtr="0">
            <a:noAutofit/>
          </a:bodyPr>
          <a:lstStyle>
            <a:lvl1pPr>
              <a:defRPr sz="1650" b="1">
                <a:solidFill>
                  <a:srgbClr val="5792C9"/>
                </a:solidFill>
                <a:latin typeface="+mn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5532134" y="1212700"/>
            <a:ext cx="3240000" cy="21772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US"/>
              <a:t>Picture/Figure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088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Connettore 1 31">
            <a:extLst>
              <a:ext uri="{FF2B5EF4-FFF2-40B4-BE49-F238E27FC236}">
                <a16:creationId xmlns:a16="http://schemas.microsoft.com/office/drawing/2014/main" id="{979C4701-D86E-8642-9831-6649FA5CFB66}"/>
              </a:ext>
            </a:extLst>
          </p:cNvPr>
          <p:cNvCxnSpPr>
            <a:cxnSpLocks/>
          </p:cNvCxnSpPr>
          <p:nvPr userDrawn="1"/>
        </p:nvCxnSpPr>
        <p:spPr>
          <a:xfrm>
            <a:off x="0" y="4785996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6192180" y="1215000"/>
            <a:ext cx="2538282" cy="14880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6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6192180" y="2913270"/>
            <a:ext cx="2538282" cy="14880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301D986D-7DC2-6B42-A3AA-10A8F8722BA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4840002"/>
            <a:ext cx="9144000" cy="188591"/>
          </a:xfrm>
          <a:prstGeom prst="rect">
            <a:avLst/>
          </a:prstGeom>
        </p:spPr>
        <p:txBody>
          <a:bodyPr lIns="540000" rIns="540000"/>
          <a:lstStyle>
            <a:lvl1pPr marL="0" indent="0">
              <a:buFontTx/>
              <a:buNone/>
              <a:defRPr sz="1050" b="0">
                <a:solidFill>
                  <a:srgbClr val="5792C9"/>
                </a:solidFill>
              </a:defRPr>
            </a:lvl1pPr>
          </a:lstStyle>
          <a:p>
            <a:pPr lvl="0"/>
            <a:r>
              <a:rPr lang="en-US" dirty="0"/>
              <a:t>Click to edit meeting date, place and date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196904FE-A34D-024F-87C3-7F0E775D274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702000"/>
            <a:ext cx="9144000" cy="307819"/>
          </a:xfrm>
          <a:prstGeom prst="rect">
            <a:avLst/>
          </a:prstGeom>
          <a:solidFill>
            <a:srgbClr val="5792C9">
              <a:alpha val="21000"/>
            </a:srgbClr>
          </a:solidFill>
        </p:spPr>
        <p:txBody>
          <a:bodyPr lIns="540000" rIns="540000" anchor="ctr" anchorCtr="0"/>
          <a:lstStyle>
            <a:lvl1pPr marL="0" indent="0" algn="r">
              <a:buFontTx/>
              <a:buNone/>
              <a:defRPr sz="1050" b="1">
                <a:solidFill>
                  <a:srgbClr val="5792C9"/>
                </a:solidFill>
              </a:defRPr>
            </a:lvl1pPr>
          </a:lstStyle>
          <a:p>
            <a:pPr lvl="0"/>
            <a:r>
              <a:rPr lang="en-US" dirty="0"/>
              <a:t>CLICK TO EDIT PPT TITLE </a:t>
            </a:r>
            <a:r>
              <a:rPr lang="it-IT" b="1" dirty="0"/>
              <a:t>|</a:t>
            </a:r>
            <a:r>
              <a:rPr lang="it-IT" dirty="0"/>
              <a:t> </a:t>
            </a:r>
            <a:r>
              <a:rPr lang="it-IT" dirty="0" err="1"/>
              <a:t>Section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en-US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59165581-3D98-B54C-B922-370C4A1516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1485000"/>
            <a:ext cx="5976156" cy="3132343"/>
          </a:xfrm>
          <a:prstGeom prst="rect">
            <a:avLst/>
          </a:prstGeom>
        </p:spPr>
        <p:txBody>
          <a:bodyPr lIns="540000" tIns="0" rIns="360000" anchor="t" anchorCtr="0"/>
          <a:lstStyle>
            <a:lvl1pPr marL="0" indent="0" algn="l">
              <a:buNone/>
              <a:defRPr sz="1500"/>
            </a:lvl1pPr>
            <a:lvl2pPr marL="135000" indent="-135000" algn="l">
              <a:buClr>
                <a:srgbClr val="5792C9"/>
              </a:buClr>
              <a:buFont typeface="Wingdings" charset="2"/>
              <a:buChar char="§"/>
              <a:defRPr sz="1500"/>
            </a:lvl2pPr>
            <a:lvl3pPr marL="270000" indent="-135000" algn="l">
              <a:buClr>
                <a:srgbClr val="5792C9"/>
              </a:buClr>
              <a:buSzPct val="110000"/>
              <a:buFont typeface="Arial" charset="0"/>
              <a:buChar char="•"/>
              <a:defRPr sz="1500"/>
            </a:lvl3pPr>
            <a:lvl4pPr marL="432000" indent="-162000" algn="l">
              <a:buClr>
                <a:srgbClr val="5792C9"/>
              </a:buClr>
              <a:buFont typeface=".AppleSystemUIFont" charset="-120"/>
              <a:buChar char="–"/>
              <a:defRPr sz="1500"/>
            </a:lvl4pPr>
            <a:lvl5pPr marL="594000" indent="-162000" algn="l">
              <a:buFont typeface=".AppleSystemUIFont" charset="-120"/>
              <a:buChar char="–"/>
              <a:defRPr sz="1500"/>
            </a:lvl5pPr>
            <a:lvl6pPr marL="783000" indent="-162000" algn="l"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1500">
                <a:solidFill>
                  <a:schemeClr val="bg2">
                    <a:lumMod val="50000"/>
                  </a:schemeClr>
                </a:solidFill>
              </a:defRPr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1"/>
            <a:r>
              <a:rPr lang="en-US" dirty="0"/>
              <a:t>Click to edit txt</a:t>
            </a:r>
          </a:p>
          <a:p>
            <a:pPr lvl="2"/>
            <a:r>
              <a:rPr lang="en-US" dirty="0"/>
              <a:t>List 2</a:t>
            </a:r>
          </a:p>
          <a:p>
            <a:pPr lvl="3"/>
            <a:r>
              <a:rPr lang="en-US" dirty="0"/>
              <a:t>List 3</a:t>
            </a:r>
          </a:p>
          <a:p>
            <a:pPr lvl="4"/>
            <a:r>
              <a:rPr lang="en-US" dirty="0"/>
              <a:t>List 4</a:t>
            </a:r>
          </a:p>
          <a:p>
            <a:pPr lvl="5"/>
            <a:r>
              <a:rPr lang="en-US" dirty="0"/>
              <a:t>List 5</a:t>
            </a:r>
          </a:p>
        </p:txBody>
      </p:sp>
      <p:sp>
        <p:nvSpPr>
          <p:cNvPr id="20" name="Title Placeholder 1">
            <a:extLst>
              <a:ext uri="{FF2B5EF4-FFF2-40B4-BE49-F238E27FC236}">
                <a16:creationId xmlns:a16="http://schemas.microsoft.com/office/drawing/2014/main" id="{72C484F6-8A17-3C44-9437-D5EC134F63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8100" y="1215000"/>
            <a:ext cx="5989728" cy="222630"/>
          </a:xfrm>
          <a:prstGeom prst="rect">
            <a:avLst/>
          </a:prstGeom>
          <a:noFill/>
        </p:spPr>
        <p:txBody>
          <a:bodyPr vert="horz" lIns="540000" tIns="0" rIns="360000" bIns="45720" rtlCol="0" anchor="t" anchorCtr="0">
            <a:noAutofit/>
          </a:bodyPr>
          <a:lstStyle>
            <a:lvl1pPr>
              <a:defRPr sz="1650" b="1">
                <a:solidFill>
                  <a:srgbClr val="5792C9"/>
                </a:solidFill>
                <a:latin typeface="+mn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0567834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31">
            <a:extLst>
              <a:ext uri="{FF2B5EF4-FFF2-40B4-BE49-F238E27FC236}">
                <a16:creationId xmlns:a16="http://schemas.microsoft.com/office/drawing/2014/main" id="{979C4701-D86E-8642-9831-6649FA5CFB66}"/>
              </a:ext>
            </a:extLst>
          </p:cNvPr>
          <p:cNvCxnSpPr>
            <a:cxnSpLocks/>
          </p:cNvCxnSpPr>
          <p:nvPr userDrawn="1"/>
        </p:nvCxnSpPr>
        <p:spPr>
          <a:xfrm>
            <a:off x="0" y="4785996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ubtitle 2">
            <a:extLst>
              <a:ext uri="{FF2B5EF4-FFF2-40B4-BE49-F238E27FC236}">
                <a16:creationId xmlns:a16="http://schemas.microsoft.com/office/drawing/2014/main" id="{EA26912F-EE60-0E4E-8A8F-95B31547CC8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-1" y="1485000"/>
            <a:ext cx="9144001" cy="3084972"/>
          </a:xfrm>
          <a:prstGeom prst="rect">
            <a:avLst/>
          </a:prstGeom>
        </p:spPr>
        <p:txBody>
          <a:bodyPr lIns="540000" tIns="0" rIns="540000" bIns="360000" numCol="2" spcCol="720000" anchor="t" anchorCtr="0"/>
          <a:lstStyle>
            <a:lvl1pPr marL="121500" indent="-135000" algn="l">
              <a:buClr>
                <a:srgbClr val="5792C9"/>
              </a:buClr>
              <a:buFont typeface="Wingdings" charset="2"/>
              <a:buChar char="§"/>
              <a:defRPr sz="15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24000" indent="-135000" algn="l">
              <a:buClr>
                <a:srgbClr val="5792C9"/>
              </a:buClr>
              <a:buSzPct val="110000"/>
              <a:buFont typeface="Arial" charset="0"/>
              <a:buChar char="•"/>
              <a:defRPr sz="15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513000" indent="-162000" algn="l">
              <a:buClr>
                <a:srgbClr val="5792C9"/>
              </a:buClr>
              <a:buFont typeface=".AppleSystemUIFont" charset="-120"/>
              <a:buChar char="–"/>
              <a:defRPr sz="1500"/>
            </a:lvl3pPr>
            <a:lvl4pPr marL="702000" indent="-162000" algn="l">
              <a:buFont typeface=".AppleSystemUIFont" charset="-120"/>
              <a:buChar char="–"/>
              <a:defRPr sz="1500"/>
            </a:lvl4pPr>
            <a:lvl5pPr marL="891000" indent="-162000" algn="l"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1500">
                <a:solidFill>
                  <a:schemeClr val="bg2">
                    <a:lumMod val="50000"/>
                  </a:schemeClr>
                </a:solidFill>
              </a:defRPr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en-US" dirty="0"/>
              <a:t>Txt 2 columns</a:t>
            </a:r>
          </a:p>
          <a:p>
            <a:pPr lvl="1"/>
            <a:r>
              <a:rPr lang="en-US" dirty="0"/>
              <a:t>List 2</a:t>
            </a:r>
          </a:p>
          <a:p>
            <a:pPr lvl="2"/>
            <a:r>
              <a:rPr lang="en-US" dirty="0"/>
              <a:t>List 3</a:t>
            </a:r>
          </a:p>
          <a:p>
            <a:pPr lvl="3"/>
            <a:r>
              <a:rPr lang="en-US" dirty="0"/>
              <a:t>List 4</a:t>
            </a:r>
          </a:p>
          <a:p>
            <a:pPr lvl="4"/>
            <a:r>
              <a:rPr lang="en-US" dirty="0"/>
              <a:t>List 5</a:t>
            </a:r>
            <a:endParaRPr lang="it-IT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9DA800EC-B653-524B-B3B9-B688B8D28DA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840002"/>
            <a:ext cx="9144000" cy="188591"/>
          </a:xfrm>
          <a:prstGeom prst="rect">
            <a:avLst/>
          </a:prstGeom>
        </p:spPr>
        <p:txBody>
          <a:bodyPr lIns="540000" rIns="540000"/>
          <a:lstStyle>
            <a:lvl1pPr marL="0" indent="0">
              <a:buFontTx/>
              <a:buNone/>
              <a:defRPr sz="1050" b="0">
                <a:solidFill>
                  <a:srgbClr val="5792C9"/>
                </a:solidFill>
              </a:defRPr>
            </a:lvl1pPr>
          </a:lstStyle>
          <a:p>
            <a:pPr lvl="0"/>
            <a:r>
              <a:rPr lang="en-US" dirty="0"/>
              <a:t>Click to edit meeting date, place and date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3766441-E5F4-154E-B3C0-A66B6AA9E9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9403" y="1215000"/>
            <a:ext cx="9153392" cy="270030"/>
          </a:xfrm>
          <a:prstGeom prst="rect">
            <a:avLst/>
          </a:prstGeom>
          <a:noFill/>
        </p:spPr>
        <p:txBody>
          <a:bodyPr vert="horz" lIns="540000" tIns="0" rIns="2880000" bIns="45720" rtlCol="0" anchor="t" anchorCtr="0">
            <a:noAutofit/>
          </a:bodyPr>
          <a:lstStyle>
            <a:lvl1pPr>
              <a:defRPr sz="1650" b="1">
                <a:solidFill>
                  <a:srgbClr val="5792C9"/>
                </a:solidFill>
                <a:latin typeface="+mn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02FC7541-8AA0-E444-B27C-A8D17B21AF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02000"/>
            <a:ext cx="9144000" cy="307819"/>
          </a:xfrm>
          <a:prstGeom prst="rect">
            <a:avLst/>
          </a:prstGeom>
          <a:solidFill>
            <a:srgbClr val="5792C9">
              <a:alpha val="21000"/>
            </a:srgbClr>
          </a:solidFill>
        </p:spPr>
        <p:txBody>
          <a:bodyPr lIns="540000" rIns="540000" anchor="ctr" anchorCtr="0"/>
          <a:lstStyle>
            <a:lvl1pPr marL="0" indent="0" algn="r">
              <a:buFontTx/>
              <a:buNone/>
              <a:defRPr sz="1050" b="1">
                <a:solidFill>
                  <a:srgbClr val="5792C9"/>
                </a:solidFill>
              </a:defRPr>
            </a:lvl1pPr>
          </a:lstStyle>
          <a:p>
            <a:pPr lvl="0"/>
            <a:r>
              <a:rPr lang="en-US" dirty="0"/>
              <a:t>CLICK TO EDIT PPT TITLE </a:t>
            </a:r>
            <a:r>
              <a:rPr lang="it-IT" b="1" dirty="0"/>
              <a:t>|</a:t>
            </a:r>
            <a:r>
              <a:rPr lang="it-IT" dirty="0"/>
              <a:t> </a:t>
            </a:r>
            <a:r>
              <a:rPr lang="it-IT" dirty="0" err="1"/>
              <a:t>Section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8659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31">
            <a:extLst>
              <a:ext uri="{FF2B5EF4-FFF2-40B4-BE49-F238E27FC236}">
                <a16:creationId xmlns:a16="http://schemas.microsoft.com/office/drawing/2014/main" id="{979C4701-D86E-8642-9831-6649FA5CFB66}"/>
              </a:ext>
            </a:extLst>
          </p:cNvPr>
          <p:cNvCxnSpPr>
            <a:cxnSpLocks/>
          </p:cNvCxnSpPr>
          <p:nvPr userDrawn="1"/>
        </p:nvCxnSpPr>
        <p:spPr>
          <a:xfrm>
            <a:off x="0" y="4785996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023047" y="1215000"/>
            <a:ext cx="2761421" cy="3354972"/>
          </a:xfrm>
          <a:prstGeom prst="rect">
            <a:avLst/>
          </a:prstGeom>
          <a:solidFill>
            <a:srgbClr val="5792C9">
              <a:alpha val="21000"/>
            </a:srgbClr>
          </a:solidFill>
        </p:spPr>
        <p:txBody>
          <a:bodyPr vert="horz" lIns="180000" tIns="180000" rIns="180000" bIns="180000" rtlCol="0" anchor="t" anchorCtr="0">
            <a:normAutofit/>
          </a:bodyPr>
          <a:lstStyle>
            <a:lvl1pPr>
              <a:defRPr sz="1350" b="1" baseline="0">
                <a:solidFill>
                  <a:srgbClr val="5792C9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Click to edit txt</a:t>
            </a:r>
            <a:br>
              <a:rPr lang="en-US" dirty="0"/>
            </a:br>
            <a:endParaRPr lang="en-US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A942C5EC-D235-9B4E-95C4-C1BB3EDBA0B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840002"/>
            <a:ext cx="9144000" cy="188591"/>
          </a:xfrm>
          <a:prstGeom prst="rect">
            <a:avLst/>
          </a:prstGeom>
        </p:spPr>
        <p:txBody>
          <a:bodyPr lIns="540000" rIns="540000"/>
          <a:lstStyle>
            <a:lvl1pPr marL="0" indent="0">
              <a:buFontTx/>
              <a:buNone/>
              <a:defRPr sz="1050" b="0">
                <a:solidFill>
                  <a:srgbClr val="5792C9"/>
                </a:solidFill>
              </a:defRPr>
            </a:lvl1pPr>
          </a:lstStyle>
          <a:p>
            <a:pPr lvl="0"/>
            <a:r>
              <a:rPr lang="en-US" dirty="0"/>
              <a:t>Click to edit meeting date, place and date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CD757D66-E2E8-8844-B264-44E38125D66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702000"/>
            <a:ext cx="9144000" cy="307819"/>
          </a:xfrm>
          <a:prstGeom prst="rect">
            <a:avLst/>
          </a:prstGeom>
          <a:solidFill>
            <a:srgbClr val="5792C9">
              <a:alpha val="21000"/>
            </a:srgbClr>
          </a:solidFill>
        </p:spPr>
        <p:txBody>
          <a:bodyPr lIns="540000" rIns="540000" anchor="ctr" anchorCtr="0"/>
          <a:lstStyle>
            <a:lvl1pPr marL="0" indent="0" algn="r">
              <a:buFontTx/>
              <a:buNone/>
              <a:defRPr sz="1050" b="1">
                <a:solidFill>
                  <a:srgbClr val="5792C9"/>
                </a:solidFill>
              </a:defRPr>
            </a:lvl1pPr>
          </a:lstStyle>
          <a:p>
            <a:pPr lvl="0"/>
            <a:r>
              <a:rPr lang="en-US" dirty="0"/>
              <a:t>CLICK TO EDIT PPT TITLE </a:t>
            </a:r>
            <a:r>
              <a:rPr lang="it-IT" b="1" dirty="0"/>
              <a:t>|</a:t>
            </a:r>
            <a:r>
              <a:rPr lang="it-IT" dirty="0"/>
              <a:t> </a:t>
            </a:r>
            <a:r>
              <a:rPr lang="it-IT" dirty="0" err="1"/>
              <a:t>Section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623DA365-03D8-D643-90D3-76723457827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1215000"/>
            <a:ext cx="5760132" cy="3354972"/>
          </a:xfrm>
          <a:prstGeom prst="rect">
            <a:avLst/>
          </a:prstGeom>
        </p:spPr>
        <p:txBody>
          <a:bodyPr lIns="540000" tIns="0" rIns="360000" anchor="t" anchorCtr="0"/>
          <a:lstStyle>
            <a:lvl1pPr marL="121500" indent="-135000" algn="l">
              <a:buClr>
                <a:srgbClr val="5792C9"/>
              </a:buClr>
              <a:buFont typeface="Wingdings" charset="2"/>
              <a:buChar char="§"/>
              <a:defRPr sz="1500" baseline="0">
                <a:latin typeface="Calibri" charset="0"/>
                <a:ea typeface="Calibri" charset="0"/>
                <a:cs typeface="Calibri" charset="0"/>
              </a:defRPr>
            </a:lvl1pPr>
            <a:lvl2pPr marL="324000" indent="-135000" algn="l">
              <a:buClr>
                <a:srgbClr val="5792C9"/>
              </a:buClr>
              <a:buSzPct val="110000"/>
              <a:buFont typeface="Arial" charset="0"/>
              <a:buChar char="•"/>
              <a:defRPr sz="1500"/>
            </a:lvl2pPr>
            <a:lvl3pPr marL="513000" indent="-162000" algn="l">
              <a:buClr>
                <a:srgbClr val="5792C9"/>
              </a:buClr>
              <a:buFont typeface=".AppleSystemUIFont" charset="-120"/>
              <a:buChar char="–"/>
              <a:defRPr sz="1500">
                <a:latin typeface="Calibri" charset="0"/>
                <a:ea typeface="Calibri" charset="0"/>
                <a:cs typeface="Calibri" charset="0"/>
              </a:defRPr>
            </a:lvl3pPr>
            <a:lvl4pPr marL="702000" indent="-162000" algn="l">
              <a:buFont typeface=".AppleSystemUIFont" charset="-120"/>
              <a:buChar char="–"/>
              <a:defRPr sz="1500">
                <a:latin typeface="Calibri" charset="0"/>
                <a:ea typeface="Calibri" charset="0"/>
                <a:cs typeface="Calibri" charset="0"/>
              </a:defRPr>
            </a:lvl4pPr>
            <a:lvl5pPr marL="891000" indent="-162000" algn="l">
              <a:buClr>
                <a:schemeClr val="bg2">
                  <a:lumMod val="50000"/>
                </a:schemeClr>
              </a:buClr>
              <a:buFont typeface=".AppleSystemUIFont" charset="-120"/>
              <a:buChar char="–"/>
              <a:defRPr sz="1500">
                <a:solidFill>
                  <a:schemeClr val="bg2">
                    <a:lumMod val="50000"/>
                  </a:schemeClr>
                </a:solidFill>
              </a:defRPr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en-US" dirty="0"/>
              <a:t>Click to edit txt</a:t>
            </a:r>
          </a:p>
          <a:p>
            <a:pPr lvl="1"/>
            <a:r>
              <a:rPr lang="en-US" dirty="0"/>
              <a:t>List 2</a:t>
            </a:r>
          </a:p>
          <a:p>
            <a:pPr lvl="2"/>
            <a:r>
              <a:rPr lang="en-US" dirty="0"/>
              <a:t>List 3</a:t>
            </a:r>
          </a:p>
          <a:p>
            <a:pPr lvl="3"/>
            <a:r>
              <a:rPr lang="en-US" dirty="0"/>
              <a:t>List 4</a:t>
            </a:r>
          </a:p>
          <a:p>
            <a:pPr lvl="4"/>
            <a:r>
              <a:rPr lang="en-US" dirty="0"/>
              <a:t>List 5</a:t>
            </a:r>
          </a:p>
        </p:txBody>
      </p:sp>
    </p:spTree>
    <p:extLst>
      <p:ext uri="{BB962C8B-B14F-4D97-AF65-F5344CB8AC3E}">
        <p14:creationId xmlns:p14="http://schemas.microsoft.com/office/powerpoint/2010/main" val="819445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009A2-987F-2C49-BF64-DF08DDF1FD6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FF9A6-9D21-FB48-AC66-2213A3BB2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5987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o título"/>
          <p:cNvSpPr txBox="1">
            <a:spLocks noGrp="1"/>
          </p:cNvSpPr>
          <p:nvPr>
            <p:ph type="title"/>
          </p:nvPr>
        </p:nvSpPr>
        <p:spPr>
          <a:xfrm>
            <a:off x="1143000" y="841772"/>
            <a:ext cx="6858000" cy="1790701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t>Texto do título</a:t>
            </a:r>
          </a:p>
        </p:txBody>
      </p:sp>
      <p:sp>
        <p:nvSpPr>
          <p:cNvPr id="12" name="Nível um…"/>
          <p:cNvSpPr txBox="1">
            <a:spLocks noGrp="1"/>
          </p:cNvSpPr>
          <p:nvPr>
            <p:ph type="body" sz="quarter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1800"/>
            </a:lvl1pPr>
            <a:lvl2pPr marL="0" indent="342900" algn="ctr">
              <a:buSzTx/>
              <a:buFontTx/>
              <a:buNone/>
              <a:defRPr sz="1800"/>
            </a:lvl2pPr>
            <a:lvl3pPr marL="0" indent="685800" algn="ctr">
              <a:buSzTx/>
              <a:buFontTx/>
              <a:buNone/>
              <a:defRPr sz="1800"/>
            </a:lvl3pPr>
            <a:lvl4pPr marL="0" indent="1028700" algn="ctr">
              <a:buSzTx/>
              <a:buFontTx/>
              <a:buNone/>
              <a:defRPr sz="1800"/>
            </a:lvl4pPr>
            <a:lvl5pPr marL="0" indent="1371600" algn="ctr">
              <a:buSzTx/>
              <a:buFontTx/>
              <a:buNone/>
              <a:defRPr sz="1800"/>
            </a:lvl5pPr>
          </a:lstStyle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13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5562038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21" name="Nível um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22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35914795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o do título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t>Texto do título</a:t>
            </a:r>
          </a:p>
        </p:txBody>
      </p:sp>
      <p:sp>
        <p:nvSpPr>
          <p:cNvPr id="30" name="Nível um…"/>
          <p:cNvSpPr txBox="1">
            <a:spLocks noGrp="1"/>
          </p:cNvSpPr>
          <p:nvPr>
            <p:ph type="body" sz="quarter" idx="1"/>
          </p:nvPr>
        </p:nvSpPr>
        <p:spPr>
          <a:xfrm>
            <a:off x="623888" y="3442097"/>
            <a:ext cx="7886700" cy="1125141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800">
                <a:solidFill>
                  <a:srgbClr val="888888"/>
                </a:solidFill>
              </a:defRPr>
            </a:lvl1pPr>
            <a:lvl2pPr marL="0" indent="342900">
              <a:buSzTx/>
              <a:buFontTx/>
              <a:buNone/>
              <a:defRPr sz="1800">
                <a:solidFill>
                  <a:srgbClr val="888888"/>
                </a:solidFill>
              </a:defRPr>
            </a:lvl2pPr>
            <a:lvl3pPr marL="0" indent="685800">
              <a:buSzTx/>
              <a:buFontTx/>
              <a:buNone/>
              <a:defRPr sz="1800">
                <a:solidFill>
                  <a:srgbClr val="888888"/>
                </a:solidFill>
              </a:defRPr>
            </a:lvl3pPr>
            <a:lvl4pPr marL="0" indent="1028700">
              <a:buSzTx/>
              <a:buFontTx/>
              <a:buNone/>
              <a:defRPr sz="1800">
                <a:solidFill>
                  <a:srgbClr val="888888"/>
                </a:solidFill>
              </a:defRPr>
            </a:lvl4pPr>
            <a:lvl5pPr marL="0" indent="1371600">
              <a:buSzTx/>
              <a:buFontTx/>
              <a:buNone/>
              <a:defRPr sz="1800">
                <a:solidFill>
                  <a:srgbClr val="888888"/>
                </a:solidFill>
              </a:defRPr>
            </a:lvl5pPr>
          </a:lstStyle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31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0478559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39" name="Nível um…"/>
          <p:cNvSpPr txBox="1">
            <a:spLocks noGrp="1"/>
          </p:cNvSpPr>
          <p:nvPr>
            <p:ph type="body"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40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7323684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o do título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1" cy="994172"/>
          </a:xfrm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48" name="Nível um…"/>
          <p:cNvSpPr txBox="1">
            <a:spLocks noGrp="1"/>
          </p:cNvSpPr>
          <p:nvPr>
            <p:ph type="body" sz="quarter" idx="1"/>
          </p:nvPr>
        </p:nvSpPr>
        <p:spPr>
          <a:xfrm>
            <a:off x="629841" y="1260873"/>
            <a:ext cx="3868342" cy="617935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1800" b="1"/>
            </a:lvl1pPr>
            <a:lvl2pPr marL="0" indent="342900">
              <a:buSzTx/>
              <a:buFontTx/>
              <a:buNone/>
              <a:defRPr sz="1800" b="1"/>
            </a:lvl2pPr>
            <a:lvl3pPr marL="0" indent="685800">
              <a:buSzTx/>
              <a:buFontTx/>
              <a:buNone/>
              <a:defRPr sz="1800" b="1"/>
            </a:lvl3pPr>
            <a:lvl4pPr marL="0" indent="1028700">
              <a:buSzTx/>
              <a:buFontTx/>
              <a:buNone/>
              <a:defRPr sz="1800" b="1"/>
            </a:lvl4pPr>
            <a:lvl5pPr marL="0" indent="1371600">
              <a:buSzTx/>
              <a:buFontTx/>
              <a:buNone/>
              <a:defRPr sz="1800" b="1"/>
            </a:lvl5pPr>
          </a:lstStyle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29150" y="1260873"/>
            <a:ext cx="3887391" cy="617935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</a:lstStyle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58911403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58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3653473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5635904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o do título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Texto do título</a:t>
            </a:r>
          </a:p>
        </p:txBody>
      </p:sp>
      <p:sp>
        <p:nvSpPr>
          <p:cNvPr id="73" name="Nível um…"/>
          <p:cNvSpPr txBox="1">
            <a:spLocks noGrp="1"/>
          </p:cNvSpPr>
          <p:nvPr>
            <p:ph type="body" sz="half" idx="1"/>
          </p:nvPr>
        </p:nvSpPr>
        <p:spPr>
          <a:xfrm>
            <a:off x="3887390" y="740569"/>
            <a:ext cx="4629151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538843" indent="-195943">
              <a:defRPr sz="2400"/>
            </a:lvl2pPr>
            <a:lvl3pPr marL="914400" indent="-228600">
              <a:defRPr sz="2400"/>
            </a:lvl3pPr>
            <a:lvl4pPr marL="1303020" indent="-274320">
              <a:defRPr sz="2400"/>
            </a:lvl4pPr>
            <a:lvl5pPr marL="1645920" indent="-274320">
              <a:defRPr sz="2400"/>
            </a:lvl5pPr>
          </a:lstStyle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629840" y="1543050"/>
            <a:ext cx="2949179" cy="2858691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</a:lstStyle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2408833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o do título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Texto do título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3887390" y="740569"/>
            <a:ext cx="4629151" cy="365521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Nível um…"/>
          <p:cNvSpPr txBox="1">
            <a:spLocks noGrp="1"/>
          </p:cNvSpPr>
          <p:nvPr>
            <p:ph type="body" sz="quarter" idx="1"/>
          </p:nvPr>
        </p:nvSpPr>
        <p:spPr>
          <a:xfrm>
            <a:off x="629841" y="1543050"/>
            <a:ext cx="2949179" cy="2858691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200"/>
            </a:lvl1pPr>
            <a:lvl2pPr marL="0" indent="342900">
              <a:buSzTx/>
              <a:buFontTx/>
              <a:buNone/>
              <a:defRPr sz="1200"/>
            </a:lvl2pPr>
            <a:lvl3pPr marL="0" indent="685800">
              <a:buSzTx/>
              <a:buFontTx/>
              <a:buNone/>
              <a:defRPr sz="1200"/>
            </a:lvl3pPr>
            <a:lvl4pPr marL="0" indent="1028700">
              <a:buSzTx/>
              <a:buFontTx/>
              <a:buNone/>
              <a:defRPr sz="1200"/>
            </a:lvl4pPr>
            <a:lvl5pPr marL="0" indent="1371600">
              <a:buSzTx/>
              <a:buFontTx/>
              <a:buNone/>
              <a:defRPr sz="1200"/>
            </a:lvl5pPr>
          </a:lstStyle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85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83849483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597822"/>
            <a:ext cx="7772400" cy="1102519"/>
          </a:xfrm>
        </p:spPr>
        <p:txBody>
          <a:bodyPr>
            <a:normAutofit/>
          </a:bodyPr>
          <a:lstStyle>
            <a:lvl1pPr algn="ctr">
              <a:defRPr sz="2400"/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latin typeface="Merriweather"/>
                <a:cs typeface="Merriweather"/>
              </a:defRPr>
            </a:lvl1pPr>
          </a:lstStyle>
          <a:p>
            <a:fld id="{931009A2-987F-2C49-BF64-DF08DDF1FD64}" type="datetimeFigureOut">
              <a:rPr lang="en-US" smtClean="0"/>
              <a:pPr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latin typeface="Merriweather"/>
                <a:cs typeface="Merriweather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latin typeface="Merriweather"/>
                <a:cs typeface="Merriweather"/>
              </a:defRPr>
            </a:lvl1pPr>
          </a:lstStyle>
          <a:p>
            <a:fld id="{4B2FF9A6-9D21-FB48-AC66-2213A3BB2B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671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009A2-987F-2C49-BF64-DF08DDF1FD6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FF9A6-9D21-FB48-AC66-2213A3BB2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6630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009A2-987F-2C49-BF64-DF08DDF1FD6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FF9A6-9D21-FB48-AC66-2213A3BB2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7040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9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009A2-987F-2C49-BF64-DF08DDF1FD6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FF9A6-9D21-FB48-AC66-2213A3BB2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510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009A2-987F-2C49-BF64-DF08DDF1FD6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FF9A6-9D21-FB48-AC66-2213A3BB2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6160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1338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009A2-987F-2C49-BF64-DF08DDF1FD6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FF9A6-9D21-FB48-AC66-2213A3BB2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0286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009A2-987F-2C49-BF64-DF08DDF1FD6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FF9A6-9D21-FB48-AC66-2213A3BB2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4826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009A2-987F-2C49-BF64-DF08DDF1FD6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FF9A6-9D21-FB48-AC66-2213A3BB2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6041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90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009A2-987F-2C49-BF64-DF08DDF1FD6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FF9A6-9D21-FB48-AC66-2213A3BB2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0775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3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009A2-987F-2C49-BF64-DF08DDF1FD6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FF9A6-9D21-FB48-AC66-2213A3BB2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52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009A2-987F-2C49-BF64-DF08DDF1FD6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FF9A6-9D21-FB48-AC66-2213A3BB2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4027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2"/>
            <a:ext cx="2057400" cy="4388644"/>
          </a:xfrm>
        </p:spPr>
        <p:txBody>
          <a:bodyPr vert="eaVert"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2"/>
            <a:ext cx="6019800" cy="4388644"/>
          </a:xfrm>
        </p:spPr>
        <p:txBody>
          <a:bodyPr vert="eaVert"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009A2-987F-2C49-BF64-DF08DDF1FD6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FF9A6-9D21-FB48-AC66-2213A3BB2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20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009A2-987F-2C49-BF64-DF08DDF1FD6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FF9A6-9D21-FB48-AC66-2213A3BB2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032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82277-20CD-4B67-8EEF-809964FD97DB}" type="datetimeFigureOut">
              <a:rPr lang="en-US" smtClean="0"/>
              <a:pPr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9BDF-5CC0-4242-9754-B845D2DC98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037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82277-20CD-4B67-8EEF-809964FD97DB}" type="datetimeFigureOut">
              <a:rPr lang="en-US" smtClean="0"/>
              <a:pPr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9BDF-5CC0-4242-9754-B845D2DC98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8602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82277-20CD-4B67-8EEF-809964FD97DB}" type="datetimeFigureOut">
              <a:rPr lang="en-US" smtClean="0"/>
              <a:pPr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9BDF-5CC0-4242-9754-B845D2DC98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3101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82277-20CD-4B67-8EEF-809964FD97DB}" type="datetimeFigureOut">
              <a:rPr lang="en-US" smtClean="0"/>
              <a:pPr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9BDF-5CC0-4242-9754-B845D2DC98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6283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82277-20CD-4B67-8EEF-809964FD97DB}" type="datetimeFigureOut">
              <a:rPr lang="en-US" smtClean="0"/>
              <a:pPr/>
              <a:t>6/11/2021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9BDF-5CC0-4242-9754-B845D2DC98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7039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82277-20CD-4B67-8EEF-809964FD97DB}" type="datetimeFigureOut">
              <a:rPr lang="en-US" smtClean="0"/>
              <a:pPr/>
              <a:t>6/11/2021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9BDF-5CC0-4242-9754-B845D2DC98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87416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82277-20CD-4B67-8EEF-809964FD97DB}" type="datetimeFigureOut">
              <a:rPr lang="en-US" smtClean="0"/>
              <a:pPr/>
              <a:t>6/11/2021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9BDF-5CC0-4242-9754-B845D2DC98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00393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82277-20CD-4B67-8EEF-809964FD97DB}" type="datetimeFigureOut">
              <a:rPr lang="en-US" smtClean="0"/>
              <a:pPr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9BDF-5CC0-4242-9754-B845D2DC98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36659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82277-20CD-4B67-8EEF-809964FD97DB}" type="datetimeFigureOut">
              <a:rPr lang="en-US" smtClean="0"/>
              <a:pPr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9BDF-5CC0-4242-9754-B845D2DC98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9285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82277-20CD-4B67-8EEF-809964FD97DB}" type="datetimeFigureOut">
              <a:rPr lang="en-US" smtClean="0"/>
              <a:pPr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9BDF-5CC0-4242-9754-B845D2DC98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214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009A2-987F-2C49-BF64-DF08DDF1FD6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FF9A6-9D21-FB48-AC66-2213A3BB2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0024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82277-20CD-4B67-8EEF-809964FD97DB}" type="datetimeFigureOut">
              <a:rPr lang="en-US" smtClean="0"/>
              <a:pPr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89BDF-5CC0-4242-9754-B845D2DC98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716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009A2-987F-2C49-BF64-DF08DDF1FD6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FF9A6-9D21-FB48-AC66-2213A3BB2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75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009A2-987F-2C49-BF64-DF08DDF1FD6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FF9A6-9D21-FB48-AC66-2213A3BB2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503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009A2-987F-2C49-BF64-DF08DDF1FD6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FF9A6-9D21-FB48-AC66-2213A3BB2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483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.e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5610" y="129149"/>
            <a:ext cx="7761189" cy="328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err="1"/>
              <a:t>Click</a:t>
            </a:r>
            <a:r>
              <a:rPr lang="pt-PT"/>
              <a:t> to </a:t>
            </a:r>
            <a:r>
              <a:rPr lang="pt-PT" err="1"/>
              <a:t>edit</a:t>
            </a:r>
            <a:r>
              <a:rPr lang="pt-PT"/>
              <a:t> </a:t>
            </a:r>
            <a:r>
              <a:rPr lang="pt-PT" err="1"/>
              <a:t>master</a:t>
            </a:r>
            <a:r>
              <a:rPr lang="pt-PT"/>
              <a:t> </a:t>
            </a:r>
            <a:r>
              <a:rPr lang="pt-PT" err="1"/>
              <a:t>title</a:t>
            </a:r>
            <a:r>
              <a:rPr lang="pt-PT"/>
              <a:t> </a:t>
            </a:r>
            <a:r>
              <a:rPr lang="pt-PT" err="1"/>
              <a:t>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009A2-987F-2C49-BF64-DF08DDF1FD6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FF9A6-9D21-FB48-AC66-2213A3BB2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863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1400" b="1" kern="1200">
          <a:solidFill>
            <a:schemeClr val="tx1"/>
          </a:solidFill>
          <a:latin typeface="Merriweather"/>
          <a:ea typeface="+mj-ea"/>
          <a:cs typeface="Merriweather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Merriweather Sans Light"/>
          <a:ea typeface="+mn-ea"/>
          <a:cs typeface="Merriweather Sans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Merriweather Sans Light"/>
          <a:ea typeface="+mn-ea"/>
          <a:cs typeface="Merriweather Sans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Merriweather Sans Light"/>
          <a:ea typeface="+mn-ea"/>
          <a:cs typeface="Merriweather Sans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Merriweather Sans Light"/>
          <a:ea typeface="+mn-ea"/>
          <a:cs typeface="Merriweather Sans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Merriweather Sans Light"/>
          <a:ea typeface="+mn-ea"/>
          <a:cs typeface="Merriweather Sans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5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E9592-E161-4C18-9F1C-1FFD373FAA4D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5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5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F74D9-1F35-419D-B6A0-D567CBE32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343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385763" rtl="0" eaLnBrk="1" latinLnBrk="0" hangingPunct="1">
        <a:lnSpc>
          <a:spcPct val="90000"/>
        </a:lnSpc>
        <a:spcBef>
          <a:spcPct val="0"/>
        </a:spcBef>
        <a:buNone/>
        <a:defRPr sz="18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441" indent="-96441" algn="l" defTabSz="38576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181" kern="1200">
          <a:solidFill>
            <a:schemeClr val="tx1"/>
          </a:solidFill>
          <a:latin typeface="+mn-lt"/>
          <a:ea typeface="+mn-ea"/>
          <a:cs typeface="+mn-cs"/>
        </a:defRPr>
      </a:lvl1pPr>
      <a:lvl2pPr marL="289322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482204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3pPr>
      <a:lvl4pPr marL="675085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867966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1060847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9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446610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639491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10" y="0"/>
            <a:ext cx="9162509" cy="5153912"/>
          </a:xfrm>
          <a:prstGeom prst="rect">
            <a:avLst/>
          </a:prstGeom>
        </p:spPr>
      </p:pic>
      <p:cxnSp>
        <p:nvCxnSpPr>
          <p:cNvPr id="16" name="Connettore 1 5">
            <a:extLst>
              <a:ext uri="{FF2B5EF4-FFF2-40B4-BE49-F238E27FC236}">
                <a16:creationId xmlns:a16="http://schemas.microsoft.com/office/drawing/2014/main" id="{E0F49708-37C0-0147-AC77-5774DCB79EAE}"/>
              </a:ext>
            </a:extLst>
          </p:cNvPr>
          <p:cNvCxnSpPr>
            <a:cxnSpLocks/>
          </p:cNvCxnSpPr>
          <p:nvPr userDrawn="1"/>
        </p:nvCxnSpPr>
        <p:spPr>
          <a:xfrm>
            <a:off x="1007604" y="4153871"/>
            <a:ext cx="58326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9533" y="253800"/>
            <a:ext cx="2794736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527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83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59532" y="114687"/>
            <a:ext cx="2095200" cy="40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956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o título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Texto do título</a:t>
            </a:r>
          </a:p>
        </p:txBody>
      </p:sp>
      <p:sp>
        <p:nvSpPr>
          <p:cNvPr id="3" name="Nível um…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4" name="Número do diapositivo"/>
          <p:cNvSpPr txBox="1">
            <a:spLocks noGrp="1"/>
          </p:cNvSpPr>
          <p:nvPr>
            <p:ph type="sldNum" sz="quarter" idx="2"/>
          </p:nvPr>
        </p:nvSpPr>
        <p:spPr>
          <a:xfrm>
            <a:off x="8281955" y="4788769"/>
            <a:ext cx="233395" cy="230832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9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8686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</p:sldLayoutIdLst>
  <p:transition spd="med"/>
  <p:hf hdr="0" ftr="0" dt="0"/>
  <p:txStyles>
    <p:titleStyle>
      <a:lvl1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171450" marR="0" indent="-17145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542925" marR="0" indent="-200025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925829" marR="0" indent="-240029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2954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16383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19812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23241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26670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30099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3429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6858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0287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3716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17145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0574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24003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2743200" algn="r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5613" y="129152"/>
            <a:ext cx="7761189" cy="328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err="1"/>
              <a:t>Click</a:t>
            </a:r>
            <a:r>
              <a:rPr lang="pt-PT"/>
              <a:t> to </a:t>
            </a:r>
            <a:r>
              <a:rPr lang="pt-PT" err="1"/>
              <a:t>edit</a:t>
            </a:r>
            <a:r>
              <a:rPr lang="pt-PT"/>
              <a:t> </a:t>
            </a:r>
            <a:r>
              <a:rPr lang="pt-PT" err="1"/>
              <a:t>master</a:t>
            </a:r>
            <a:r>
              <a:rPr lang="pt-PT"/>
              <a:t> </a:t>
            </a:r>
            <a:r>
              <a:rPr lang="pt-PT" err="1"/>
              <a:t>title</a:t>
            </a:r>
            <a:r>
              <a:rPr lang="pt-PT"/>
              <a:t> </a:t>
            </a:r>
            <a:r>
              <a:rPr lang="pt-PT" err="1"/>
              <a:t>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009A2-987F-2C49-BF64-DF08DDF1FD6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6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FF9A6-9D21-FB48-AC66-2213A3BB2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024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defTabSz="342900" rtl="0" eaLnBrk="1" latinLnBrk="0" hangingPunct="1">
        <a:spcBef>
          <a:spcPct val="0"/>
        </a:spcBef>
        <a:buNone/>
        <a:defRPr sz="1050" b="1" kern="1200">
          <a:solidFill>
            <a:schemeClr val="tx1"/>
          </a:solidFill>
          <a:latin typeface="Merriweather"/>
          <a:ea typeface="+mj-ea"/>
          <a:cs typeface="Merriweather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Merriweather Sans Light"/>
          <a:ea typeface="+mn-ea"/>
          <a:cs typeface="Merriweather Sans Light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b="0" i="0" kern="1200">
          <a:solidFill>
            <a:schemeClr val="tx1"/>
          </a:solidFill>
          <a:latin typeface="Merriweather Sans Light"/>
          <a:ea typeface="+mn-ea"/>
          <a:cs typeface="Merriweather Sans Light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Merriweather Sans Light"/>
          <a:ea typeface="+mn-ea"/>
          <a:cs typeface="Merriweather Sans Light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b="0" i="0" kern="1200">
          <a:solidFill>
            <a:schemeClr val="tx1"/>
          </a:solidFill>
          <a:latin typeface="Merriweather Sans Light"/>
          <a:ea typeface="+mn-ea"/>
          <a:cs typeface="Merriweather Sans Light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b="0" i="0" kern="1200">
          <a:solidFill>
            <a:schemeClr val="tx1"/>
          </a:solidFill>
          <a:latin typeface="Merriweather Sans Light"/>
          <a:ea typeface="+mn-ea"/>
          <a:cs typeface="Merriweather Sans Light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3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82277-20CD-4B67-8EEF-809964FD97DB}" type="datetimeFigureOut">
              <a:rPr lang="en-US" smtClean="0"/>
              <a:pPr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89BDF-5CC0-4242-9754-B845D2DC98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501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chart" Target="../charts/chart1.xm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1.xml"/><Relationship Id="rId6" Type="http://schemas.openxmlformats.org/officeDocument/2006/relationships/chart" Target="../charts/chart2.xml"/><Relationship Id="rId5" Type="http://schemas.openxmlformats.org/officeDocument/2006/relationships/image" Target="../media/image14.png"/><Relationship Id="rId10" Type="http://schemas.openxmlformats.org/officeDocument/2006/relationships/image" Target="../media/image17.jpg"/><Relationship Id="rId4" Type="http://schemas.openxmlformats.org/officeDocument/2006/relationships/image" Target="../media/image13.png"/><Relationship Id="rId9" Type="http://schemas.openxmlformats.org/officeDocument/2006/relationships/chart" Target="../charts/char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chart" Target="../charts/chart4.xm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8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chart" Target="../charts/chart6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.xml"/><Relationship Id="rId3" Type="http://schemas.openxmlformats.org/officeDocument/2006/relationships/image" Target="../media/image13.png"/><Relationship Id="rId7" Type="http://schemas.openxmlformats.org/officeDocument/2006/relationships/chart" Target="../charts/chart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5.png"/><Relationship Id="rId5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openxmlformats.org/officeDocument/2006/relationships/chart" Target="../charts/chart9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chart" Target="../charts/chart10.xm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1.xml"/><Relationship Id="rId6" Type="http://schemas.openxmlformats.org/officeDocument/2006/relationships/chart" Target="../charts/chart11.xml"/><Relationship Id="rId5" Type="http://schemas.openxmlformats.org/officeDocument/2006/relationships/image" Target="../media/image14.png"/><Relationship Id="rId10" Type="http://schemas.openxmlformats.org/officeDocument/2006/relationships/image" Target="../media/image17.jpg"/><Relationship Id="rId4" Type="http://schemas.openxmlformats.org/officeDocument/2006/relationships/image" Target="../media/image13.png"/><Relationship Id="rId9" Type="http://schemas.openxmlformats.org/officeDocument/2006/relationships/chart" Target="../charts/chart1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4.xml"/><Relationship Id="rId3" Type="http://schemas.openxmlformats.org/officeDocument/2006/relationships/chart" Target="../charts/chart13.xm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8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chart" Target="../charts/char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SC_noglobal_nob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11" y="1644637"/>
            <a:ext cx="7891578" cy="18575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B26F857-FF2F-4457-A316-C86E3563C7A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10" t="-5535" r="1821" b="65523"/>
          <a:stretch/>
        </p:blipFill>
        <p:spPr>
          <a:xfrm>
            <a:off x="3935078" y="1503453"/>
            <a:ext cx="3860800" cy="5870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47037" y="3236211"/>
            <a:ext cx="235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9</a:t>
            </a:r>
            <a:r>
              <a:rPr lang="en-US" baseline="30000" dirty="0"/>
              <a:t>th</a:t>
            </a:r>
            <a:r>
              <a:rPr lang="en-US" dirty="0"/>
              <a:t> June 2021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84490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LOGO.jpg" descr="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6568" y="113487"/>
            <a:ext cx="785706" cy="785707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____________…"/>
          <p:cNvSpPr txBox="1"/>
          <p:nvPr/>
        </p:nvSpPr>
        <p:spPr>
          <a:xfrm>
            <a:off x="2924735" y="4489685"/>
            <a:ext cx="3597139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ctr" defTabSz="342900" hangingPunct="0">
              <a:spcBef>
                <a:spcPts val="900"/>
              </a:spcBef>
              <a:defRPr sz="900">
                <a:solidFill>
                  <a:srgbClr val="0171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sz="675" kern="0" dirty="0">
                <a:solidFill>
                  <a:srgbClr val="017100"/>
                </a:solidFill>
                <a:latin typeface="Avenir Light"/>
                <a:sym typeface="Avenir Light"/>
              </a:rPr>
              <a:t>____________</a:t>
            </a:r>
          </a:p>
          <a:p>
            <a:pPr defTabSz="342900" hangingPunct="0">
              <a:spcBef>
                <a:spcPts val="900"/>
              </a:spcBef>
              <a:defRPr sz="900">
                <a:solidFill>
                  <a:srgbClr val="333333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sz="675" b="1" kern="0" dirty="0">
                <a:solidFill>
                  <a:srgbClr val="333333"/>
                </a:solidFill>
                <a:latin typeface="Avenir Light"/>
                <a:ea typeface="Avenir Black"/>
                <a:cs typeface="Avenir Black"/>
                <a:sym typeface="Avenir Black"/>
              </a:rPr>
              <a:t>REPÚBLICA DE MOÇAMBIQUE | </a:t>
            </a:r>
            <a:r>
              <a:rPr sz="675" kern="0" dirty="0">
                <a:solidFill>
                  <a:srgbClr val="333333"/>
                </a:solidFill>
                <a:latin typeface="Avenir Light"/>
                <a:sym typeface="Avenir Light"/>
              </a:rPr>
              <a:t>CONSELHO NACIONAL DE SEGURANÇA ALIMENTAR E NUTRICIONAL</a:t>
            </a:r>
            <a:endParaRPr sz="675" kern="0" dirty="0">
              <a:solidFill>
                <a:srgbClr val="000000"/>
              </a:solidFill>
              <a:latin typeface="Avenir Light"/>
              <a:ea typeface="Times Roman"/>
              <a:cs typeface="Times Roman"/>
              <a:sym typeface="Times Roman"/>
            </a:endParaRPr>
          </a:p>
        </p:txBody>
      </p:sp>
      <p:sp>
        <p:nvSpPr>
          <p:cNvPr id="113" name="Retângulo"/>
          <p:cNvSpPr/>
          <p:nvPr/>
        </p:nvSpPr>
        <p:spPr>
          <a:xfrm>
            <a:off x="-118875" y="506341"/>
            <a:ext cx="506879" cy="4034330"/>
          </a:xfrm>
          <a:prstGeom prst="rect">
            <a:avLst/>
          </a:prstGeom>
          <a:solidFill>
            <a:srgbClr val="017100"/>
          </a:solidFill>
          <a:ln w="12700">
            <a:miter lim="400000"/>
          </a:ln>
        </p:spPr>
        <p:txBody>
          <a:bodyPr lIns="34289" rIns="34289" anchor="ctr"/>
          <a:lstStyle/>
          <a:p>
            <a:pPr defTabSz="685800" hangingPunct="0"/>
            <a:endParaRPr sz="1350" kern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5200" y="194717"/>
            <a:ext cx="1685077" cy="3347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pt-PT" sz="1575" b="1" kern="0" dirty="0">
                <a:solidFill>
                  <a:srgbClr val="000000"/>
                </a:solidFill>
                <a:latin typeface="Avenir Light"/>
                <a:cs typeface="Calibri"/>
                <a:sym typeface="Calibri"/>
              </a:rPr>
              <a:t>3. METODOLOGIA</a:t>
            </a:r>
            <a:endParaRPr lang="pt-PT" kern="0" dirty="0">
              <a:solidFill>
                <a:srgbClr val="000000"/>
              </a:solidFill>
              <a:latin typeface="Nexa Light"/>
              <a:cs typeface="Calibri"/>
              <a:sym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5200" y="636487"/>
            <a:ext cx="8070058" cy="2480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800">
              <a:lnSpc>
                <a:spcPct val="150000"/>
              </a:lnSpc>
            </a:pPr>
            <a:r>
              <a:rPr lang="en-US" sz="1500" b="1" kern="0" dirty="0">
                <a:solidFill>
                  <a:srgbClr val="000000"/>
                </a:solidFill>
                <a:latin typeface="Nexa Light"/>
                <a:cs typeface="Calibri"/>
                <a:sym typeface="Calibri"/>
              </a:rPr>
              <a:t>3.2 	</a:t>
            </a:r>
            <a:r>
              <a:rPr lang="en-US" sz="1500" b="1" kern="0" dirty="0" err="1">
                <a:solidFill>
                  <a:srgbClr val="000000"/>
                </a:solidFill>
                <a:latin typeface="Nexa Light"/>
                <a:cs typeface="Calibri"/>
                <a:sym typeface="Calibri"/>
              </a:rPr>
              <a:t>Coordenação</a:t>
            </a:r>
            <a:r>
              <a:rPr lang="en-US" sz="1500" b="1" kern="0" dirty="0">
                <a:solidFill>
                  <a:srgbClr val="000000"/>
                </a:solidFill>
                <a:latin typeface="Nexa Light"/>
                <a:cs typeface="Calibri"/>
                <a:sym typeface="Calibri"/>
              </a:rPr>
              <a:t> e </a:t>
            </a:r>
            <a:r>
              <a:rPr lang="en-US" sz="1500" b="1" kern="0" dirty="0" err="1">
                <a:solidFill>
                  <a:srgbClr val="000000"/>
                </a:solidFill>
                <a:latin typeface="Nexa Light"/>
                <a:cs typeface="Calibri"/>
                <a:sym typeface="Calibri"/>
              </a:rPr>
              <a:t>Organização</a:t>
            </a:r>
            <a:endParaRPr lang="pt-PT" sz="1500" b="1" kern="0" dirty="0">
              <a:solidFill>
                <a:srgbClr val="000000"/>
              </a:solidFill>
              <a:latin typeface="Nexa Light"/>
              <a:cs typeface="Calibri"/>
              <a:sym typeface="Calibri"/>
            </a:endParaRPr>
          </a:p>
          <a:p>
            <a:pPr algn="just" defTabSz="685800" hangingPunct="0">
              <a:lnSpc>
                <a:spcPct val="150000"/>
              </a:lnSpc>
            </a:pPr>
            <a:r>
              <a:rPr lang="pt-PT" sz="1500" b="1" kern="0" dirty="0">
                <a:solidFill>
                  <a:srgbClr val="000000"/>
                </a:solidFill>
                <a:latin typeface="Nexa Light"/>
                <a:cs typeface="Calibri"/>
                <a:sym typeface="Calibri"/>
              </a:rPr>
              <a:t>A nível Distrital – </a:t>
            </a:r>
            <a:r>
              <a:rPr lang="pt-PT" sz="1500" kern="0" dirty="0">
                <a:solidFill>
                  <a:srgbClr val="000000"/>
                </a:solidFill>
                <a:latin typeface="Nexa Light"/>
                <a:cs typeface="Calibri"/>
                <a:sym typeface="Calibri"/>
              </a:rPr>
              <a:t>a coordenação do exercício será da responsabilidade do Director dos Serviços Distritais de Actividades Económicas (SDAE) em coordenação com o SPAE e apoio de um técnico do SDAE, no que concerne a recepção das equipas de recolha de dados, direcionamento às comunidades selecionadas e sua apresentação às Autoridades Locais (Chefes de Postos Administrativos, Líderes Comunitários e outras), o qual prestará contas do desenvolvimento das actividades ao Administrador do Distrito. </a:t>
            </a:r>
            <a:r>
              <a:rPr lang="pt-PT" sz="1500" b="1" i="1" kern="0" dirty="0">
                <a:solidFill>
                  <a:srgbClr val="000000"/>
                </a:solidFill>
                <a:latin typeface="Nexa Light"/>
                <a:cs typeface="Calibri"/>
                <a:sym typeface="Calibri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>
          <a:xfrm>
            <a:off x="6236473" y="3562723"/>
            <a:ext cx="150040" cy="230832"/>
          </a:xfrm>
        </p:spPr>
        <p:txBody>
          <a:bodyPr/>
          <a:lstStyle/>
          <a:p>
            <a:pPr defTabSz="685800" hangingPunct="0"/>
            <a:fld id="{86CB4B4D-7CA3-9044-876B-883B54F8677D}" type="slidenum">
              <a:rPr lang="pt-PT" kern="0">
                <a:latin typeface="Calibri"/>
                <a:cs typeface="Calibri"/>
                <a:sym typeface="Calibri"/>
              </a:rPr>
              <a:pPr defTabSz="685800" hangingPunct="0"/>
              <a:t>10</a:t>
            </a:fld>
            <a:endParaRPr lang="pt-PT" kern="0"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348943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LOGO.jpg" descr="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6568" y="113487"/>
            <a:ext cx="785706" cy="785707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____________…"/>
          <p:cNvSpPr txBox="1"/>
          <p:nvPr/>
        </p:nvSpPr>
        <p:spPr>
          <a:xfrm>
            <a:off x="2924735" y="4489685"/>
            <a:ext cx="3597139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ctr" defTabSz="342900" hangingPunct="0">
              <a:spcBef>
                <a:spcPts val="900"/>
              </a:spcBef>
              <a:defRPr sz="900">
                <a:solidFill>
                  <a:srgbClr val="0171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sz="675" kern="0" dirty="0">
                <a:solidFill>
                  <a:srgbClr val="017100"/>
                </a:solidFill>
                <a:latin typeface="Avenir Light"/>
                <a:sym typeface="Avenir Light"/>
              </a:rPr>
              <a:t>____________</a:t>
            </a:r>
          </a:p>
          <a:p>
            <a:pPr defTabSz="342900" hangingPunct="0">
              <a:spcBef>
                <a:spcPts val="900"/>
              </a:spcBef>
              <a:defRPr sz="900">
                <a:solidFill>
                  <a:srgbClr val="333333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sz="675" b="1" kern="0" dirty="0">
                <a:solidFill>
                  <a:srgbClr val="333333"/>
                </a:solidFill>
                <a:latin typeface="Avenir Light"/>
                <a:ea typeface="Avenir Black"/>
                <a:cs typeface="Avenir Black"/>
                <a:sym typeface="Avenir Black"/>
              </a:rPr>
              <a:t>REPÚBLICA DE MOÇAMBIQUE | </a:t>
            </a:r>
            <a:r>
              <a:rPr sz="675" kern="0" dirty="0">
                <a:solidFill>
                  <a:srgbClr val="333333"/>
                </a:solidFill>
                <a:latin typeface="Avenir Light"/>
                <a:sym typeface="Avenir Light"/>
              </a:rPr>
              <a:t>CONSELHO NACIONAL DE SEGURANÇA ALIMENTAR E NUTRICIONAL</a:t>
            </a:r>
            <a:endParaRPr sz="675" kern="0" dirty="0">
              <a:solidFill>
                <a:srgbClr val="000000"/>
              </a:solidFill>
              <a:latin typeface="Avenir Light"/>
              <a:ea typeface="Times Roman"/>
              <a:cs typeface="Times Roman"/>
              <a:sym typeface="Times Roman"/>
            </a:endParaRPr>
          </a:p>
        </p:txBody>
      </p:sp>
      <p:sp>
        <p:nvSpPr>
          <p:cNvPr id="113" name="Retângulo"/>
          <p:cNvSpPr/>
          <p:nvPr/>
        </p:nvSpPr>
        <p:spPr>
          <a:xfrm>
            <a:off x="-118875" y="506341"/>
            <a:ext cx="506879" cy="4034330"/>
          </a:xfrm>
          <a:prstGeom prst="rect">
            <a:avLst/>
          </a:prstGeom>
          <a:solidFill>
            <a:srgbClr val="017100"/>
          </a:solidFill>
          <a:ln w="12700">
            <a:miter lim="400000"/>
          </a:ln>
        </p:spPr>
        <p:txBody>
          <a:bodyPr lIns="34289" rIns="34289" anchor="ctr"/>
          <a:lstStyle/>
          <a:p>
            <a:pPr defTabSz="685800" hangingPunct="0"/>
            <a:endParaRPr sz="1350" kern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1827" y="465358"/>
            <a:ext cx="1685077" cy="3347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pt-PT" sz="1575" b="1" kern="0" dirty="0">
                <a:solidFill>
                  <a:srgbClr val="000000"/>
                </a:solidFill>
                <a:latin typeface="Avenir Light"/>
                <a:cs typeface="Calibri"/>
                <a:sym typeface="Calibri"/>
              </a:rPr>
              <a:t>3. METODOLOGIA</a:t>
            </a:r>
            <a:endParaRPr lang="pt-PT" kern="0" dirty="0">
              <a:solidFill>
                <a:srgbClr val="000000"/>
              </a:solidFill>
              <a:latin typeface="Nexa Light"/>
              <a:cs typeface="Calibri"/>
              <a:sym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8004" y="998370"/>
            <a:ext cx="8184496" cy="1934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just" defTabSz="685800" hangingPunct="0">
              <a:lnSpc>
                <a:spcPct val="115000"/>
              </a:lnSpc>
            </a:pPr>
            <a:r>
              <a:rPr lang="pt-PT" sz="1500" b="1" kern="0" dirty="0">
                <a:solidFill>
                  <a:srgbClr val="000000"/>
                </a:solidFill>
                <a:latin typeface="Nexa Light"/>
                <a:ea typeface="Calibri" panose="020F0502020204030204" pitchFamily="34" charset="0"/>
                <a:cs typeface="Calibri"/>
                <a:sym typeface="Calibri"/>
              </a:rPr>
              <a:t>3.3	Equipas de Recolha de Dados </a:t>
            </a:r>
            <a:endParaRPr lang="pt-PT" sz="1500" kern="0" dirty="0">
              <a:solidFill>
                <a:srgbClr val="000000"/>
              </a:solidFill>
              <a:latin typeface="Nexa Light"/>
              <a:ea typeface="Calibri" panose="020F0502020204030204" pitchFamily="34" charset="0"/>
              <a:cs typeface="Calibri"/>
              <a:sym typeface="Calibri"/>
            </a:endParaRPr>
          </a:p>
          <a:p>
            <a:pPr algn="just" defTabSz="685800" hangingPunct="0">
              <a:lnSpc>
                <a:spcPct val="115000"/>
              </a:lnSpc>
            </a:pPr>
            <a:r>
              <a:rPr lang="pt-PT" sz="1500" kern="0" dirty="0">
                <a:solidFill>
                  <a:srgbClr val="000000"/>
                </a:solidFill>
                <a:latin typeface="Nexa Light"/>
                <a:ea typeface="Calibri" panose="020F0502020204030204" pitchFamily="34" charset="0"/>
                <a:cs typeface="Calibri"/>
                <a:sym typeface="Calibri"/>
              </a:rPr>
              <a:t>Serão constituídas e treinadas 10 equipas de trabalho para recolha de dados nas 10 Províncias, 10 Inquiridores, 10 Controladores e 10 Supervisores do nível central, acompanhados por 40 Técnicos dos </a:t>
            </a:r>
            <a:r>
              <a:rPr lang="pt-PT" sz="1500" kern="0" dirty="0" err="1">
                <a:solidFill>
                  <a:srgbClr val="000000"/>
                </a:solidFill>
                <a:latin typeface="Nexa Light"/>
                <a:ea typeface="Calibri" panose="020F0502020204030204" pitchFamily="34" charset="0"/>
                <a:cs typeface="Calibri"/>
                <a:sym typeface="Calibri"/>
              </a:rPr>
              <a:t>SDAEs</a:t>
            </a:r>
            <a:r>
              <a:rPr lang="pt-PT" sz="1500" kern="0" dirty="0">
                <a:solidFill>
                  <a:srgbClr val="000000"/>
                </a:solidFill>
                <a:latin typeface="Nexa Light"/>
                <a:ea typeface="Calibri" panose="020F0502020204030204" pitchFamily="34" charset="0"/>
                <a:cs typeface="Calibri"/>
                <a:sym typeface="Calibri"/>
              </a:rPr>
              <a:t>, 240 Guias Locais e 10 Motoristas.</a:t>
            </a:r>
          </a:p>
          <a:p>
            <a:pPr algn="just" defTabSz="685800" hangingPunct="0">
              <a:lnSpc>
                <a:spcPct val="115000"/>
              </a:lnSpc>
            </a:pPr>
            <a:r>
              <a:rPr lang="pt-PT" sz="1500" kern="0" dirty="0">
                <a:solidFill>
                  <a:srgbClr val="000000"/>
                </a:solidFill>
                <a:latin typeface="Nexa Light"/>
                <a:ea typeface="Calibri" panose="020F0502020204030204" pitchFamily="34" charset="0"/>
                <a:cs typeface="Calibri"/>
                <a:sym typeface="Calibri"/>
              </a:rPr>
              <a:t> </a:t>
            </a:r>
          </a:p>
          <a:p>
            <a:pPr algn="just" defTabSz="685800" hangingPunct="0">
              <a:lnSpc>
                <a:spcPct val="115000"/>
              </a:lnSpc>
            </a:pPr>
            <a:r>
              <a:rPr lang="pt-PT" sz="1500" kern="0" dirty="0">
                <a:solidFill>
                  <a:srgbClr val="000000"/>
                </a:solidFill>
                <a:latin typeface="Nexa Light"/>
                <a:ea typeface="Calibri" panose="020F0502020204030204" pitchFamily="34" charset="0"/>
                <a:cs typeface="Calibri"/>
                <a:sym typeface="Calibri"/>
              </a:rPr>
              <a:t>Os Supervisores serão funcionários das instituições do Estado membros do CONSAN que fazem parte do MOZVAC e técnicos dos Parceiros.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>
          <a:xfrm>
            <a:off x="6236473" y="3562723"/>
            <a:ext cx="150040" cy="230832"/>
          </a:xfrm>
        </p:spPr>
        <p:txBody>
          <a:bodyPr/>
          <a:lstStyle/>
          <a:p>
            <a:pPr defTabSz="685800" hangingPunct="0"/>
            <a:fld id="{86CB4B4D-7CA3-9044-876B-883B54F8677D}" type="slidenum">
              <a:rPr lang="pt-PT" kern="0">
                <a:latin typeface="Calibri"/>
                <a:cs typeface="Calibri"/>
                <a:sym typeface="Calibri"/>
              </a:rPr>
              <a:pPr defTabSz="685800" hangingPunct="0"/>
              <a:t>11</a:t>
            </a:fld>
            <a:endParaRPr lang="pt-PT" kern="0"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100650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LOGO.jpg" descr="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1699" y="5716"/>
            <a:ext cx="785706" cy="785707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____________…"/>
          <p:cNvSpPr txBox="1"/>
          <p:nvPr/>
        </p:nvSpPr>
        <p:spPr>
          <a:xfrm>
            <a:off x="2924735" y="4489685"/>
            <a:ext cx="3597139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ctr" defTabSz="342900" hangingPunct="0">
              <a:spcBef>
                <a:spcPts val="900"/>
              </a:spcBef>
              <a:defRPr sz="900">
                <a:solidFill>
                  <a:srgbClr val="0171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sz="675" kern="0" dirty="0">
                <a:solidFill>
                  <a:srgbClr val="017100"/>
                </a:solidFill>
                <a:latin typeface="Avenir Light"/>
                <a:sym typeface="Avenir Light"/>
              </a:rPr>
              <a:t>____________</a:t>
            </a:r>
          </a:p>
          <a:p>
            <a:pPr defTabSz="342900" hangingPunct="0">
              <a:spcBef>
                <a:spcPts val="900"/>
              </a:spcBef>
              <a:defRPr sz="900">
                <a:solidFill>
                  <a:srgbClr val="333333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sz="675" b="1" kern="0" dirty="0">
                <a:solidFill>
                  <a:srgbClr val="333333"/>
                </a:solidFill>
                <a:latin typeface="Avenir Light"/>
                <a:ea typeface="Avenir Black"/>
                <a:cs typeface="Avenir Black"/>
                <a:sym typeface="Avenir Black"/>
              </a:rPr>
              <a:t>REPÚBLICA DE MOÇAMBIQUE | </a:t>
            </a:r>
            <a:r>
              <a:rPr sz="675" kern="0" dirty="0">
                <a:solidFill>
                  <a:srgbClr val="333333"/>
                </a:solidFill>
                <a:latin typeface="Avenir Light"/>
                <a:sym typeface="Avenir Light"/>
              </a:rPr>
              <a:t>CONSELHO NACIONAL DE SEGURANÇA ALIMENTAR E NUTRICIONAL</a:t>
            </a:r>
            <a:endParaRPr sz="675" kern="0" dirty="0">
              <a:solidFill>
                <a:srgbClr val="000000"/>
              </a:solidFill>
              <a:latin typeface="Avenir Light"/>
              <a:ea typeface="Times Roman"/>
              <a:cs typeface="Times Roman"/>
              <a:sym typeface="Times Roman"/>
            </a:endParaRPr>
          </a:p>
        </p:txBody>
      </p:sp>
      <p:sp>
        <p:nvSpPr>
          <p:cNvPr id="113" name="Retângulo"/>
          <p:cNvSpPr/>
          <p:nvPr/>
        </p:nvSpPr>
        <p:spPr>
          <a:xfrm>
            <a:off x="-118875" y="506341"/>
            <a:ext cx="506879" cy="4034330"/>
          </a:xfrm>
          <a:prstGeom prst="rect">
            <a:avLst/>
          </a:prstGeom>
          <a:solidFill>
            <a:srgbClr val="017100"/>
          </a:solidFill>
          <a:ln w="12700">
            <a:miter lim="400000"/>
          </a:ln>
        </p:spPr>
        <p:txBody>
          <a:bodyPr lIns="34289" rIns="34289" anchor="ctr"/>
          <a:lstStyle/>
          <a:p>
            <a:pPr defTabSz="685800" hangingPunct="0"/>
            <a:endParaRPr sz="1350" kern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1827" y="194717"/>
            <a:ext cx="1672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en-US" b="1" kern="0" dirty="0">
                <a:solidFill>
                  <a:srgbClr val="000000"/>
                </a:solidFill>
                <a:latin typeface="Nexa Light"/>
                <a:cs typeface="Calibri"/>
                <a:sym typeface="Calibri"/>
              </a:rPr>
              <a:t>4. </a:t>
            </a:r>
            <a:r>
              <a:rPr lang="en-US" b="1" kern="0" dirty="0" err="1">
                <a:solidFill>
                  <a:srgbClr val="000000"/>
                </a:solidFill>
                <a:latin typeface="Nexa Light"/>
                <a:cs typeface="Calibri"/>
                <a:sym typeface="Calibri"/>
              </a:rPr>
              <a:t>ORÇaMENTO</a:t>
            </a:r>
            <a:endParaRPr lang="pt-PT" b="1" kern="0" dirty="0">
              <a:solidFill>
                <a:srgbClr val="000000"/>
              </a:solidFill>
              <a:latin typeface="Nexa Light"/>
              <a:cs typeface="Calibri"/>
              <a:sym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6585" y="532005"/>
            <a:ext cx="767504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800" hangingPunct="0"/>
            <a:r>
              <a:rPr lang="pt-PT" sz="1500" kern="0" dirty="0">
                <a:solidFill>
                  <a:srgbClr val="000000"/>
                </a:solidFill>
                <a:latin typeface="Nexa Light"/>
                <a:cs typeface="Calibri"/>
                <a:sym typeface="Calibri"/>
              </a:rPr>
              <a:t>As despesas deste exercício, serão suportadas pelos Parceiros, estimadas em aproximadamente </a:t>
            </a:r>
          </a:p>
          <a:p>
            <a:pPr algn="just" defTabSz="685800" hangingPunct="0"/>
            <a:r>
              <a:rPr lang="pt-PT" sz="1500" b="1" kern="0" dirty="0">
                <a:solidFill>
                  <a:srgbClr val="000000"/>
                </a:solidFill>
                <a:latin typeface="Nexa Light"/>
                <a:cs typeface="Calibri"/>
                <a:sym typeface="Calibri"/>
              </a:rPr>
              <a:t>6,776,601.20 </a:t>
            </a:r>
            <a:r>
              <a:rPr lang="pt-PT" sz="1500" kern="0" dirty="0">
                <a:solidFill>
                  <a:srgbClr val="000000"/>
                </a:solidFill>
                <a:latin typeface="Nexa Light"/>
                <a:cs typeface="Calibri"/>
                <a:sym typeface="Calibri"/>
              </a:rPr>
              <a:t>(Seis Milhões, Setecentos Setenta e Seis Mil, Seiscentos e Um Meticais e 20 Centavos).</a:t>
            </a:r>
            <a:endParaRPr lang="pt-PT" sz="1500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>
          <a:xfrm>
            <a:off x="6236473" y="3562723"/>
            <a:ext cx="150040" cy="230832"/>
          </a:xfrm>
        </p:spPr>
        <p:txBody>
          <a:bodyPr/>
          <a:lstStyle/>
          <a:p>
            <a:pPr defTabSz="685800" hangingPunct="0"/>
            <a:fld id="{86CB4B4D-7CA3-9044-876B-883B54F8677D}" type="slidenum">
              <a:rPr lang="pt-PT" kern="0">
                <a:latin typeface="Calibri"/>
                <a:cs typeface="Calibri"/>
                <a:sym typeface="Calibri"/>
              </a:rPr>
              <a:pPr defTabSz="685800" hangingPunct="0"/>
              <a:t>12</a:t>
            </a:fld>
            <a:endParaRPr lang="pt-PT" kern="0">
              <a:latin typeface="Calibri"/>
              <a:cs typeface="Calibri"/>
              <a:sym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8003" y="3582863"/>
            <a:ext cx="8289271" cy="1095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800" hangingPunct="0">
              <a:lnSpc>
                <a:spcPct val="150000"/>
              </a:lnSpc>
            </a:pPr>
            <a:r>
              <a:rPr lang="pt-PT" sz="1500" kern="0" dirty="0">
                <a:solidFill>
                  <a:srgbClr val="000000"/>
                </a:solidFill>
                <a:latin typeface="Nexa Light"/>
                <a:ea typeface="Times New Roman" panose="02020603050405020304" pitchFamily="18" charset="0"/>
                <a:cs typeface="Calibri"/>
                <a:sym typeface="Calibri"/>
              </a:rPr>
              <a:t>Para o efeito, foi prometido pelos parceiros um total de 5.736.000,00 </a:t>
            </a:r>
            <a:r>
              <a:rPr lang="pt-PT" sz="1500" kern="0" dirty="0" err="1">
                <a:solidFill>
                  <a:srgbClr val="000000"/>
                </a:solidFill>
                <a:latin typeface="Nexa Light"/>
                <a:ea typeface="Times New Roman" panose="02020603050405020304" pitchFamily="18" charset="0"/>
                <a:cs typeface="Calibri"/>
                <a:sym typeface="Calibri"/>
              </a:rPr>
              <a:t>Mts</a:t>
            </a:r>
            <a:r>
              <a:rPr lang="pt-PT" sz="1500" kern="0" dirty="0">
                <a:solidFill>
                  <a:srgbClr val="000000"/>
                </a:solidFill>
                <a:latin typeface="Nexa Light"/>
                <a:ea typeface="Times New Roman" panose="02020603050405020304" pitchFamily="18" charset="0"/>
                <a:cs typeface="Calibri"/>
                <a:sym typeface="Calibri"/>
              </a:rPr>
              <a:t> o equivalente a 85.000 USD, dos quais 75.000USD do PMA, 10.000USD da FAO e COSAC/</a:t>
            </a:r>
            <a:r>
              <a:rPr lang="pt-PT" sz="1500" kern="0" dirty="0" err="1">
                <a:solidFill>
                  <a:srgbClr val="000000"/>
                </a:solidFill>
                <a:latin typeface="Nexa Light"/>
                <a:ea typeface="Times New Roman" panose="02020603050405020304" pitchFamily="18" charset="0"/>
                <a:cs typeface="Calibri"/>
                <a:sym typeface="Calibri"/>
              </a:rPr>
              <a:t>Oxfam</a:t>
            </a:r>
            <a:r>
              <a:rPr lang="pt-PT" sz="1500" kern="0" dirty="0">
                <a:solidFill>
                  <a:srgbClr val="000000"/>
                </a:solidFill>
                <a:latin typeface="Nexa Light"/>
                <a:ea typeface="Times New Roman" panose="02020603050405020304" pitchFamily="18" charset="0"/>
                <a:cs typeface="Calibri"/>
                <a:sym typeface="Calibri"/>
              </a:rPr>
              <a:t> viaturas para a zona norte, com </a:t>
            </a:r>
            <a:r>
              <a:rPr lang="pt-PT" sz="1500" kern="0">
                <a:solidFill>
                  <a:srgbClr val="000000"/>
                </a:solidFill>
                <a:latin typeface="Nexa Light"/>
                <a:ea typeface="Times New Roman" panose="02020603050405020304" pitchFamily="18" charset="0"/>
                <a:cs typeface="Calibri"/>
                <a:sym typeface="Calibri"/>
              </a:rPr>
              <a:t>um défice </a:t>
            </a:r>
            <a:r>
              <a:rPr lang="pt-PT" sz="1500" kern="0" dirty="0">
                <a:solidFill>
                  <a:srgbClr val="000000"/>
                </a:solidFill>
                <a:latin typeface="Nexa Light"/>
                <a:ea typeface="Times New Roman" panose="02020603050405020304" pitchFamily="18" charset="0"/>
                <a:cs typeface="Calibri"/>
                <a:sym typeface="Calibri"/>
              </a:rPr>
              <a:t>de 1.040.601,20 </a:t>
            </a:r>
            <a:r>
              <a:rPr lang="pt-PT" sz="1500" kern="0" dirty="0" err="1">
                <a:solidFill>
                  <a:srgbClr val="000000"/>
                </a:solidFill>
                <a:latin typeface="Nexa Light"/>
                <a:ea typeface="Times New Roman" panose="02020603050405020304" pitchFamily="18" charset="0"/>
                <a:cs typeface="Calibri"/>
                <a:sym typeface="Calibri"/>
              </a:rPr>
              <a:t>Mts</a:t>
            </a:r>
            <a:r>
              <a:rPr lang="pt-PT" sz="1500" kern="0" dirty="0">
                <a:solidFill>
                  <a:srgbClr val="000000"/>
                </a:solidFill>
                <a:latin typeface="Nexa Light"/>
                <a:ea typeface="Times New Roman" panose="02020603050405020304" pitchFamily="18" charset="0"/>
                <a:cs typeface="Calibri"/>
                <a:sym typeface="Calibri"/>
              </a:rPr>
              <a:t>.</a:t>
            </a:r>
            <a:endParaRPr lang="pt-PT" sz="1500" b="1" i="1" kern="0" dirty="0">
              <a:solidFill>
                <a:srgbClr val="000000"/>
              </a:solidFill>
              <a:latin typeface="Nexa Light"/>
              <a:ea typeface="Times New Roman" panose="02020603050405020304" pitchFamily="18" charset="0"/>
              <a:cs typeface="Calibri"/>
              <a:sym typeface="Calibri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22142" y="1524585"/>
          <a:ext cx="7902287" cy="208598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131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0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71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66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51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72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400" b="1" dirty="0" err="1">
                          <a:effectLst/>
                        </a:rPr>
                        <a:t>Nr</a:t>
                      </a:r>
                      <a:r>
                        <a:rPr lang="pt-PT" sz="1400" b="1" dirty="0">
                          <a:effectLst/>
                        </a:rPr>
                        <a:t>.</a:t>
                      </a:r>
                      <a:endParaRPr lang="pt-PT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400" b="1" dirty="0" err="1">
                          <a:effectLst/>
                        </a:rPr>
                        <a:t>Actividades</a:t>
                      </a:r>
                      <a:endParaRPr lang="pt-PT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400" b="1">
                          <a:effectLst/>
                        </a:rPr>
                        <a:t>Valor (MTs)</a:t>
                      </a:r>
                      <a:endParaRPr lang="pt-PT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400" b="1">
                          <a:effectLst/>
                        </a:rPr>
                        <a:t>Valor (USD)</a:t>
                      </a:r>
                      <a:endParaRPr lang="pt-PT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400" b="1">
                          <a:effectLst/>
                        </a:rPr>
                        <a:t>%</a:t>
                      </a:r>
                      <a:endParaRPr lang="pt-PT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2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400" b="1">
                          <a:effectLst/>
                        </a:rPr>
                        <a:t>1</a:t>
                      </a:r>
                      <a:endParaRPr lang="pt-PT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400" b="1" dirty="0">
                          <a:effectLst/>
                        </a:rPr>
                        <a:t>Formação de Formadores a nível Central</a:t>
                      </a:r>
                      <a:endParaRPr lang="pt-PT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400" b="1">
                          <a:effectLst/>
                        </a:rPr>
                        <a:t>39,750.00</a:t>
                      </a:r>
                      <a:endParaRPr lang="pt-PT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400" b="1">
                          <a:effectLst/>
                        </a:rPr>
                        <a:t>662.50</a:t>
                      </a:r>
                      <a:endParaRPr lang="pt-PT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400" b="1">
                          <a:effectLst/>
                        </a:rPr>
                        <a:t>0.6</a:t>
                      </a:r>
                      <a:endParaRPr lang="pt-PT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7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400" b="1">
                          <a:effectLst/>
                        </a:rPr>
                        <a:t>2</a:t>
                      </a:r>
                      <a:endParaRPr lang="pt-PT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400" b="1" dirty="0">
                          <a:effectLst/>
                        </a:rPr>
                        <a:t>Formação de Inquiridores a nível Provincial</a:t>
                      </a:r>
                      <a:endParaRPr lang="pt-PT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400" b="1" dirty="0">
                          <a:effectLst/>
                        </a:rPr>
                        <a:t>1,779,900.00</a:t>
                      </a:r>
                      <a:endParaRPr lang="pt-PT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400" b="1" dirty="0">
                          <a:effectLst/>
                        </a:rPr>
                        <a:t>29,665.00</a:t>
                      </a:r>
                      <a:endParaRPr lang="pt-PT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400" b="1">
                          <a:effectLst/>
                        </a:rPr>
                        <a:t>26.3</a:t>
                      </a:r>
                      <a:endParaRPr lang="pt-PT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7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400" b="1">
                          <a:effectLst/>
                        </a:rPr>
                        <a:t>3</a:t>
                      </a:r>
                      <a:endParaRPr lang="pt-PT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400" b="1" dirty="0">
                          <a:effectLst/>
                        </a:rPr>
                        <a:t>Trabalho de Campo</a:t>
                      </a:r>
                      <a:endParaRPr lang="pt-PT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400" b="1" dirty="0">
                          <a:effectLst/>
                        </a:rPr>
                        <a:t>4,726,800.00</a:t>
                      </a:r>
                      <a:endParaRPr lang="pt-PT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400" b="1" dirty="0">
                          <a:effectLst/>
                        </a:rPr>
                        <a:t>78,780.00</a:t>
                      </a:r>
                      <a:endParaRPr lang="pt-PT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400" b="1" dirty="0">
                          <a:effectLst/>
                        </a:rPr>
                        <a:t>69.8</a:t>
                      </a:r>
                      <a:endParaRPr lang="pt-PT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7226">
                <a:tc>
                  <a:txBody>
                    <a:bodyPr/>
                    <a:lstStyle/>
                    <a:p>
                      <a:endParaRPr lang="pt-PT" sz="14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400" b="1">
                          <a:effectLst/>
                        </a:rPr>
                        <a:t>Despesas de Coordenação Central</a:t>
                      </a:r>
                      <a:endParaRPr lang="pt-PT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400" b="1" dirty="0">
                          <a:effectLst/>
                        </a:rPr>
                        <a:t>230,151.20</a:t>
                      </a:r>
                      <a:endParaRPr lang="pt-PT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400" b="1" dirty="0">
                          <a:effectLst/>
                        </a:rPr>
                        <a:t>3,835.85</a:t>
                      </a:r>
                      <a:endParaRPr lang="pt-PT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400" b="1" dirty="0">
                          <a:effectLst/>
                        </a:rPr>
                        <a:t>3.4</a:t>
                      </a:r>
                      <a:endParaRPr lang="pt-PT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1799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400" b="1">
                          <a:effectLst/>
                        </a:rPr>
                        <a:t>TOTAL</a:t>
                      </a:r>
                      <a:endParaRPr lang="pt-PT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400" b="1">
                          <a:effectLst/>
                        </a:rPr>
                        <a:t>6,776,601.20</a:t>
                      </a:r>
                      <a:endParaRPr lang="pt-PT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400" b="1" dirty="0">
                          <a:effectLst/>
                        </a:rPr>
                        <a:t>112,943.35</a:t>
                      </a:r>
                      <a:endParaRPr lang="pt-PT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400" b="1" dirty="0">
                          <a:effectLst/>
                        </a:rPr>
                        <a:t>100</a:t>
                      </a:r>
                      <a:endParaRPr lang="pt-PT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3338" marR="33338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1977782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LOGO.jpg" descr="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6568" y="113487"/>
            <a:ext cx="785706" cy="785707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____________…"/>
          <p:cNvSpPr txBox="1"/>
          <p:nvPr/>
        </p:nvSpPr>
        <p:spPr>
          <a:xfrm>
            <a:off x="2924735" y="4489685"/>
            <a:ext cx="3597139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ctr" defTabSz="342900" hangingPunct="0">
              <a:spcBef>
                <a:spcPts val="900"/>
              </a:spcBef>
              <a:defRPr sz="900">
                <a:solidFill>
                  <a:srgbClr val="0171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sz="675" kern="0" dirty="0">
                <a:solidFill>
                  <a:srgbClr val="017100"/>
                </a:solidFill>
                <a:latin typeface="Avenir Light"/>
                <a:sym typeface="Avenir Light"/>
              </a:rPr>
              <a:t>____________</a:t>
            </a:r>
          </a:p>
          <a:p>
            <a:pPr defTabSz="342900" hangingPunct="0">
              <a:spcBef>
                <a:spcPts val="900"/>
              </a:spcBef>
              <a:defRPr sz="900">
                <a:solidFill>
                  <a:srgbClr val="333333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sz="675" b="1" kern="0" dirty="0">
                <a:solidFill>
                  <a:srgbClr val="333333"/>
                </a:solidFill>
                <a:latin typeface="Avenir Light"/>
                <a:ea typeface="Avenir Black"/>
                <a:cs typeface="Avenir Black"/>
                <a:sym typeface="Avenir Black"/>
              </a:rPr>
              <a:t>REPÚBLICA DE MOÇAMBIQUE | </a:t>
            </a:r>
            <a:r>
              <a:rPr sz="675" kern="0" dirty="0">
                <a:solidFill>
                  <a:srgbClr val="333333"/>
                </a:solidFill>
                <a:latin typeface="Avenir Light"/>
                <a:sym typeface="Avenir Light"/>
              </a:rPr>
              <a:t>CONSELHO NACIONAL DE SEGURANÇA ALIMENTAR E NUTRICIONAL</a:t>
            </a:r>
            <a:endParaRPr sz="675" kern="0" dirty="0">
              <a:solidFill>
                <a:srgbClr val="000000"/>
              </a:solidFill>
              <a:latin typeface="Avenir Light"/>
              <a:ea typeface="Times Roman"/>
              <a:cs typeface="Times Roman"/>
              <a:sym typeface="Times Roman"/>
            </a:endParaRPr>
          </a:p>
        </p:txBody>
      </p:sp>
      <p:sp>
        <p:nvSpPr>
          <p:cNvPr id="113" name="Retângulo"/>
          <p:cNvSpPr/>
          <p:nvPr/>
        </p:nvSpPr>
        <p:spPr>
          <a:xfrm>
            <a:off x="-118875" y="506341"/>
            <a:ext cx="506879" cy="4034330"/>
          </a:xfrm>
          <a:prstGeom prst="rect">
            <a:avLst/>
          </a:prstGeom>
          <a:solidFill>
            <a:srgbClr val="017100"/>
          </a:solidFill>
          <a:ln w="12700">
            <a:miter lim="400000"/>
          </a:ln>
        </p:spPr>
        <p:txBody>
          <a:bodyPr lIns="34289" rIns="34289" anchor="ctr"/>
          <a:lstStyle/>
          <a:p>
            <a:pPr defTabSz="685800" hangingPunct="0"/>
            <a:endParaRPr sz="1350" kern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4203" y="1053514"/>
            <a:ext cx="8051147" cy="1787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just" defTabSz="685800" hangingPunct="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t-PT" sz="1500" kern="0" dirty="0">
                <a:solidFill>
                  <a:srgbClr val="000000"/>
                </a:solidFill>
                <a:latin typeface="Nexa Light"/>
                <a:ea typeface="Calibri" panose="020F0502020204030204" pitchFamily="34" charset="0"/>
                <a:cs typeface="Calibri"/>
                <a:sym typeface="Calibri"/>
              </a:rPr>
              <a:t>Avaliada a situação de indicadores de segurança alimentar no que concerne ao acesso e consumo de alimentos pelos Agregados Familiares;</a:t>
            </a:r>
          </a:p>
          <a:p>
            <a:pPr marL="257175" indent="-257175" algn="just" defTabSz="685800" hangingPunct="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t-PT" sz="1500" kern="0" dirty="0">
                <a:solidFill>
                  <a:srgbClr val="000000"/>
                </a:solidFill>
                <a:latin typeface="Nexa Light"/>
                <a:ea typeface="Calibri" panose="020F0502020204030204" pitchFamily="34" charset="0"/>
                <a:cs typeface="Calibri"/>
                <a:sym typeface="Calibri"/>
              </a:rPr>
              <a:t>Medidos os níveis de segurança alimentar aguda ao nível dos agregados familiares;</a:t>
            </a:r>
          </a:p>
          <a:p>
            <a:pPr marL="257175" indent="-257175" algn="just" defTabSz="685800" hangingPunct="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pt-PT" sz="1500" kern="0" dirty="0">
                <a:solidFill>
                  <a:srgbClr val="000000"/>
                </a:solidFill>
                <a:latin typeface="Nexa Light"/>
                <a:ea typeface="Calibri" panose="020F0502020204030204" pitchFamily="34" charset="0"/>
                <a:cs typeface="Calibri"/>
                <a:sym typeface="Calibri"/>
              </a:rPr>
              <a:t>Estimada a população actual e projectada na situação de insegurança alimentar aguda.</a:t>
            </a:r>
          </a:p>
          <a:p>
            <a:pPr algn="just" defTabSz="685800" hangingPunct="0">
              <a:lnSpc>
                <a:spcPct val="150000"/>
              </a:lnSpc>
            </a:pPr>
            <a:r>
              <a:rPr lang="pt-PT" sz="1500" kern="0" dirty="0">
                <a:solidFill>
                  <a:srgbClr val="000000"/>
                </a:solidFill>
                <a:latin typeface="Nexa Light"/>
                <a:ea typeface="Calibri" panose="020F0502020204030204" pitchFamily="34" charset="0"/>
                <a:cs typeface="Calibri"/>
                <a:sym typeface="Calibri"/>
              </a:rPr>
              <a:t> </a:t>
            </a:r>
          </a:p>
        </p:txBody>
      </p:sp>
      <p:sp>
        <p:nvSpPr>
          <p:cNvPr id="8" name="Rectangle 7"/>
          <p:cNvSpPr/>
          <p:nvPr/>
        </p:nvSpPr>
        <p:spPr>
          <a:xfrm>
            <a:off x="464204" y="232679"/>
            <a:ext cx="3535680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800" hangingPunct="0">
              <a:lnSpc>
                <a:spcPct val="115000"/>
              </a:lnSpc>
              <a:tabLst>
                <a:tab pos="214313" algn="l"/>
              </a:tabLst>
            </a:pPr>
            <a:r>
              <a:rPr lang="pt-PT" b="1" kern="0" dirty="0">
                <a:solidFill>
                  <a:srgbClr val="000000"/>
                </a:solidFill>
                <a:latin typeface="Nexa Light"/>
                <a:cs typeface="Calibri"/>
                <a:sym typeface="Calibri"/>
              </a:rPr>
              <a:t>5. </a:t>
            </a:r>
            <a:r>
              <a:rPr lang="pt-BR" b="1" kern="0" dirty="0">
                <a:solidFill>
                  <a:srgbClr val="000000"/>
                </a:solidFill>
                <a:latin typeface="Nexa Light"/>
                <a:ea typeface="Times New Roman" panose="02020603050405020304" pitchFamily="18" charset="0"/>
                <a:cs typeface="Calibri"/>
                <a:sym typeface="Calibri"/>
              </a:rPr>
              <a:t>RESULTADOS ESPERADOS</a:t>
            </a:r>
            <a:endParaRPr lang="pt-PT" kern="0" dirty="0">
              <a:solidFill>
                <a:srgbClr val="000000"/>
              </a:solidFill>
              <a:latin typeface="Nexa Light"/>
              <a:ea typeface="Times New Roman" panose="02020603050405020304" pitchFamily="18" charset="0"/>
              <a:cs typeface="Calibri"/>
              <a:sym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6178766" y="3562723"/>
            <a:ext cx="207747" cy="230832"/>
          </a:xfrm>
        </p:spPr>
        <p:txBody>
          <a:bodyPr/>
          <a:lstStyle/>
          <a:p>
            <a:pPr defTabSz="685800" hangingPunct="0"/>
            <a:fld id="{86CB4B4D-7CA3-9044-876B-883B54F8677D}" type="slidenum">
              <a:rPr lang="pt-PT" kern="0">
                <a:latin typeface="Calibri"/>
                <a:cs typeface="Calibri"/>
                <a:sym typeface="Calibri"/>
              </a:rPr>
              <a:pPr defTabSz="685800" hangingPunct="0"/>
              <a:t>13</a:t>
            </a:fld>
            <a:endParaRPr lang="pt-PT" kern="0"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7930950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____________…"/>
          <p:cNvSpPr txBox="1"/>
          <p:nvPr/>
        </p:nvSpPr>
        <p:spPr>
          <a:xfrm>
            <a:off x="2935955" y="4470608"/>
            <a:ext cx="3574697" cy="5737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ctr" defTabSz="342900" hangingPunct="0">
              <a:lnSpc>
                <a:spcPts val="1575"/>
              </a:lnSpc>
              <a:spcBef>
                <a:spcPts val="900"/>
              </a:spcBef>
              <a:defRPr sz="900">
                <a:solidFill>
                  <a:srgbClr val="0171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sz="675" kern="0">
                <a:solidFill>
                  <a:srgbClr val="017100"/>
                </a:solidFill>
                <a:latin typeface="Avenir Light"/>
                <a:sym typeface="Avenir Light"/>
              </a:rPr>
              <a:t>____________</a:t>
            </a:r>
          </a:p>
          <a:p>
            <a:pPr defTabSz="342900" hangingPunct="0">
              <a:lnSpc>
                <a:spcPts val="1575"/>
              </a:lnSpc>
              <a:spcBef>
                <a:spcPts val="900"/>
              </a:spcBef>
              <a:defRPr sz="900">
                <a:solidFill>
                  <a:srgbClr val="333333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sz="675" kern="0">
                <a:solidFill>
                  <a:srgbClr val="333333"/>
                </a:solidFill>
                <a:latin typeface="Avenir Black"/>
                <a:ea typeface="Avenir Black"/>
                <a:cs typeface="Avenir Black"/>
                <a:sym typeface="Avenir Black"/>
              </a:rPr>
              <a:t>REPÚBLICA DE MOÇAMBIQUE | </a:t>
            </a:r>
            <a:r>
              <a:rPr sz="675" kern="0">
                <a:solidFill>
                  <a:srgbClr val="333333"/>
                </a:solidFill>
                <a:latin typeface="Avenir Light"/>
                <a:sym typeface="Avenir Light"/>
              </a:rPr>
              <a:t>CONSELHO NACIONAL DE SEGURANÇA ALIMENTAR E NUTRICIONAL</a:t>
            </a:r>
            <a:endParaRPr sz="675" kern="0">
              <a:solidFill>
                <a:srgbClr val="000000"/>
              </a:solidFill>
              <a:latin typeface="Times Roman"/>
              <a:ea typeface="Times Roman"/>
              <a:cs typeface="Times Roman"/>
              <a:sym typeface="Times Rom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9" cy="51435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>
          <a:xfrm>
            <a:off x="6178766" y="3562723"/>
            <a:ext cx="207747" cy="230832"/>
          </a:xfrm>
        </p:spPr>
        <p:txBody>
          <a:bodyPr/>
          <a:lstStyle/>
          <a:p>
            <a:pPr defTabSz="685800" hangingPunct="0"/>
            <a:fld id="{86CB4B4D-7CA3-9044-876B-883B54F8677D}" type="slidenum">
              <a:rPr lang="pt-PT" kern="0">
                <a:latin typeface="Calibri"/>
                <a:cs typeface="Calibri"/>
                <a:sym typeface="Calibri"/>
              </a:rPr>
              <a:pPr defTabSz="685800" hangingPunct="0"/>
              <a:t>14</a:t>
            </a:fld>
            <a:endParaRPr lang="pt-PT" kern="0"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5544505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8621059" y="53788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3181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0"/>
            <a:ext cx="9144000" cy="78272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0" y="123207"/>
            <a:ext cx="9144000" cy="653429"/>
          </a:xfrm>
          <a:prstGeom prst="rect">
            <a:avLst/>
          </a:prstGeom>
        </p:spPr>
        <p:txBody>
          <a:bodyPr>
            <a:normAutofit fontScale="5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400" b="1" kern="1200">
                <a:solidFill>
                  <a:schemeClr val="tx1"/>
                </a:solidFill>
                <a:latin typeface="Merriweather"/>
                <a:ea typeface="+mj-ea"/>
                <a:cs typeface="Merriweather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</a:rPr>
              <a:t>National &amp; Provincial FSL Cluster Meeting – 09</a:t>
            </a:r>
            <a:r>
              <a:rPr kumimoji="0" lang="en-US" sz="4000" b="1" i="0" u="none" strike="noStrike" kern="0" cap="none" spc="0" normalizeH="0" baseline="3000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</a:rPr>
              <a:t>th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</a:rPr>
              <a:t> June 2021 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EFEFEF"/>
              </a:solidFill>
              <a:effectLst/>
              <a:uLnTx/>
              <a:uFillTx/>
              <a:latin typeface="Arial Narrow" panose="020B0606020202030204" pitchFamily="34" charset="0"/>
              <a:ea typeface="+mj-e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</a:rPr>
              <a:t> 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</a:rPr>
              <a:t>AGENDA</a:t>
            </a:r>
          </a:p>
        </p:txBody>
      </p:sp>
      <p:sp>
        <p:nvSpPr>
          <p:cNvPr id="2" name="Rectangle 1"/>
          <p:cNvSpPr/>
          <p:nvPr/>
        </p:nvSpPr>
        <p:spPr>
          <a:xfrm>
            <a:off x="223390" y="973855"/>
            <a:ext cx="8861138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3181C"/>
                </a:solidFill>
                <a:effectLst/>
                <a:highlight>
                  <a:srgbClr val="FFFF00"/>
                </a:highlight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Cluster updates (</a:t>
            </a:r>
            <a:r>
              <a: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srgbClr val="03181C"/>
                </a:solidFill>
                <a:effectLst/>
                <a:highlight>
                  <a:srgbClr val="FFFF00"/>
                </a:highlight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Pablo Rodriguez - FSC</a:t>
            </a: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3181C"/>
                </a:solidFill>
                <a:effectLst/>
                <a:highlight>
                  <a:srgbClr val="FFFF00"/>
                </a:highlight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) - 10 mins </a:t>
            </a:r>
          </a:p>
          <a:p>
            <a:pPr marL="342900" marR="0" lvl="0" indent="-34290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3181C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SETSAN – Post-harvest assessment (</a:t>
            </a:r>
            <a:r>
              <a: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srgbClr val="03181C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Director Pacheco – SETSAN</a:t>
            </a: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3181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– 10 min</a:t>
            </a: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srgbClr val="03181C"/>
              </a:solidFill>
              <a:effectLst/>
              <a:uLnTx/>
              <a:uFillTx/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3181C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Cabo Delgado humanitarian updates (</a:t>
            </a:r>
            <a:r>
              <a: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srgbClr val="03181C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Apolonia Morhaim - FSC</a:t>
            </a: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3181C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) - 40 mins</a:t>
            </a:r>
          </a:p>
          <a:p>
            <a:pPr marL="342900" marR="0" lvl="0" indent="-34290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3181C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FSC monthly responses update for February 2020 (</a:t>
            </a:r>
            <a:r>
              <a: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srgbClr val="03181C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FAO, WFP &amp; FSC</a:t>
            </a: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3181C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)- 15 mins</a:t>
            </a:r>
          </a:p>
          <a:p>
            <a:pPr marL="342900" marR="0" lvl="0" indent="-34290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3181C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Non-HRP Interactive Dashboard presentation (</a:t>
            </a:r>
            <a:r>
              <a: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srgbClr val="03181C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Joao Muianga– FSC</a:t>
            </a: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3181C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) -10 min</a:t>
            </a:r>
          </a:p>
          <a:p>
            <a:pPr marL="342900" marR="0" lvl="0" indent="-34290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3181C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AoB </a:t>
            </a:r>
            <a:r>
              <a: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srgbClr val="03181C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(All)</a:t>
            </a: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3181C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-5 mins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2514600" algn="l"/>
              </a:tabLst>
              <a:defRPr/>
            </a:pPr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srgbClr val="03181C"/>
              </a:solidFill>
              <a:effectLst/>
              <a:uLnTx/>
              <a:uFillTx/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 descr="FSC_noglobal_nob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436" y="4481893"/>
            <a:ext cx="2287289" cy="5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1857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0"/>
            <a:ext cx="9144000" cy="78272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0" y="123207"/>
            <a:ext cx="9144000" cy="65342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400" b="1" kern="1200">
                <a:solidFill>
                  <a:schemeClr val="tx1"/>
                </a:solidFill>
                <a:latin typeface="Merriweather"/>
                <a:ea typeface="+mj-ea"/>
                <a:cs typeface="Merriweather"/>
              </a:defRPr>
            </a:lvl1pPr>
          </a:lstStyle>
          <a:p>
            <a:pPr algn="ctr" defTabSz="914400">
              <a:defRPr/>
            </a:pPr>
            <a:r>
              <a:rPr lang="en-US" sz="2800" kern="0" dirty="0">
                <a:solidFill>
                  <a:schemeClr val="bg2"/>
                </a:solidFill>
                <a:latin typeface="Arial Narrow" panose="020B0606020202030204" pitchFamily="34" charset="0"/>
              </a:rPr>
              <a:t>General updates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910024-B673-404F-90E2-852AB4631F33}"/>
              </a:ext>
            </a:extLst>
          </p:cNvPr>
          <p:cNvSpPr/>
          <p:nvPr/>
        </p:nvSpPr>
        <p:spPr>
          <a:xfrm>
            <a:off x="94797" y="782726"/>
            <a:ext cx="8722631" cy="1254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Funding status of 2021 HRP </a:t>
            </a:r>
            <a:r>
              <a:rPr lang="en-US" sz="2000" dirty="0"/>
              <a:t> </a:t>
            </a:r>
          </a:p>
          <a:p>
            <a:pPr marL="800100" lvl="1" indent="-342900">
              <a:lnSpc>
                <a:spcPct val="150000"/>
              </a:lnSpc>
              <a:buFontTx/>
              <a:buChar char="-"/>
            </a:pPr>
            <a:r>
              <a:rPr lang="en-US" sz="1600" dirty="0"/>
              <a:t>USD 254,400,000 / 135,800,000 FSL Cluster - </a:t>
            </a:r>
          </a:p>
          <a:p>
            <a:pPr marL="800100" lvl="1" indent="-342900">
              <a:lnSpc>
                <a:spcPct val="150000"/>
              </a:lnSpc>
              <a:buFontTx/>
              <a:buChar char="-"/>
            </a:pPr>
            <a:r>
              <a:rPr lang="en-US" sz="1600" dirty="0"/>
              <a:t>Received 9,000,000 (</a:t>
            </a:r>
            <a:r>
              <a:rPr lang="en-US" sz="1600" b="1" dirty="0"/>
              <a:t>Only 6.6% of the total</a:t>
            </a:r>
            <a:r>
              <a:rPr lang="en-US" sz="1600" dirty="0"/>
              <a:t>).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8B7275-E89B-4AD8-8FB6-AFBC97E6717A}"/>
              </a:ext>
            </a:extLst>
          </p:cNvPr>
          <p:cNvSpPr/>
          <p:nvPr/>
        </p:nvSpPr>
        <p:spPr>
          <a:xfrm>
            <a:off x="4806243" y="1219664"/>
            <a:ext cx="4397828" cy="1162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b="1" dirty="0"/>
              <a:t>CERF</a:t>
            </a:r>
            <a:r>
              <a:rPr lang="en-US" sz="1600" dirty="0"/>
              <a:t> applications for Palma Crisis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Training on the </a:t>
            </a:r>
            <a:r>
              <a:rPr lang="en-US" sz="1600" b="1" dirty="0"/>
              <a:t>FTS</a:t>
            </a:r>
            <a:r>
              <a:rPr lang="en-US" sz="1600" dirty="0"/>
              <a:t> (Financial tracking system)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6C810D1-7155-435A-B726-A263CE01BC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3291" t="-12780" r="3291" b="13766"/>
          <a:stretch/>
        </p:blipFill>
        <p:spPr>
          <a:xfrm>
            <a:off x="825410" y="1798863"/>
            <a:ext cx="6729274" cy="303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8420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0"/>
            <a:ext cx="9144000" cy="78272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0" y="123207"/>
            <a:ext cx="9144000" cy="65342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400" b="1" kern="1200">
                <a:solidFill>
                  <a:schemeClr val="tx1"/>
                </a:solidFill>
                <a:latin typeface="Merriweather"/>
                <a:ea typeface="+mj-ea"/>
                <a:cs typeface="Merriweather"/>
              </a:defRPr>
            </a:lvl1pPr>
          </a:lstStyle>
          <a:p>
            <a:pPr algn="ctr" defTabSz="914400">
              <a:defRPr/>
            </a:pPr>
            <a:r>
              <a:rPr lang="en-US" sz="2800" kern="0" dirty="0">
                <a:solidFill>
                  <a:schemeClr val="bg2"/>
                </a:solidFill>
                <a:latin typeface="Arial Narrow" panose="020B0606020202030204" pitchFamily="34" charset="0"/>
              </a:rPr>
              <a:t>General updates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910024-B673-404F-90E2-852AB4631F33}"/>
              </a:ext>
            </a:extLst>
          </p:cNvPr>
          <p:cNvSpPr/>
          <p:nvPr/>
        </p:nvSpPr>
        <p:spPr>
          <a:xfrm>
            <a:off x="94797" y="782726"/>
            <a:ext cx="8722631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Regional Food Security Update - SADC Food Security Quarterly Update </a:t>
            </a:r>
            <a:r>
              <a:rPr lang="en-US" sz="2000" dirty="0"/>
              <a:t>2020/2021 Agricultural Season – Released June 2021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Near normal agricultural production expected this season despite floods in parts of the country and irregular rainfall patterns. </a:t>
            </a:r>
          </a:p>
          <a:p>
            <a:pPr lvl="1"/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Seasonal rainfall in Mozambique was above normal in the south, near normal to above normal in the central areas, and below normal in the north-eastern provinces of Cabo Delgado and Nampula, while above normal rainfall was received in the north-west of the country. </a:t>
            </a:r>
          </a:p>
          <a:p>
            <a:pPr lvl="1"/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Chalane /Eloise - Preliminary crop production estimate data indicates that approximately 7% of various crops in the field were affected in the provinces of Maputo, Gaza, Inhambane, Sofala, Manica, Tete, </a:t>
            </a:r>
            <a:r>
              <a:rPr lang="en-US" sz="1600" dirty="0" err="1"/>
              <a:t>Zambézia</a:t>
            </a:r>
            <a:r>
              <a:rPr lang="en-US" sz="1600" dirty="0"/>
              <a:t> and Niassa.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Despite the floods, irregular rains in the provinces of Nampula and Cabo Delgado, and incidences of pests and diseases, near normal agricultural production is expected this season</a:t>
            </a:r>
          </a:p>
        </p:txBody>
      </p:sp>
    </p:spTree>
    <p:extLst>
      <p:ext uri="{BB962C8B-B14F-4D97-AF65-F5344CB8AC3E}">
        <p14:creationId xmlns:p14="http://schemas.microsoft.com/office/powerpoint/2010/main" val="3042153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0"/>
            <a:ext cx="9144000" cy="78272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0" y="123207"/>
            <a:ext cx="9144000" cy="65342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400" b="1" kern="1200">
                <a:solidFill>
                  <a:schemeClr val="tx1"/>
                </a:solidFill>
                <a:latin typeface="Merriweather"/>
                <a:ea typeface="+mj-ea"/>
                <a:cs typeface="Merriweather"/>
              </a:defRPr>
            </a:lvl1pPr>
          </a:lstStyle>
          <a:p>
            <a:pPr algn="ctr" defTabSz="914400">
              <a:defRPr/>
            </a:pPr>
            <a:r>
              <a:rPr lang="en-US" sz="2800" kern="0" dirty="0">
                <a:solidFill>
                  <a:schemeClr val="bg2"/>
                </a:solidFill>
                <a:latin typeface="Arial Narrow" panose="020B0606020202030204" pitchFamily="34" charset="0"/>
              </a:rPr>
              <a:t>General updates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910024-B673-404F-90E2-852AB4631F33}"/>
              </a:ext>
            </a:extLst>
          </p:cNvPr>
          <p:cNvSpPr/>
          <p:nvPr/>
        </p:nvSpPr>
        <p:spPr>
          <a:xfrm>
            <a:off x="94797" y="782726"/>
            <a:ext cx="8722631" cy="4527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/>
              <a:t>Preliminary results of the 2020 agricultural survey, </a:t>
            </a:r>
            <a:r>
              <a:rPr lang="en-US" sz="2000" dirty="0"/>
              <a:t>(Sept 2020 and May 2021).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The survey covered 873 large commercial farms and plantations, 93,183 medium sized farms and 4.17 million small farms, in 141 districts.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Mozambique: Agricultural growth of eight per cent forecast</a:t>
            </a:r>
            <a:endParaRPr lang="en-US" sz="16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The survey found that 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dirty="0"/>
              <a:t>Only 6.9 per cent of farms have access to the services of rural extensionists. 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dirty="0"/>
              <a:t>9.7 per cent use certified seeds, 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dirty="0"/>
              <a:t>0.6 per cent have access to agricultural credit.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dirty="0"/>
              <a:t>9.1 per cent of the farms use irrigation, 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dirty="0"/>
              <a:t>7.8 per cent use chemical </a:t>
            </a:r>
            <a:r>
              <a:rPr lang="en-US" dirty="0" err="1"/>
              <a:t>fertilisers</a:t>
            </a:r>
            <a:r>
              <a:rPr lang="en-US" dirty="0"/>
              <a:t>, and 5.5 per cent use pesticides.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dirty="0"/>
              <a:t>39.9 per cent have information about the prices of agricultural products. 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n-US" dirty="0"/>
              <a:t>post-harvest losses at 13.5 per cent, which is much the same as in 2017.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Production of at least two million </a:t>
            </a:r>
            <a:r>
              <a:rPr lang="en-US" dirty="0" err="1"/>
              <a:t>tonnes</a:t>
            </a:r>
            <a:r>
              <a:rPr lang="en-US" dirty="0"/>
              <a:t> of grain this year was already guaranteed.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Final results from the survey should be published on 15 June.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0981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0"/>
            <a:ext cx="9144000" cy="78272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0" y="123207"/>
            <a:ext cx="9144000" cy="65342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400" b="1" kern="1200">
                <a:solidFill>
                  <a:schemeClr val="tx1"/>
                </a:solidFill>
                <a:latin typeface="Merriweather"/>
                <a:ea typeface="+mj-ea"/>
                <a:cs typeface="Merriweather"/>
              </a:defRPr>
            </a:lvl1pPr>
          </a:lstStyle>
          <a:p>
            <a:pPr algn="ctr" defTabSz="914400">
              <a:defRPr/>
            </a:pPr>
            <a:r>
              <a:rPr lang="en-US" sz="2800" kern="0" dirty="0">
                <a:solidFill>
                  <a:schemeClr val="bg2"/>
                </a:solidFill>
                <a:latin typeface="Arial Narrow" panose="020B0606020202030204" pitchFamily="34" charset="0"/>
              </a:rPr>
              <a:t>WFP Continuation of assistance - Sofala &amp; Manica</a:t>
            </a:r>
          </a:p>
        </p:txBody>
      </p:sp>
      <p:pic>
        <p:nvPicPr>
          <p:cNvPr id="14" name="Picture 5">
            <a:extLst>
              <a:ext uri="{FF2B5EF4-FFF2-40B4-BE49-F238E27FC236}">
                <a16:creationId xmlns:a16="http://schemas.microsoft.com/office/drawing/2014/main" id="{67CDCD6F-7A51-4950-9822-5592CEE29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" y="1462409"/>
            <a:ext cx="650525" cy="65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680E51F-AA30-4061-A9A8-4053F0F7BB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018284"/>
              </p:ext>
            </p:extLst>
          </p:nvPr>
        </p:nvGraphicFramePr>
        <p:xfrm>
          <a:off x="1356360" y="1076232"/>
          <a:ext cx="6941820" cy="1518580"/>
        </p:xfrm>
        <a:graphic>
          <a:graphicData uri="http://schemas.openxmlformats.org/drawingml/2006/table">
            <a:tbl>
              <a:tblPr firstRow="1" firstCol="1" lastRow="1" bandRow="1">
                <a:tableStyleId>{F5AB1C69-6EDB-4FF4-983F-18BD219EF322}</a:tableStyleId>
              </a:tblPr>
              <a:tblGrid>
                <a:gridCol w="1715955">
                  <a:extLst>
                    <a:ext uri="{9D8B030D-6E8A-4147-A177-3AD203B41FA5}">
                      <a16:colId xmlns:a16="http://schemas.microsoft.com/office/drawing/2014/main" val="1414178828"/>
                    </a:ext>
                  </a:extLst>
                </a:gridCol>
                <a:gridCol w="1325966">
                  <a:extLst>
                    <a:ext uri="{9D8B030D-6E8A-4147-A177-3AD203B41FA5}">
                      <a16:colId xmlns:a16="http://schemas.microsoft.com/office/drawing/2014/main" val="3437367050"/>
                    </a:ext>
                  </a:extLst>
                </a:gridCol>
                <a:gridCol w="1637957">
                  <a:extLst>
                    <a:ext uri="{9D8B030D-6E8A-4147-A177-3AD203B41FA5}">
                      <a16:colId xmlns:a16="http://schemas.microsoft.com/office/drawing/2014/main" val="670006193"/>
                    </a:ext>
                  </a:extLst>
                </a:gridCol>
                <a:gridCol w="2261942">
                  <a:extLst>
                    <a:ext uri="{9D8B030D-6E8A-4147-A177-3AD203B41FA5}">
                      <a16:colId xmlns:a16="http://schemas.microsoft.com/office/drawing/2014/main" val="1404739254"/>
                    </a:ext>
                  </a:extLst>
                </a:gridCol>
              </a:tblGrid>
              <a:tr h="23842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District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HHs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Beneficiaries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Modality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798548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Búzi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2,710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13,550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Value voucher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692837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Machanga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4,500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Commodity Vouchers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55827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Muanza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1,000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5,000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Commodity Vouchers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136800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Sussundenga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542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2,710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Commodity Vouchers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647859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Machaze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620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3,100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Commodity Vouchers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987878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5,772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28,860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82485329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70B2BB2C-9683-4AC6-85DE-394422A2B718}"/>
              </a:ext>
            </a:extLst>
          </p:cNvPr>
          <p:cNvSpPr/>
          <p:nvPr/>
        </p:nvSpPr>
        <p:spPr>
          <a:xfrm>
            <a:off x="2465100" y="2724741"/>
            <a:ext cx="8290560" cy="1055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From May 2021 for a period of 4 months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Seeds to be distributed in the first cycle</a:t>
            </a:r>
          </a:p>
          <a:p>
            <a:pPr marL="342900" marR="0" lvl="0" indent="-342900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endParaRPr lang="en-US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2E8012-A3C0-4A4A-B3E8-AF743413EE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0934"/>
          <a:stretch/>
        </p:blipFill>
        <p:spPr>
          <a:xfrm>
            <a:off x="564462" y="3983947"/>
            <a:ext cx="2981456" cy="78272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5611BC1-C40D-4C62-B108-AFABB4F7A574}"/>
              </a:ext>
            </a:extLst>
          </p:cNvPr>
          <p:cNvSpPr/>
          <p:nvPr/>
        </p:nvSpPr>
        <p:spPr>
          <a:xfrm>
            <a:off x="3808489" y="4189618"/>
            <a:ext cx="8290560" cy="371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Remote sensing Crops ready soon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34B1C04-2456-4A90-81DB-9B3F3B0ADD0A}"/>
              </a:ext>
            </a:extLst>
          </p:cNvPr>
          <p:cNvCxnSpPr/>
          <p:nvPr/>
        </p:nvCxnSpPr>
        <p:spPr>
          <a:xfrm>
            <a:off x="1971675" y="3664743"/>
            <a:ext cx="47720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8757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8621059" y="53788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0" y="0"/>
            <a:ext cx="9144000" cy="78272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0" y="123207"/>
            <a:ext cx="9144000" cy="653429"/>
          </a:xfrm>
          <a:prstGeom prst="rect">
            <a:avLst/>
          </a:prstGeom>
        </p:spPr>
        <p:txBody>
          <a:bodyPr>
            <a:normAutofit fontScale="5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400" b="1" kern="1200">
                <a:solidFill>
                  <a:schemeClr val="tx1"/>
                </a:solidFill>
                <a:latin typeface="Merriweather"/>
                <a:ea typeface="+mj-ea"/>
                <a:cs typeface="Merriweather"/>
              </a:defRPr>
            </a:lvl1pPr>
          </a:lstStyle>
          <a:p>
            <a:pPr algn="ctr" defTabSz="914400">
              <a:defRPr/>
            </a:pPr>
            <a:r>
              <a:rPr lang="en-US" sz="4000" kern="0" dirty="0">
                <a:solidFill>
                  <a:schemeClr val="bg2"/>
                </a:solidFill>
                <a:latin typeface="Arial Narrow" panose="020B0606020202030204" pitchFamily="34" charset="0"/>
              </a:rPr>
              <a:t>National &amp; Provincial FSL Cluster Meeting – 09</a:t>
            </a:r>
            <a:r>
              <a:rPr lang="en-US" sz="4000" kern="0" baseline="30000" dirty="0">
                <a:solidFill>
                  <a:schemeClr val="bg2"/>
                </a:solidFill>
                <a:latin typeface="Arial Narrow" panose="020B0606020202030204" pitchFamily="34" charset="0"/>
              </a:rPr>
              <a:t>th</a:t>
            </a:r>
            <a:r>
              <a:rPr lang="en-US" sz="4000" kern="0" dirty="0">
                <a:solidFill>
                  <a:schemeClr val="bg2"/>
                </a:solidFill>
                <a:latin typeface="Arial Narrow" panose="020B0606020202030204" pitchFamily="34" charset="0"/>
              </a:rPr>
              <a:t> June 2021 </a:t>
            </a:r>
            <a:endParaRPr lang="en-US" sz="4400" kern="0" dirty="0">
              <a:solidFill>
                <a:schemeClr val="bg2"/>
              </a:solidFill>
              <a:latin typeface="Arial Narrow" panose="020B0606020202030204" pitchFamily="34" charset="0"/>
            </a:endParaRPr>
          </a:p>
          <a:p>
            <a:pPr algn="ctr" defTabSz="914400">
              <a:defRPr/>
            </a:pPr>
            <a:r>
              <a:rPr lang="en-US" sz="4400" kern="0" dirty="0">
                <a:solidFill>
                  <a:schemeClr val="bg2"/>
                </a:solidFill>
                <a:latin typeface="Arial Narrow" panose="020B0606020202030204" pitchFamily="34" charset="0"/>
              </a:rPr>
              <a:t> </a:t>
            </a:r>
            <a:r>
              <a:rPr lang="en-US" sz="3600" kern="0" dirty="0">
                <a:solidFill>
                  <a:schemeClr val="bg2"/>
                </a:solidFill>
                <a:latin typeface="Arial Narrow" panose="020B0606020202030204" pitchFamily="34" charset="0"/>
              </a:rPr>
              <a:t>AGENDA</a:t>
            </a:r>
          </a:p>
        </p:txBody>
      </p:sp>
      <p:sp>
        <p:nvSpPr>
          <p:cNvPr id="2" name="Rectangle 1"/>
          <p:cNvSpPr/>
          <p:nvPr/>
        </p:nvSpPr>
        <p:spPr>
          <a:xfrm>
            <a:off x="223390" y="973855"/>
            <a:ext cx="8861138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PT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Cluster updates (</a:t>
            </a:r>
            <a:r>
              <a:rPr lang="pt-PT" b="1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Pablo Rodriguez - FSC</a:t>
            </a:r>
            <a:r>
              <a:rPr lang="pt-PT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) - 10 mins </a:t>
            </a: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PT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SETSAN – Post-harvest assessement (</a:t>
            </a:r>
            <a:r>
              <a:rPr lang="pt-PT" b="1" dirty="0">
                <a:latin typeface="Segoe UI" panose="020B0502040204020203" pitchFamily="34" charset="0"/>
                <a:cs typeface="Segoe UI" panose="020B0502040204020203" pitchFamily="34" charset="0"/>
              </a:rPr>
              <a:t>Director Pacheco – SETSAN</a:t>
            </a:r>
            <a:r>
              <a:rPr lang="pt-PT" dirty="0"/>
              <a:t>) – 10 min</a:t>
            </a:r>
            <a:endParaRPr lang="pt-PT" dirty="0"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PT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Cabo Delgado humanitarian updates (</a:t>
            </a:r>
            <a:r>
              <a:rPr lang="pt-PT" b="1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Apolonia Morhaim - FSC</a:t>
            </a:r>
            <a:r>
              <a:rPr lang="pt-PT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) - 40 mins</a:t>
            </a: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PT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FSC monthly response – Preliminary numbers May (</a:t>
            </a:r>
            <a:r>
              <a:rPr lang="pt-PT" b="1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FAO, WFP &amp; FSC</a:t>
            </a:r>
            <a:r>
              <a:rPr lang="pt-PT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)- 15 mins</a:t>
            </a: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PT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Non-HRP Interactive Dashboard presentation (</a:t>
            </a:r>
            <a:r>
              <a:rPr lang="pt-PT" b="1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Joao Muianga– FSC</a:t>
            </a:r>
            <a:r>
              <a:rPr lang="pt-PT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) -10 min</a:t>
            </a: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PT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AoB </a:t>
            </a:r>
            <a:r>
              <a:rPr lang="pt-PT" b="1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(All)</a:t>
            </a:r>
            <a:r>
              <a:rPr lang="pt-PT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-5 mins</a:t>
            </a:r>
          </a:p>
          <a:p>
            <a:pPr marL="342900" marR="0" lvl="0" indent="-342900">
              <a:buFont typeface="+mj-lt"/>
              <a:buAutoNum type="arabicPeriod"/>
              <a:tabLst>
                <a:tab pos="2514600" algn="l"/>
              </a:tabLst>
            </a:pPr>
            <a:endParaRPr lang="es-ES" sz="1400" b="1" dirty="0"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 descr="FSC_noglobal_nob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436" y="4481893"/>
            <a:ext cx="2287289" cy="5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814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8621059" y="53788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3181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0"/>
            <a:ext cx="9144000" cy="78272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0" y="123207"/>
            <a:ext cx="9144000" cy="653429"/>
          </a:xfrm>
          <a:prstGeom prst="rect">
            <a:avLst/>
          </a:prstGeom>
        </p:spPr>
        <p:txBody>
          <a:bodyPr>
            <a:normAutofit fontScale="5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400" b="1" kern="1200">
                <a:solidFill>
                  <a:schemeClr val="tx1"/>
                </a:solidFill>
                <a:latin typeface="Merriweather"/>
                <a:ea typeface="+mj-ea"/>
                <a:cs typeface="Merriweather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</a:rPr>
              <a:t>National &amp; Provincial FSL Cluster Meeting – 09</a:t>
            </a:r>
            <a:r>
              <a:rPr kumimoji="0" lang="en-US" sz="4000" b="1" i="0" u="none" strike="noStrike" kern="0" cap="none" spc="0" normalizeH="0" baseline="3000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</a:rPr>
              <a:t>th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</a:rPr>
              <a:t> June 2021 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EFEFEF"/>
              </a:solidFill>
              <a:effectLst/>
              <a:uLnTx/>
              <a:uFillTx/>
              <a:latin typeface="Arial Narrow" panose="020B0606020202030204" pitchFamily="34" charset="0"/>
              <a:ea typeface="+mj-e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</a:rPr>
              <a:t> 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</a:rPr>
              <a:t>AGENDA</a:t>
            </a:r>
          </a:p>
        </p:txBody>
      </p:sp>
      <p:sp>
        <p:nvSpPr>
          <p:cNvPr id="2" name="Rectangle 1"/>
          <p:cNvSpPr/>
          <p:nvPr/>
        </p:nvSpPr>
        <p:spPr>
          <a:xfrm>
            <a:off x="223390" y="973855"/>
            <a:ext cx="8861138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3181C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Cluster updates (</a:t>
            </a:r>
            <a:r>
              <a: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srgbClr val="03181C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Pablo Rodriguez - FSC</a:t>
            </a: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3181C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) - 10 mins </a:t>
            </a:r>
          </a:p>
          <a:p>
            <a:pPr marL="342900" marR="0" lvl="0" indent="-34290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3181C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SETSAN – Post-harvest assessment (</a:t>
            </a:r>
            <a:r>
              <a: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srgbClr val="03181C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Director Pacheco – SETSAN</a:t>
            </a: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3181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– 10 min</a:t>
            </a: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srgbClr val="03181C"/>
              </a:solidFill>
              <a:effectLst/>
              <a:uLnTx/>
              <a:uFillTx/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3181C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Cabo Delgado humanitarian updates (</a:t>
            </a:r>
            <a:r>
              <a: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srgbClr val="03181C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Apolonia Morhaim - FSC</a:t>
            </a: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3181C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) - 40 mins</a:t>
            </a:r>
          </a:p>
          <a:p>
            <a:pPr marL="342900" marR="0" lvl="0" indent="-34290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3181C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FSC monthly responses update for February 2020 (</a:t>
            </a:r>
            <a:r>
              <a: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srgbClr val="03181C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FAO, WFP &amp; FSC</a:t>
            </a: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3181C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)- 15 mins</a:t>
            </a:r>
          </a:p>
          <a:p>
            <a:pPr marL="342900" marR="0" lvl="0" indent="-34290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3181C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Non-HRP Interactive Dashboard presentation (</a:t>
            </a:r>
            <a:r>
              <a: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srgbClr val="03181C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Joao Muianga– FSC</a:t>
            </a: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3181C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) -10 min</a:t>
            </a:r>
          </a:p>
          <a:p>
            <a:pPr marL="342900" marR="0" lvl="0" indent="-34290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3181C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AoB </a:t>
            </a:r>
            <a:r>
              <a: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srgbClr val="03181C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(All)</a:t>
            </a: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3181C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-5 mins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2514600" algn="l"/>
              </a:tabLst>
              <a:defRPr/>
            </a:pPr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srgbClr val="03181C"/>
              </a:solidFill>
              <a:effectLst/>
              <a:uLnTx/>
              <a:uFillTx/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 descr="FSC_noglobal_nob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436" y="4481893"/>
            <a:ext cx="2287289" cy="5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5738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8621059" y="53788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3181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0"/>
            <a:ext cx="9144000" cy="78272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0" y="123207"/>
            <a:ext cx="9144000" cy="653429"/>
          </a:xfrm>
          <a:prstGeom prst="rect">
            <a:avLst/>
          </a:prstGeom>
        </p:spPr>
        <p:txBody>
          <a:bodyPr>
            <a:normAutofit fontScale="5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400" b="1" kern="1200">
                <a:solidFill>
                  <a:schemeClr val="tx1"/>
                </a:solidFill>
                <a:latin typeface="Merriweather"/>
                <a:ea typeface="+mj-ea"/>
                <a:cs typeface="Merriweather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</a:rPr>
              <a:t>National &amp; Provincial FSL Cluster Meeting – 09</a:t>
            </a:r>
            <a:r>
              <a:rPr kumimoji="0" lang="en-US" sz="4000" b="1" i="0" u="none" strike="noStrike" kern="0" cap="none" spc="0" normalizeH="0" baseline="3000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</a:rPr>
              <a:t>th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</a:rPr>
              <a:t> June 2021 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EFEFEF"/>
              </a:solidFill>
              <a:effectLst/>
              <a:uLnTx/>
              <a:uFillTx/>
              <a:latin typeface="Arial Narrow" panose="020B0606020202030204" pitchFamily="34" charset="0"/>
              <a:ea typeface="+mj-e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</a:rPr>
              <a:t> 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</a:rPr>
              <a:t>AGENDA</a:t>
            </a:r>
          </a:p>
        </p:txBody>
      </p:sp>
      <p:sp>
        <p:nvSpPr>
          <p:cNvPr id="2" name="Rectangle 1"/>
          <p:cNvSpPr/>
          <p:nvPr/>
        </p:nvSpPr>
        <p:spPr>
          <a:xfrm>
            <a:off x="223390" y="973855"/>
            <a:ext cx="8861138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3181C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Cabo Delgado humanitarian updates (</a:t>
            </a:r>
            <a:r>
              <a: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srgbClr val="03181C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Apolonia Morhaim - FSC</a:t>
            </a: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3181C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) - 40 mins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dirty="0"/>
              <a:t>Situation Update </a:t>
            </a:r>
            <a:r>
              <a:rPr lang="es-ES" dirty="0"/>
              <a:t>Palma Crisis – Response</a:t>
            </a:r>
            <a:endParaRPr lang="en-US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dirty="0"/>
              <a:t>Distribution Plans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dirty="0"/>
              <a:t>FSC Livelihoods Strategy 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dirty="0"/>
              <a:t>Inter-Cluster</a:t>
            </a:r>
            <a:endParaRPr lang="en-US" dirty="0"/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CERF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/>
              <a:t>Multi-Sectoral Missions – Updates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dirty="0"/>
              <a:t>Food Assistance by Partner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dirty="0"/>
              <a:t>Agriculture WG Update – Gaudencio (FAO)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b="1" dirty="0"/>
              <a:t>FSC – Preliminary numbers -MAY, Ketan Trivedi, IMO</a:t>
            </a:r>
          </a:p>
          <a:p>
            <a:pPr marL="342900" marR="0" lvl="0" indent="-34290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srgbClr val="03181C"/>
              </a:solidFill>
              <a:effectLst/>
              <a:uLnTx/>
              <a:uFillTx/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2514600" algn="l"/>
              </a:tabLst>
              <a:defRPr/>
            </a:pPr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srgbClr val="03181C"/>
              </a:solidFill>
              <a:effectLst/>
              <a:uLnTx/>
              <a:uFillTx/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 descr="FSC_noglobal_nob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436" y="4481893"/>
            <a:ext cx="2287289" cy="5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4182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0"/>
            <a:ext cx="9144000" cy="78272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0" y="123207"/>
            <a:ext cx="9144000" cy="65342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400" b="1" kern="1200">
                <a:solidFill>
                  <a:schemeClr val="tx1"/>
                </a:solidFill>
                <a:latin typeface="Merriweather"/>
                <a:ea typeface="+mj-ea"/>
                <a:cs typeface="Merriweather"/>
              </a:defRPr>
            </a:lvl1pPr>
          </a:lstStyle>
          <a:p>
            <a:pPr algn="ctr" defTabSz="914400">
              <a:defRPr/>
            </a:pPr>
            <a:r>
              <a:rPr lang="es-ES" sz="2800" kern="0" dirty="0">
                <a:solidFill>
                  <a:schemeClr val="bg2"/>
                </a:solidFill>
                <a:latin typeface="Arial Narrow" panose="020B0606020202030204" pitchFamily="34" charset="0"/>
              </a:rPr>
              <a:t>S</a:t>
            </a:r>
            <a:r>
              <a:rPr lang="en-US" sz="2800" kern="0" dirty="0" err="1">
                <a:solidFill>
                  <a:schemeClr val="bg2"/>
                </a:solidFill>
                <a:latin typeface="Arial Narrow" panose="020B0606020202030204" pitchFamily="34" charset="0"/>
              </a:rPr>
              <a:t>ituation</a:t>
            </a:r>
            <a:r>
              <a:rPr lang="en-US" sz="2800" kern="0" dirty="0">
                <a:solidFill>
                  <a:schemeClr val="bg2"/>
                </a:solidFill>
                <a:latin typeface="Arial Narrow" panose="020B0606020202030204" pitchFamily="34" charset="0"/>
              </a:rPr>
              <a:t> Update - </a:t>
            </a:r>
            <a:r>
              <a:rPr lang="en-US" sz="2800" dirty="0"/>
              <a:t>Palma Crisis / Response</a:t>
            </a:r>
            <a:endParaRPr lang="en-US" sz="1600" dirty="0"/>
          </a:p>
          <a:p>
            <a:pPr algn="ctr" defTabSz="914400">
              <a:defRPr/>
            </a:pPr>
            <a:endParaRPr lang="en-US" sz="2800" kern="0" dirty="0">
              <a:solidFill>
                <a:schemeClr val="bg2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910024-B673-404F-90E2-852AB4631F33}"/>
              </a:ext>
            </a:extLst>
          </p:cNvPr>
          <p:cNvSpPr/>
          <p:nvPr/>
        </p:nvSpPr>
        <p:spPr>
          <a:xfrm>
            <a:off x="94797" y="782726"/>
            <a:ext cx="8722631" cy="4619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/>
              <a:t>Movements</a:t>
            </a:r>
            <a:r>
              <a:rPr lang="en-US" dirty="0"/>
              <a:t>:  A/O 3 June, 67,147 people displaced from Palma.</a:t>
            </a:r>
            <a:endParaRPr lang="en-US" sz="1200" dirty="0"/>
          </a:p>
          <a:p>
            <a:pPr lvl="1"/>
            <a:r>
              <a:rPr lang="en-US" dirty="0" err="1"/>
              <a:t>Nangade</a:t>
            </a:r>
            <a:r>
              <a:rPr lang="en-US" dirty="0"/>
              <a:t>: </a:t>
            </a:r>
            <a:r>
              <a:rPr lang="en-US" sz="1200" dirty="0"/>
              <a:t>	</a:t>
            </a:r>
            <a:r>
              <a:rPr lang="en-US" dirty="0"/>
              <a:t>18,202 </a:t>
            </a:r>
            <a:endParaRPr lang="en-US" sz="1200" dirty="0"/>
          </a:p>
          <a:p>
            <a:pPr lvl="1"/>
            <a:r>
              <a:rPr lang="en-US" dirty="0"/>
              <a:t>Mueda: </a:t>
            </a:r>
            <a:r>
              <a:rPr lang="en-US" sz="1200" dirty="0"/>
              <a:t>		</a:t>
            </a:r>
            <a:r>
              <a:rPr lang="en-US" dirty="0"/>
              <a:t>18,061 </a:t>
            </a:r>
            <a:endParaRPr lang="en-US" sz="1200" dirty="0"/>
          </a:p>
          <a:p>
            <a:pPr lvl="1"/>
            <a:r>
              <a:rPr lang="en-US" dirty="0" err="1"/>
              <a:t>Cidade</a:t>
            </a:r>
            <a:r>
              <a:rPr lang="en-US" dirty="0"/>
              <a:t> Pemba: 15,905</a:t>
            </a:r>
            <a:endParaRPr lang="en-US" sz="1200" dirty="0"/>
          </a:p>
          <a:p>
            <a:endParaRPr lang="en-US" dirty="0"/>
          </a:p>
          <a:p>
            <a:r>
              <a:rPr lang="en-US" b="1" dirty="0"/>
              <a:t>In Pemba, the Centro </a:t>
            </a:r>
            <a:r>
              <a:rPr lang="en-US" b="1" dirty="0" err="1"/>
              <a:t>Desportivo</a:t>
            </a:r>
            <a:endParaRPr lang="en-US" sz="1200" b="1" dirty="0"/>
          </a:p>
          <a:p>
            <a:pPr lvl="1"/>
            <a:r>
              <a:rPr lang="en-US" dirty="0"/>
              <a:t>Food assistance:   Hot meals for breakfast, lunch and dinner, </a:t>
            </a:r>
            <a:endParaRPr lang="en-US" sz="1200" dirty="0"/>
          </a:p>
          <a:p>
            <a:pPr lvl="1"/>
            <a:r>
              <a:rPr lang="en-US" dirty="0"/>
              <a:t>Partners:  </a:t>
            </a:r>
            <a:r>
              <a:rPr lang="en-US" dirty="0" err="1"/>
              <a:t>Kuendeleya</a:t>
            </a:r>
            <a:r>
              <a:rPr lang="en-US" dirty="0"/>
              <a:t>, San Egidio, </a:t>
            </a:r>
            <a:r>
              <a:rPr lang="en-US" dirty="0" err="1"/>
              <a:t>Makobo</a:t>
            </a:r>
            <a:r>
              <a:rPr lang="en-US" dirty="0"/>
              <a:t> and Catholic University and Arco-Iris.</a:t>
            </a:r>
            <a:endParaRPr lang="en-US" sz="1200" dirty="0"/>
          </a:p>
          <a:p>
            <a:pPr lvl="1"/>
            <a:r>
              <a:rPr lang="en-US" dirty="0"/>
              <a:t> Population A/O 8 June: 42 families / 145 people.</a:t>
            </a:r>
            <a:endParaRPr lang="en-US" sz="1200" dirty="0"/>
          </a:p>
          <a:p>
            <a:r>
              <a:rPr lang="en-US" dirty="0"/>
              <a:t> </a:t>
            </a:r>
            <a:endParaRPr lang="en-US" sz="1200" dirty="0"/>
          </a:p>
          <a:p>
            <a:pPr lvl="0"/>
            <a:r>
              <a:rPr lang="en-US" b="1" dirty="0"/>
              <a:t>Palma Response and Preparation of Survival Kits</a:t>
            </a:r>
            <a:endParaRPr lang="en-US" sz="1200" b="1" dirty="0"/>
          </a:p>
          <a:p>
            <a:pPr lvl="1"/>
            <a:r>
              <a:rPr lang="en-US" dirty="0"/>
              <a:t>Composition:   critical loose items from various clusters (food, WASH, health, shelter, NFI and nutrition). </a:t>
            </a:r>
            <a:endParaRPr lang="en-US" sz="1200" dirty="0"/>
          </a:p>
          <a:p>
            <a:pPr lvl="1"/>
            <a:r>
              <a:rPr lang="en-US" dirty="0"/>
              <a:t>Purpose: to improve people’s ability to survive in deep field locations</a:t>
            </a:r>
            <a:endParaRPr lang="en-US" sz="1200" dirty="0"/>
          </a:p>
          <a:p>
            <a:pPr lvl="1"/>
            <a:r>
              <a:rPr lang="en-US" dirty="0"/>
              <a:t>SOP under discussion</a:t>
            </a:r>
            <a:endParaRPr lang="en-US" sz="1200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5899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0"/>
            <a:ext cx="9144000" cy="78272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0" y="123207"/>
            <a:ext cx="9144000" cy="65342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400" b="1" kern="1200">
                <a:solidFill>
                  <a:schemeClr val="tx1"/>
                </a:solidFill>
                <a:latin typeface="Merriweather"/>
                <a:ea typeface="+mj-ea"/>
                <a:cs typeface="Merriweather"/>
              </a:defRPr>
            </a:lvl1pPr>
          </a:lstStyle>
          <a:p>
            <a:pPr algn="ctr" defTabSz="914400">
              <a:defRPr/>
            </a:pPr>
            <a:r>
              <a:rPr lang="en-US" sz="2800" kern="0" dirty="0">
                <a:solidFill>
                  <a:schemeClr val="bg2"/>
                </a:solidFill>
                <a:latin typeface="Arial Narrow" panose="020B0606020202030204" pitchFamily="34" charset="0"/>
              </a:rPr>
              <a:t>FSC Updates- </a:t>
            </a:r>
            <a:r>
              <a:rPr lang="en-US" sz="2800" dirty="0"/>
              <a:t>Distribution Plans for Food Assistance</a:t>
            </a:r>
            <a:endParaRPr lang="en-US" sz="1600" dirty="0"/>
          </a:p>
          <a:p>
            <a:pPr algn="ctr" defTabSz="914400">
              <a:defRPr/>
            </a:pPr>
            <a:endParaRPr lang="en-US" sz="2800" kern="0" dirty="0">
              <a:solidFill>
                <a:schemeClr val="bg2"/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93E045-B0B7-4EA4-A0A6-6B48E4092E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3387" y="835216"/>
            <a:ext cx="3459186" cy="418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6063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0"/>
            <a:ext cx="9144000" cy="78272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0" y="123207"/>
            <a:ext cx="9144000" cy="65342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400" b="1" kern="1200">
                <a:solidFill>
                  <a:schemeClr val="tx1"/>
                </a:solidFill>
                <a:latin typeface="Merriweather"/>
                <a:ea typeface="+mj-ea"/>
                <a:cs typeface="Merriweather"/>
              </a:defRPr>
            </a:lvl1pPr>
          </a:lstStyle>
          <a:p>
            <a:pPr algn="ctr" defTabSz="914400">
              <a:defRPr/>
            </a:pPr>
            <a:r>
              <a:rPr lang="en-US" sz="2800" kern="0" dirty="0">
                <a:solidFill>
                  <a:schemeClr val="bg2"/>
                </a:solidFill>
                <a:latin typeface="Arial Narrow" panose="020B0606020202030204" pitchFamily="34" charset="0"/>
              </a:rPr>
              <a:t>FSC Updates- </a:t>
            </a:r>
            <a:r>
              <a:rPr lang="en-US" sz="2800" dirty="0"/>
              <a:t>FSC Livelihoods Strategy </a:t>
            </a:r>
            <a:endParaRPr lang="en-US" sz="1600" dirty="0"/>
          </a:p>
          <a:p>
            <a:pPr algn="ctr" defTabSz="914400">
              <a:defRPr/>
            </a:pPr>
            <a:endParaRPr lang="en-US" sz="2800" kern="0" dirty="0">
              <a:solidFill>
                <a:schemeClr val="bg2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1D3A8A-C165-4730-BECA-FB3D4A3E1964}"/>
              </a:ext>
            </a:extLst>
          </p:cNvPr>
          <p:cNvSpPr/>
          <p:nvPr/>
        </p:nvSpPr>
        <p:spPr>
          <a:xfrm>
            <a:off x="-110943" y="837109"/>
            <a:ext cx="8722631" cy="4465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On 17 May, we shared with you the Draft Version of the Livelihoods Strategy for the IDP Response in Cabo Delgado.  </a:t>
            </a:r>
            <a:endParaRPr lang="en-US" sz="14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It intends to cover a period of 12 months. </a:t>
            </a:r>
            <a:endParaRPr lang="en-US" sz="14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This strategy is intended to serve as a guidance to the FSL Cluster Partners  </a:t>
            </a:r>
            <a:endParaRPr lang="en-US" sz="14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Shared with partner for your review, comments and recommendations aiming at an having improved version based on consensus among Cluster Partners before we make the official launch of the strategy. </a:t>
            </a:r>
            <a:endParaRPr lang="en-US" sz="14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ACTION POINT:</a:t>
            </a:r>
            <a:endParaRPr lang="en-US" sz="1400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6018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0"/>
            <a:ext cx="9144000" cy="78272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0" y="123207"/>
            <a:ext cx="9144000" cy="65342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400" b="1" kern="1200">
                <a:solidFill>
                  <a:schemeClr val="tx1"/>
                </a:solidFill>
                <a:latin typeface="Merriweather"/>
                <a:ea typeface="+mj-ea"/>
                <a:cs typeface="Merriweather"/>
              </a:defRPr>
            </a:lvl1pPr>
          </a:lstStyle>
          <a:p>
            <a:pPr algn="ctr" defTabSz="914400">
              <a:defRPr/>
            </a:pPr>
            <a:r>
              <a:rPr lang="en-US" sz="2800" kern="0" dirty="0">
                <a:solidFill>
                  <a:schemeClr val="bg2"/>
                </a:solidFill>
                <a:latin typeface="Arial Narrow" panose="020B0606020202030204" pitchFamily="34" charset="0"/>
              </a:rPr>
              <a:t>Inter-Cluster- </a:t>
            </a:r>
            <a:r>
              <a:rPr lang="en-US" sz="2800" dirty="0"/>
              <a:t>CERF</a:t>
            </a:r>
            <a:endParaRPr lang="en-US" sz="1600" dirty="0"/>
          </a:p>
          <a:p>
            <a:pPr algn="ctr" defTabSz="914400">
              <a:defRPr/>
            </a:pPr>
            <a:endParaRPr lang="en-US" sz="2800" kern="0" dirty="0">
              <a:solidFill>
                <a:schemeClr val="bg2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1D3A8A-C165-4730-BECA-FB3D4A3E1964}"/>
              </a:ext>
            </a:extLst>
          </p:cNvPr>
          <p:cNvSpPr/>
          <p:nvPr/>
        </p:nvSpPr>
        <p:spPr>
          <a:xfrm>
            <a:off x="-110943" y="1035229"/>
            <a:ext cx="8722631" cy="3850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CERF Rapid Response Allocation for $5 Million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Objective:  respond rapidly to the crisis caused by the attacks which began in Palma on 24 March 2021.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Of the $5 million, $1,475,000 is for Food Security.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000" dirty="0"/>
              <a:t>To assist 26,867 beneficiaries 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000" dirty="0"/>
              <a:t>Districts: Montepuez, Mueda, </a:t>
            </a:r>
            <a:r>
              <a:rPr lang="en-US" sz="2000" dirty="0" err="1"/>
              <a:t>Nangade</a:t>
            </a:r>
            <a:r>
              <a:rPr lang="en-US" sz="2000" dirty="0"/>
              <a:t>,  Palma and Pemba.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Activities include the provision of the following: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000" dirty="0"/>
              <a:t>IRR for new arrivals (7 days). 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000" dirty="0"/>
              <a:t>A food basket for 2 months (50kg cereals, 10kg legumes and 5Lt of oil per family per month)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000" dirty="0"/>
              <a:t>Provision of life-saving nutrition assistance -:</a:t>
            </a:r>
            <a:endParaRPr lang="en-US" sz="1400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1401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0"/>
            <a:ext cx="9144000" cy="78272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0" y="123207"/>
            <a:ext cx="9144000" cy="65342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400" b="1" kern="1200">
                <a:solidFill>
                  <a:schemeClr val="tx1"/>
                </a:solidFill>
                <a:latin typeface="Merriweather"/>
                <a:ea typeface="+mj-ea"/>
                <a:cs typeface="Merriweather"/>
              </a:defRPr>
            </a:lvl1pPr>
          </a:lstStyle>
          <a:p>
            <a:pPr algn="ctr" defTabSz="914400">
              <a:defRPr/>
            </a:pPr>
            <a:r>
              <a:rPr lang="en-US" sz="2800" kern="0" dirty="0">
                <a:solidFill>
                  <a:schemeClr val="bg2"/>
                </a:solidFill>
                <a:latin typeface="Arial Narrow" panose="020B0606020202030204" pitchFamily="34" charset="0"/>
              </a:rPr>
              <a:t>Inter-Cluster</a:t>
            </a:r>
            <a:endParaRPr lang="en-US" sz="1600" dirty="0"/>
          </a:p>
          <a:p>
            <a:pPr algn="ctr" defTabSz="914400">
              <a:defRPr/>
            </a:pPr>
            <a:endParaRPr lang="en-US" sz="2800" kern="0" dirty="0">
              <a:solidFill>
                <a:schemeClr val="bg2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1D3A8A-C165-4730-BECA-FB3D4A3E1964}"/>
              </a:ext>
            </a:extLst>
          </p:cNvPr>
          <p:cNvSpPr/>
          <p:nvPr/>
        </p:nvSpPr>
        <p:spPr>
          <a:xfrm>
            <a:off x="-213359" y="837109"/>
            <a:ext cx="9456420" cy="628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b="1" dirty="0"/>
              <a:t>Multi-Sectoral Missions – Updates</a:t>
            </a:r>
            <a:endParaRPr lang="en-US" sz="1200" b="1" dirty="0"/>
          </a:p>
          <a:p>
            <a:pPr lvl="2"/>
            <a:r>
              <a:rPr lang="en-US" dirty="0"/>
              <a:t>Mueda and </a:t>
            </a:r>
            <a:r>
              <a:rPr lang="en-US" dirty="0" err="1"/>
              <a:t>Negomano</a:t>
            </a:r>
            <a:endParaRPr lang="en-US" sz="1200" dirty="0"/>
          </a:p>
          <a:p>
            <a:pPr lvl="2"/>
            <a:r>
              <a:rPr lang="en-US" dirty="0"/>
              <a:t>Ibo &amp; </a:t>
            </a:r>
            <a:r>
              <a:rPr lang="en-US" dirty="0" err="1"/>
              <a:t>Matemo</a:t>
            </a:r>
            <a:endParaRPr lang="en-US" sz="1200" dirty="0"/>
          </a:p>
          <a:p>
            <a:pPr lvl="2"/>
            <a:r>
              <a:rPr lang="en-US" dirty="0" err="1"/>
              <a:t>Macomia</a:t>
            </a:r>
            <a:endParaRPr lang="en-US" sz="1200" dirty="0"/>
          </a:p>
          <a:p>
            <a:r>
              <a:rPr lang="en-US" dirty="0"/>
              <a:t> </a:t>
            </a:r>
            <a:endParaRPr lang="en-US" sz="1200" dirty="0"/>
          </a:p>
          <a:p>
            <a:pPr lvl="1"/>
            <a:r>
              <a:rPr lang="en-US" b="1" dirty="0"/>
              <a:t>CCCM Cluster Updated Site List, as of May 2021</a:t>
            </a:r>
            <a:endParaRPr lang="en-US" sz="1200" b="1" dirty="0"/>
          </a:p>
          <a:p>
            <a:pPr lvl="2"/>
            <a:r>
              <a:rPr lang="en-US" dirty="0"/>
              <a:t>Total number of sites: 55 </a:t>
            </a:r>
            <a:endParaRPr lang="en-US" sz="1200" dirty="0"/>
          </a:p>
          <a:p>
            <a:pPr lvl="2"/>
            <a:r>
              <a:rPr lang="en-US" dirty="0"/>
              <a:t>Total number of Relocation Sites: 29 </a:t>
            </a:r>
            <a:endParaRPr lang="en-US" sz="1200" dirty="0"/>
          </a:p>
          <a:p>
            <a:pPr lvl="2"/>
            <a:r>
              <a:rPr lang="en-US" dirty="0"/>
              <a:t>Total number of sites under development: 8 </a:t>
            </a:r>
            <a:endParaRPr lang="en-US" sz="1200" dirty="0"/>
          </a:p>
          <a:p>
            <a:pPr lvl="2"/>
            <a:r>
              <a:rPr lang="en-US" dirty="0"/>
              <a:t>Total number of IDPs in sites: 89,668 –90,000</a:t>
            </a:r>
            <a:endParaRPr lang="en-US" sz="1200" dirty="0"/>
          </a:p>
          <a:p>
            <a:r>
              <a:rPr lang="en-US" dirty="0"/>
              <a:t> </a:t>
            </a:r>
            <a:endParaRPr lang="en-US" sz="1200" dirty="0"/>
          </a:p>
          <a:p>
            <a:pPr lvl="1"/>
            <a:r>
              <a:rPr lang="en-US" b="1" dirty="0"/>
              <a:t>Media Guidelines – Updates</a:t>
            </a:r>
            <a:endParaRPr lang="en-US" sz="1200" b="1" dirty="0"/>
          </a:p>
          <a:p>
            <a:pPr lvl="2"/>
            <a:r>
              <a:rPr lang="en-US" dirty="0"/>
              <a:t>Issue:  government's recent instructions (...May) to avoid taking photos of their people. </a:t>
            </a:r>
            <a:endParaRPr lang="en-US" sz="1200" dirty="0"/>
          </a:p>
          <a:p>
            <a:pPr lvl="2"/>
            <a:r>
              <a:rPr lang="en-US" dirty="0"/>
              <a:t>Action Taken: shared Protection Cluster Media Guidelines and discussed with OCHA.</a:t>
            </a:r>
            <a:endParaRPr lang="en-US" sz="1200" dirty="0"/>
          </a:p>
          <a:p>
            <a:pPr lvl="2"/>
            <a:r>
              <a:rPr lang="en-US" dirty="0"/>
              <a:t>Next Steps:  Share the FINAL media guidelines and OCHA will discuss further with the </a:t>
            </a:r>
            <a:r>
              <a:rPr lang="en-US" dirty="0" err="1"/>
              <a:t>SoS</a:t>
            </a:r>
            <a:endParaRPr lang="en-US" sz="1200" dirty="0"/>
          </a:p>
          <a:p>
            <a:r>
              <a:rPr lang="en-US" dirty="0"/>
              <a:t> </a:t>
            </a:r>
            <a:endParaRPr lang="en-US" sz="1200" dirty="0"/>
          </a:p>
          <a:p>
            <a:pPr lvl="1"/>
            <a:r>
              <a:rPr lang="en-US" dirty="0"/>
              <a:t>New Secretary of State  </a:t>
            </a:r>
            <a:endParaRPr lang="en-US" sz="1200" dirty="0"/>
          </a:p>
          <a:p>
            <a:pPr lvl="2"/>
            <a:r>
              <a:rPr lang="en-US" dirty="0"/>
              <a:t>Designation as of 3 June</a:t>
            </a:r>
            <a:endParaRPr lang="en-US" sz="1200" dirty="0"/>
          </a:p>
          <a:p>
            <a:pPr lvl="2"/>
            <a:r>
              <a:rPr lang="en-US" dirty="0"/>
              <a:t>Antonio </a:t>
            </a:r>
            <a:r>
              <a:rPr lang="en-US" dirty="0" err="1"/>
              <a:t>Njonje</a:t>
            </a:r>
            <a:r>
              <a:rPr lang="en-US" dirty="0"/>
              <a:t> </a:t>
            </a:r>
            <a:r>
              <a:rPr lang="en-US" dirty="0" err="1"/>
              <a:t>Taimo</a:t>
            </a:r>
            <a:r>
              <a:rPr lang="en-US" dirty="0"/>
              <a:t> </a:t>
            </a:r>
            <a:r>
              <a:rPr lang="en-US" dirty="0" err="1"/>
              <a:t>Sopela</a:t>
            </a:r>
            <a:endParaRPr lang="en-US" sz="1200" dirty="0"/>
          </a:p>
          <a:p>
            <a:r>
              <a:rPr lang="en-US" dirty="0"/>
              <a:t> </a:t>
            </a:r>
            <a:endParaRPr lang="en-US" sz="1200" dirty="0"/>
          </a:p>
          <a:p>
            <a:pPr lvl="1"/>
            <a:r>
              <a:rPr lang="en-US" dirty="0"/>
              <a:t>New Deputy Humanitarian Coordinator (DHC) for Cabo Delgado, Mr. Jose Barahona. </a:t>
            </a:r>
            <a:endParaRPr lang="en-US" sz="1200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6925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0"/>
            <a:ext cx="9144000" cy="78272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0" y="123207"/>
            <a:ext cx="9144000" cy="65342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400" b="1" kern="1200">
                <a:solidFill>
                  <a:schemeClr val="tx1"/>
                </a:solidFill>
                <a:latin typeface="Merriweather"/>
                <a:ea typeface="+mj-ea"/>
                <a:cs typeface="Merriweather"/>
              </a:defRPr>
            </a:lvl1pPr>
          </a:lstStyle>
          <a:p>
            <a:pPr algn="ctr" defTabSz="914400">
              <a:defRPr/>
            </a:pPr>
            <a:r>
              <a:rPr lang="en-US" sz="2800" kern="0" dirty="0">
                <a:solidFill>
                  <a:schemeClr val="bg2"/>
                </a:solidFill>
                <a:latin typeface="Arial Narrow" panose="020B0606020202030204" pitchFamily="34" charset="0"/>
              </a:rPr>
              <a:t>Inter-Cluster</a:t>
            </a:r>
            <a:endParaRPr lang="en-US" sz="1600" dirty="0"/>
          </a:p>
          <a:p>
            <a:pPr algn="ctr" defTabSz="914400">
              <a:defRPr/>
            </a:pPr>
            <a:endParaRPr lang="en-US" sz="2800" kern="0" dirty="0">
              <a:solidFill>
                <a:schemeClr val="bg2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1D3A8A-C165-4730-BECA-FB3D4A3E1964}"/>
              </a:ext>
            </a:extLst>
          </p:cNvPr>
          <p:cNvSpPr/>
          <p:nvPr/>
        </p:nvSpPr>
        <p:spPr>
          <a:xfrm>
            <a:off x="-213359" y="837109"/>
            <a:ext cx="9456420" cy="3511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  <a:endParaRPr lang="en-US" sz="1200" dirty="0"/>
          </a:p>
          <a:p>
            <a:pPr lvl="1"/>
            <a:r>
              <a:rPr lang="en-US" b="1" dirty="0"/>
              <a:t>Media Guidelines – Updates</a:t>
            </a:r>
            <a:endParaRPr lang="en-US" sz="1200" b="1" dirty="0"/>
          </a:p>
          <a:p>
            <a:pPr lvl="2"/>
            <a:r>
              <a:rPr lang="en-US" dirty="0"/>
              <a:t>Issue:  government's recent instructions (...May) to avoid taking photos of their people. </a:t>
            </a:r>
            <a:endParaRPr lang="en-US" sz="1200" dirty="0"/>
          </a:p>
          <a:p>
            <a:pPr lvl="2"/>
            <a:r>
              <a:rPr lang="en-US" dirty="0"/>
              <a:t>Action Taken: shared Protection Cluster Media Guidelines and discussed with OCHA.</a:t>
            </a:r>
            <a:endParaRPr lang="en-US" sz="1200" dirty="0"/>
          </a:p>
          <a:p>
            <a:pPr lvl="2"/>
            <a:r>
              <a:rPr lang="en-US" dirty="0"/>
              <a:t>Next Steps:  Share the FINAL media guidelines and OCHA will discuss further with the </a:t>
            </a:r>
            <a:r>
              <a:rPr lang="en-US" dirty="0" err="1"/>
              <a:t>SoS</a:t>
            </a:r>
            <a:endParaRPr lang="en-US" sz="1200" dirty="0"/>
          </a:p>
          <a:p>
            <a:r>
              <a:rPr lang="en-US" dirty="0"/>
              <a:t> </a:t>
            </a:r>
            <a:endParaRPr lang="en-US" sz="1200" dirty="0"/>
          </a:p>
          <a:p>
            <a:pPr lvl="1"/>
            <a:r>
              <a:rPr lang="en-US" b="1" dirty="0"/>
              <a:t>New Secretary of State  </a:t>
            </a:r>
            <a:endParaRPr lang="en-US" sz="1200" b="1" dirty="0"/>
          </a:p>
          <a:p>
            <a:pPr lvl="2"/>
            <a:r>
              <a:rPr lang="en-US" dirty="0"/>
              <a:t>Designation as of 3 June</a:t>
            </a:r>
            <a:endParaRPr lang="en-US" sz="1200" dirty="0"/>
          </a:p>
          <a:p>
            <a:pPr lvl="2"/>
            <a:r>
              <a:rPr lang="en-US" dirty="0"/>
              <a:t>Antonio </a:t>
            </a:r>
            <a:r>
              <a:rPr lang="en-US" dirty="0" err="1"/>
              <a:t>Njonje</a:t>
            </a:r>
            <a:r>
              <a:rPr lang="en-US" dirty="0"/>
              <a:t> </a:t>
            </a:r>
            <a:r>
              <a:rPr lang="en-US" dirty="0" err="1"/>
              <a:t>Taimo</a:t>
            </a:r>
            <a:r>
              <a:rPr lang="en-US" dirty="0"/>
              <a:t> </a:t>
            </a:r>
            <a:r>
              <a:rPr lang="en-US" dirty="0" err="1"/>
              <a:t>Sopela</a:t>
            </a:r>
            <a:endParaRPr lang="en-US" sz="1200" dirty="0"/>
          </a:p>
          <a:p>
            <a:r>
              <a:rPr lang="en-US" dirty="0"/>
              <a:t> </a:t>
            </a:r>
            <a:endParaRPr lang="en-US" sz="1200" dirty="0"/>
          </a:p>
          <a:p>
            <a:pPr lvl="1"/>
            <a:r>
              <a:rPr lang="en-US" b="1" dirty="0"/>
              <a:t>New Deputy Humanitarian Coordinator (DHC) for Cabo Delgado</a:t>
            </a:r>
            <a:r>
              <a:rPr lang="en-US" dirty="0"/>
              <a:t>, Mr. Jose Barahona. </a:t>
            </a:r>
            <a:endParaRPr lang="en-US" sz="1200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729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SC_noglobal_nob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51" y="1644637"/>
            <a:ext cx="7891578" cy="18575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B26F857-FF2F-4457-A316-C86E3563C7A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10" t="-5535" r="1821" b="65523"/>
          <a:stretch/>
        </p:blipFill>
        <p:spPr>
          <a:xfrm>
            <a:off x="4847037" y="1466220"/>
            <a:ext cx="3860800" cy="58702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47273" y="1344232"/>
            <a:ext cx="21146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/>
                <a:solidFill>
                  <a:srgbClr val="5EB1C3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Pemba</a:t>
            </a:r>
            <a:r>
              <a:rPr kumimoji="0" lang="en-US" sz="4800" b="1" i="0" u="none" strike="noStrike" kern="1200" cap="none" spc="0" normalizeH="0" baseline="0" noProof="0" dirty="0">
                <a:ln/>
                <a:solidFill>
                  <a:srgbClr val="5EB1C3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,</a:t>
            </a:r>
            <a:r>
              <a:rPr kumimoji="0" lang="en-US" sz="4800" b="1" i="0" u="none" strike="noStrike" kern="1200" cap="none" spc="0" normalizeH="0" baseline="0" noProof="0" dirty="0">
                <a:ln/>
                <a:solidFill>
                  <a:srgbClr val="5EB1C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47037" y="3236211"/>
            <a:ext cx="235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3181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09 June 2021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03181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22360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Oval 71">
            <a:extLst>
              <a:ext uri="{FF2B5EF4-FFF2-40B4-BE49-F238E27FC236}">
                <a16:creationId xmlns:a16="http://schemas.microsoft.com/office/drawing/2014/main" id="{ACACEA70-B2ED-4EB6-B37E-B5BE1D33EAEA}"/>
              </a:ext>
            </a:extLst>
          </p:cNvPr>
          <p:cNvSpPr/>
          <p:nvPr/>
        </p:nvSpPr>
        <p:spPr>
          <a:xfrm>
            <a:off x="2319723" y="2290351"/>
            <a:ext cx="265808" cy="251153"/>
          </a:xfrm>
          <a:prstGeom prst="ellipse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T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" name="肘形连接符 141">
            <a:extLst>
              <a:ext uri="{FF2B5EF4-FFF2-40B4-BE49-F238E27FC236}">
                <a16:creationId xmlns:a16="http://schemas.microsoft.com/office/drawing/2014/main" id="{A9E90EDB-9DD4-4775-93AA-B23EAFA201F5}"/>
              </a:ext>
            </a:extLst>
          </p:cNvPr>
          <p:cNvCxnSpPr>
            <a:cxnSpLocks/>
          </p:cNvCxnSpPr>
          <p:nvPr/>
        </p:nvCxnSpPr>
        <p:spPr>
          <a:xfrm rot="16200000" flipV="1">
            <a:off x="2457178" y="2801789"/>
            <a:ext cx="4518287" cy="29152"/>
          </a:xfrm>
          <a:prstGeom prst="bentConnector3">
            <a:avLst>
              <a:gd name="adj1" fmla="val 341"/>
            </a:avLst>
          </a:prstGeom>
          <a:noFill/>
          <a:ln w="9525">
            <a:solidFill>
              <a:schemeClr val="bg1">
                <a:lumMod val="65000"/>
              </a:schemeClr>
            </a:solidFill>
            <a:prstDash val="sysDash"/>
            <a:miter lim="800000"/>
            <a:headEnd/>
            <a:tailEnd/>
          </a:ln>
        </p:spPr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A54264D-E983-4053-A181-A5DCB0214FB1}"/>
              </a:ext>
            </a:extLst>
          </p:cNvPr>
          <p:cNvSpPr/>
          <p:nvPr/>
        </p:nvSpPr>
        <p:spPr>
          <a:xfrm>
            <a:off x="2215273" y="2111494"/>
            <a:ext cx="2468267" cy="171254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2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TOTAL OF BENEFICIARIES REACHED BY DISTRICT</a:t>
            </a:r>
            <a:endParaRPr kumimoji="0" lang="pt-PT" sz="825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8764B5C8-A356-4859-8DDA-DE68D44048F4}"/>
              </a:ext>
            </a:extLst>
          </p:cNvPr>
          <p:cNvGraphicFramePr>
            <a:graphicFrameLocks/>
          </p:cNvGraphicFramePr>
          <p:nvPr/>
        </p:nvGraphicFramePr>
        <p:xfrm>
          <a:off x="2203324" y="2488962"/>
          <a:ext cx="2549178" cy="2539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Rectangle 26">
            <a:extLst>
              <a:ext uri="{FF2B5EF4-FFF2-40B4-BE49-F238E27FC236}">
                <a16:creationId xmlns:a16="http://schemas.microsoft.com/office/drawing/2014/main" id="{D7B6A184-2843-476F-935B-26C51BCE11B6}"/>
              </a:ext>
            </a:extLst>
          </p:cNvPr>
          <p:cNvSpPr/>
          <p:nvPr/>
        </p:nvSpPr>
        <p:spPr>
          <a:xfrm>
            <a:off x="0" y="-7523"/>
            <a:ext cx="9144000" cy="574992"/>
          </a:xfrm>
          <a:prstGeom prst="rect">
            <a:avLst/>
          </a:prstGeom>
          <a:solidFill>
            <a:srgbClr val="4095A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S01: Food Assistance Response in the North of Mozambique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 of May 31</a:t>
            </a:r>
            <a:r>
              <a:rPr kumimoji="0" lang="en-US" sz="1050" b="0" i="1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</a:t>
            </a: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, 2021</a:t>
            </a:r>
            <a:endParaRPr kumimoji="0" lang="pt-PT" sz="105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C80F235-7B97-413B-B74A-B7B477C52A16}"/>
              </a:ext>
            </a:extLst>
          </p:cNvPr>
          <p:cNvSpPr/>
          <p:nvPr/>
        </p:nvSpPr>
        <p:spPr>
          <a:xfrm>
            <a:off x="1885950" y="994415"/>
            <a:ext cx="344894" cy="2057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D872996-686C-484A-B20C-D9846D9C7F40}"/>
              </a:ext>
            </a:extLst>
          </p:cNvPr>
          <p:cNvSpPr/>
          <p:nvPr/>
        </p:nvSpPr>
        <p:spPr>
          <a:xfrm>
            <a:off x="2348066" y="1687970"/>
            <a:ext cx="906263" cy="193705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640,000</a:t>
            </a:r>
            <a:endParaRPr kumimoji="0" lang="pt-PT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E1BD1FA-EA73-4297-A7C0-DA968C0034E0}"/>
              </a:ext>
            </a:extLst>
          </p:cNvPr>
          <p:cNvSpPr/>
          <p:nvPr/>
        </p:nvSpPr>
        <p:spPr>
          <a:xfrm>
            <a:off x="103368" y="660024"/>
            <a:ext cx="2063490" cy="4628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the month of  May 2021, the FSC partners provided assistance to food insecurity population in Cabo Delgado, Nampula </a:t>
            </a: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Niassa</a:t>
            </a: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provinces.  </a:t>
            </a:r>
            <a:endParaRPr kumimoji="0" lang="pt-PT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FA2F2CDD-B956-4289-A40D-5EDFD90275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311" y="516965"/>
            <a:ext cx="374827" cy="374827"/>
          </a:xfrm>
          <a:prstGeom prst="rect">
            <a:avLst/>
          </a:prstGeom>
        </p:spPr>
      </p:pic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7B0C22D0-2973-45F7-9485-9B3912A38ED0}"/>
              </a:ext>
            </a:extLst>
          </p:cNvPr>
          <p:cNvSpPr/>
          <p:nvPr/>
        </p:nvSpPr>
        <p:spPr>
          <a:xfrm>
            <a:off x="5046415" y="591984"/>
            <a:ext cx="3587421" cy="188332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MAPPING: No of Partners BY DISTRICT  </a:t>
            </a:r>
            <a:endParaRPr kumimoji="0" lang="pt-PT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1BFED893-DCDD-4BBD-B5D9-782CA44CF3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45" y="190478"/>
            <a:ext cx="1153951" cy="366743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54A2DF8D-0DA5-4C6B-A780-1C6814F39B93}"/>
              </a:ext>
            </a:extLst>
          </p:cNvPr>
          <p:cNvSpPr txBox="1"/>
          <p:nvPr/>
        </p:nvSpPr>
        <p:spPr>
          <a:xfrm>
            <a:off x="2278691" y="2319474"/>
            <a:ext cx="38070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27</a:t>
            </a:r>
            <a:endParaRPr kumimoji="0" lang="en-IT" sz="105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02076859-8B31-4913-8B00-ACD799EFECD3}"/>
              </a:ext>
            </a:extLst>
          </p:cNvPr>
          <p:cNvSpPr/>
          <p:nvPr/>
        </p:nvSpPr>
        <p:spPr>
          <a:xfrm>
            <a:off x="2300979" y="1230478"/>
            <a:ext cx="961402" cy="169937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750,000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pt-PT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A1114604-9F7F-4ED9-9B57-97E848934831}"/>
              </a:ext>
            </a:extLst>
          </p:cNvPr>
          <p:cNvSpPr txBox="1"/>
          <p:nvPr/>
        </p:nvSpPr>
        <p:spPr>
          <a:xfrm>
            <a:off x="2384323" y="984772"/>
            <a:ext cx="21262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T" sz="1200" b="1" i="0" u="none" strike="noStrike" kern="1200" cap="none" spc="0" normalizeH="0" baseline="0" noProof="0" dirty="0">
                <a:ln>
                  <a:noFill/>
                </a:ln>
                <a:solidFill>
                  <a:srgbClr val="0594A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PEOPLE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594A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TARGETED </a:t>
            </a:r>
            <a:r>
              <a:rPr kumimoji="0" lang="en-US" sz="750" b="1" i="0" u="none" strike="noStrike" kern="1200" cap="none" spc="0" normalizeH="0" baseline="0" noProof="0" dirty="0">
                <a:ln>
                  <a:noFill/>
                </a:ln>
                <a:solidFill>
                  <a:srgbClr val="0594A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(HRP 2021) </a:t>
            </a:r>
            <a:endParaRPr kumimoji="0" lang="en-IT" sz="1200" b="1" i="0" u="none" strike="noStrike" kern="1200" cap="none" spc="0" normalizeH="0" baseline="0" noProof="0" dirty="0">
              <a:ln>
                <a:noFill/>
              </a:ln>
              <a:solidFill>
                <a:srgbClr val="0594A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65FBFF08-328C-44A6-BA79-87C91B58B865}"/>
              </a:ext>
            </a:extLst>
          </p:cNvPr>
          <p:cNvSpPr txBox="1"/>
          <p:nvPr/>
        </p:nvSpPr>
        <p:spPr>
          <a:xfrm>
            <a:off x="2341171" y="1474240"/>
            <a:ext cx="1829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T" sz="1200" b="1" i="0" u="none" strike="noStrike" kern="1200" cap="none" spc="0" normalizeH="0" baseline="0" noProof="0" dirty="0">
                <a:ln>
                  <a:noFill/>
                </a:ln>
                <a:solidFill>
                  <a:srgbClr val="0594A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PEOPLE RE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594A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ACH</a:t>
            </a:r>
            <a:r>
              <a:rPr kumimoji="0" lang="en-IT" sz="1200" b="1" i="0" u="none" strike="noStrike" kern="1200" cap="none" spc="0" normalizeH="0" baseline="0" noProof="0" dirty="0">
                <a:ln>
                  <a:noFill/>
                </a:ln>
                <a:solidFill>
                  <a:srgbClr val="0594A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ED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594A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525" b="1" i="0" u="none" strike="noStrike" kern="1200" cap="none" spc="0" normalizeH="0" baseline="0" noProof="0" dirty="0">
                <a:ln>
                  <a:noFill/>
                </a:ln>
                <a:solidFill>
                  <a:srgbClr val="0594A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(MONTH)</a:t>
            </a:r>
            <a:endParaRPr kumimoji="0" lang="en-IT" sz="1200" b="1" i="0" u="none" strike="noStrike" kern="1200" cap="none" spc="0" normalizeH="0" baseline="0" noProof="0" dirty="0">
              <a:ln>
                <a:noFill/>
              </a:ln>
              <a:solidFill>
                <a:srgbClr val="0594A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515D8A60-7434-4D56-B402-6829233A5863}"/>
              </a:ext>
            </a:extLst>
          </p:cNvPr>
          <p:cNvCxnSpPr>
            <a:cxnSpLocks/>
          </p:cNvCxnSpPr>
          <p:nvPr/>
        </p:nvCxnSpPr>
        <p:spPr>
          <a:xfrm>
            <a:off x="261917" y="1312877"/>
            <a:ext cx="1664733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77" name="Chart 176">
            <a:extLst>
              <a:ext uri="{FF2B5EF4-FFF2-40B4-BE49-F238E27FC236}">
                <a16:creationId xmlns:a16="http://schemas.microsoft.com/office/drawing/2014/main" id="{5602E9D6-F35C-4A6F-821C-DDA10A84169B}"/>
              </a:ext>
            </a:extLst>
          </p:cNvPr>
          <p:cNvGraphicFramePr/>
          <p:nvPr/>
        </p:nvGraphicFramePr>
        <p:xfrm>
          <a:off x="-86747" y="2042989"/>
          <a:ext cx="2091887" cy="1543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78" name="TextBox 177">
            <a:extLst>
              <a:ext uri="{FF2B5EF4-FFF2-40B4-BE49-F238E27FC236}">
                <a16:creationId xmlns:a16="http://schemas.microsoft.com/office/drawing/2014/main" id="{A35EDF2F-3EF1-4F33-9A5D-AF0204733352}"/>
              </a:ext>
            </a:extLst>
          </p:cNvPr>
          <p:cNvSpPr txBox="1"/>
          <p:nvPr/>
        </p:nvSpPr>
        <p:spPr>
          <a:xfrm>
            <a:off x="377527" y="2647331"/>
            <a:ext cx="1607126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T" sz="825" b="1" i="0" u="none" strike="noStrike" kern="1200" cap="none" spc="0" normalizeH="0" baseline="0" noProof="0" dirty="0">
                <a:ln>
                  <a:noFill/>
                </a:ln>
                <a:solidFill>
                  <a:srgbClr val="0594A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RESPONSE</a:t>
            </a:r>
            <a:r>
              <a:rPr kumimoji="0" lang="en-US" sz="825" b="1" i="0" u="none" strike="noStrike" kern="1200" cap="none" spc="0" normalizeH="0" baseline="0" noProof="0" dirty="0">
                <a:ln>
                  <a:noFill/>
                </a:ln>
                <a:solidFill>
                  <a:srgbClr val="0594A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BY MODALITY</a:t>
            </a:r>
            <a:endParaRPr kumimoji="0" lang="en-IT" sz="825" b="1" i="0" u="none" strike="noStrike" kern="1200" cap="none" spc="0" normalizeH="0" baseline="0" noProof="0" dirty="0">
              <a:ln>
                <a:noFill/>
              </a:ln>
              <a:solidFill>
                <a:srgbClr val="0594A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DB95B94E-6A00-4B40-B491-44CF1B19315A}"/>
              </a:ext>
            </a:extLst>
          </p:cNvPr>
          <p:cNvSpPr txBox="1"/>
          <p:nvPr/>
        </p:nvSpPr>
        <p:spPr>
          <a:xfrm>
            <a:off x="456032" y="3873706"/>
            <a:ext cx="1588877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T" sz="825" b="1" i="0" u="none" strike="noStrike" kern="1200" cap="none" spc="0" normalizeH="0" baseline="0" noProof="0" dirty="0">
                <a:ln>
                  <a:noFill/>
                </a:ln>
                <a:solidFill>
                  <a:srgbClr val="0594A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RESPONSE</a:t>
            </a:r>
            <a:r>
              <a:rPr kumimoji="0" lang="en-US" sz="825" b="1" i="0" u="none" strike="noStrike" kern="1200" cap="none" spc="0" normalizeH="0" baseline="0" noProof="0" dirty="0">
                <a:ln>
                  <a:noFill/>
                </a:ln>
                <a:solidFill>
                  <a:srgbClr val="0594A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BY EVENT</a:t>
            </a:r>
            <a:endParaRPr kumimoji="0" lang="en-IT" sz="825" b="1" i="0" u="none" strike="noStrike" kern="1200" cap="none" spc="0" normalizeH="0" baseline="0" noProof="0" dirty="0">
              <a:ln>
                <a:noFill/>
              </a:ln>
              <a:solidFill>
                <a:srgbClr val="0594A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7" name="Rectangle: Rounded Corners 186">
            <a:extLst>
              <a:ext uri="{FF2B5EF4-FFF2-40B4-BE49-F238E27FC236}">
                <a16:creationId xmlns:a16="http://schemas.microsoft.com/office/drawing/2014/main" id="{33DDAE94-90DB-4C8D-88BE-0257F3B6BED0}"/>
              </a:ext>
            </a:extLst>
          </p:cNvPr>
          <p:cNvSpPr/>
          <p:nvPr/>
        </p:nvSpPr>
        <p:spPr>
          <a:xfrm>
            <a:off x="5235285" y="4100557"/>
            <a:ext cx="1546676" cy="180214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LEAD ORGANIZATION</a:t>
            </a:r>
            <a:endParaRPr kumimoji="0" lang="pt-PT" sz="10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2D3763F-0028-4B93-A3DC-9C16DE30157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424" y="4046787"/>
            <a:ext cx="375213" cy="362732"/>
          </a:xfrm>
          <a:prstGeom prst="rect">
            <a:avLst/>
          </a:prstGeom>
        </p:spPr>
      </p:pic>
      <p:sp>
        <p:nvSpPr>
          <p:cNvPr id="196" name="TextBox 195">
            <a:extLst>
              <a:ext uri="{FF2B5EF4-FFF2-40B4-BE49-F238E27FC236}">
                <a16:creationId xmlns:a16="http://schemas.microsoft.com/office/drawing/2014/main" id="{9259C741-B919-4B99-90A1-F485CC72A98D}"/>
              </a:ext>
            </a:extLst>
          </p:cNvPr>
          <p:cNvSpPr txBox="1"/>
          <p:nvPr/>
        </p:nvSpPr>
        <p:spPr>
          <a:xfrm>
            <a:off x="148735" y="1742120"/>
            <a:ext cx="1934120" cy="761747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WFP</a:t>
            </a: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is the lead organization with </a:t>
            </a:r>
            <a:r>
              <a:rPr kumimoji="0" lang="en-US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93 %</a:t>
            </a: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of coverage (17 districts in Nampula and 9 districts in Cabo Delgado)  followed by </a:t>
            </a:r>
            <a:r>
              <a:rPr kumimoji="0" lang="en-US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JAM</a:t>
            </a:r>
            <a:r>
              <a:rPr kumimoji="0" lang="en-US" sz="75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(3% of coverage and 1 district), </a:t>
            </a:r>
            <a:r>
              <a:rPr kumimoji="0" lang="en-US" sz="75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FH </a:t>
            </a: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( 1% of coverage and 2 district) and </a:t>
            </a:r>
            <a:r>
              <a:rPr kumimoji="0" lang="en-US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Iris-global  </a:t>
            </a: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(3% of coverage and 4 district).</a:t>
            </a:r>
            <a:endParaRPr kumimoji="0" lang="pt-PT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5D434139-9657-4ACD-9879-3E64E482CDFE}"/>
              </a:ext>
            </a:extLst>
          </p:cNvPr>
          <p:cNvSpPr txBox="1"/>
          <p:nvPr/>
        </p:nvSpPr>
        <p:spPr>
          <a:xfrm>
            <a:off x="337970" y="1453283"/>
            <a:ext cx="15600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594A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#BENEFICIARIES BY LEAD</a:t>
            </a:r>
            <a:endParaRPr kumimoji="0" lang="en-IT" sz="900" b="1" i="0" u="none" strike="noStrike" kern="1200" cap="none" spc="0" normalizeH="0" baseline="0" noProof="0" dirty="0">
              <a:ln>
                <a:noFill/>
              </a:ln>
              <a:solidFill>
                <a:srgbClr val="0594A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E0651AB2-7CD9-42FA-B818-6A5F3A44AC9E}"/>
              </a:ext>
            </a:extLst>
          </p:cNvPr>
          <p:cNvSpPr/>
          <p:nvPr/>
        </p:nvSpPr>
        <p:spPr>
          <a:xfrm>
            <a:off x="7378370" y="4082590"/>
            <a:ext cx="1539314" cy="170225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IMPLEMENTING PARTNER</a:t>
            </a:r>
            <a:endParaRPr kumimoji="0" lang="pt-PT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1" name="Picture 90">
            <a:extLst>
              <a:ext uri="{FF2B5EF4-FFF2-40B4-BE49-F238E27FC236}">
                <a16:creationId xmlns:a16="http://schemas.microsoft.com/office/drawing/2014/main" id="{170B5B28-5D93-4D5D-BC1B-C033689BE16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583" y="4022747"/>
            <a:ext cx="358679" cy="346748"/>
          </a:xfrm>
          <a:prstGeom prst="rect">
            <a:avLst/>
          </a:prstGeom>
        </p:spPr>
      </p:pic>
      <p:sp>
        <p:nvSpPr>
          <p:cNvPr id="96" name="TextBox 48">
            <a:extLst>
              <a:ext uri="{FF2B5EF4-FFF2-40B4-BE49-F238E27FC236}">
                <a16:creationId xmlns:a16="http://schemas.microsoft.com/office/drawing/2014/main" id="{38968FB7-84BD-45A8-B8ED-63725F09B871}"/>
              </a:ext>
            </a:extLst>
          </p:cNvPr>
          <p:cNvSpPr txBox="1"/>
          <p:nvPr/>
        </p:nvSpPr>
        <p:spPr>
          <a:xfrm>
            <a:off x="5433931" y="4349860"/>
            <a:ext cx="1203436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World Food Programme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Food for the Hungry - FH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JAM, Iris-Global</a:t>
            </a:r>
            <a:endParaRPr kumimoji="0" lang="en-US" sz="78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D7A2A078-A548-43DE-AB27-BB1A53FFFBE3}"/>
              </a:ext>
            </a:extLst>
          </p:cNvPr>
          <p:cNvSpPr txBox="1"/>
          <p:nvPr/>
        </p:nvSpPr>
        <p:spPr>
          <a:xfrm>
            <a:off x="4971173" y="4509031"/>
            <a:ext cx="38070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  <a:endParaRPr kumimoji="0" lang="en-IT" sz="105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0" name="TextBox 48">
            <a:extLst>
              <a:ext uri="{FF2B5EF4-FFF2-40B4-BE49-F238E27FC236}">
                <a16:creationId xmlns:a16="http://schemas.microsoft.com/office/drawing/2014/main" id="{19EE3412-3309-4E11-B2BF-FB4E1A8ABBF3}"/>
              </a:ext>
            </a:extLst>
          </p:cNvPr>
          <p:cNvSpPr txBox="1"/>
          <p:nvPr/>
        </p:nvSpPr>
        <p:spPr>
          <a:xfrm>
            <a:off x="7546308" y="4322032"/>
            <a:ext cx="1203436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SEPPA, CCM, AMA, AVSI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Open Sans"/>
                <a:cs typeface="Open Sans"/>
              </a:rPr>
              <a:t>UNHCR / INAR</a:t>
            </a:r>
            <a:endParaRPr kumimoji="0" lang="en-US" sz="788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Open Sans"/>
              <a:cs typeface="Open Sans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20DCC306-0CEF-406B-ADDD-1F7B1B21CFE1}"/>
              </a:ext>
            </a:extLst>
          </p:cNvPr>
          <p:cNvSpPr txBox="1"/>
          <p:nvPr/>
        </p:nvSpPr>
        <p:spPr>
          <a:xfrm>
            <a:off x="7182123" y="4428897"/>
            <a:ext cx="3807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  <a:endParaRPr kumimoji="0" lang="en-IT" sz="12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22139B6-4220-4E2B-A02F-EAD6A237338B}"/>
              </a:ext>
            </a:extLst>
          </p:cNvPr>
          <p:cNvGraphicFramePr/>
          <p:nvPr/>
        </p:nvGraphicFramePr>
        <p:xfrm>
          <a:off x="77629" y="4100921"/>
          <a:ext cx="1784981" cy="1047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pic>
        <p:nvPicPr>
          <p:cNvPr id="85" name="Picture 84">
            <a:extLst>
              <a:ext uri="{FF2B5EF4-FFF2-40B4-BE49-F238E27FC236}">
                <a16:creationId xmlns:a16="http://schemas.microsoft.com/office/drawing/2014/main" id="{0B0DFF38-1A66-41E2-A8EB-59B0752E60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024" y="1560371"/>
            <a:ext cx="374827" cy="374827"/>
          </a:xfrm>
          <a:prstGeom prst="rect">
            <a:avLst/>
          </a:prstGeom>
        </p:spPr>
      </p:pic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F2AFADDA-C924-4A92-A17E-D93A0D660DC7}"/>
              </a:ext>
            </a:extLst>
          </p:cNvPr>
          <p:cNvCxnSpPr>
            <a:cxnSpLocks/>
          </p:cNvCxnSpPr>
          <p:nvPr/>
        </p:nvCxnSpPr>
        <p:spPr>
          <a:xfrm flipV="1">
            <a:off x="2119820" y="2314847"/>
            <a:ext cx="0" cy="2491845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2DF37731-4B04-404A-BDB6-B07D71C37DE9}"/>
              </a:ext>
            </a:extLst>
          </p:cNvPr>
          <p:cNvCxnSpPr>
            <a:cxnSpLocks/>
          </p:cNvCxnSpPr>
          <p:nvPr/>
        </p:nvCxnSpPr>
        <p:spPr>
          <a:xfrm>
            <a:off x="331469" y="2889821"/>
            <a:ext cx="1498182" cy="0"/>
          </a:xfrm>
          <a:prstGeom prst="line">
            <a:avLst/>
          </a:prstGeom>
          <a:ln w="12700">
            <a:solidFill>
              <a:srgbClr val="0594A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75A60919-FE88-45ED-BF6D-E769DB0EF55B}"/>
              </a:ext>
            </a:extLst>
          </p:cNvPr>
          <p:cNvCxnSpPr>
            <a:cxnSpLocks/>
          </p:cNvCxnSpPr>
          <p:nvPr/>
        </p:nvCxnSpPr>
        <p:spPr>
          <a:xfrm>
            <a:off x="331469" y="4068187"/>
            <a:ext cx="1498182" cy="0"/>
          </a:xfrm>
          <a:prstGeom prst="line">
            <a:avLst/>
          </a:prstGeom>
          <a:ln w="12700">
            <a:solidFill>
              <a:srgbClr val="0594A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7" name="Picture 126">
            <a:extLst>
              <a:ext uri="{FF2B5EF4-FFF2-40B4-BE49-F238E27FC236}">
                <a16:creationId xmlns:a16="http://schemas.microsoft.com/office/drawing/2014/main" id="{CE1C1517-E197-47BC-928E-44EF9A2C8E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011" y="959263"/>
            <a:ext cx="374827" cy="374827"/>
          </a:xfrm>
          <a:prstGeom prst="rect">
            <a:avLst/>
          </a:prstGeom>
        </p:spPr>
      </p:pic>
      <p:sp>
        <p:nvSpPr>
          <p:cNvPr id="128" name="TextBox 127">
            <a:extLst>
              <a:ext uri="{FF2B5EF4-FFF2-40B4-BE49-F238E27FC236}">
                <a16:creationId xmlns:a16="http://schemas.microsoft.com/office/drawing/2014/main" id="{38E7B85E-0BDC-49E1-9936-3C2CBC27F3C9}"/>
              </a:ext>
            </a:extLst>
          </p:cNvPr>
          <p:cNvSpPr txBox="1"/>
          <p:nvPr/>
        </p:nvSpPr>
        <p:spPr>
          <a:xfrm>
            <a:off x="2411165" y="559192"/>
            <a:ext cx="10358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594A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PIN </a:t>
            </a:r>
            <a:r>
              <a:rPr kumimoji="0" lang="en-US" sz="750" b="1" i="0" u="none" strike="noStrike" kern="1200" cap="none" spc="0" normalizeH="0" baseline="0" noProof="0" dirty="0">
                <a:ln>
                  <a:noFill/>
                </a:ln>
                <a:solidFill>
                  <a:srgbClr val="0594A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(HRP 2021) </a:t>
            </a:r>
            <a:endParaRPr kumimoji="0" lang="en-IT" sz="1200" b="1" i="0" u="none" strike="noStrike" kern="1200" cap="none" spc="0" normalizeH="0" baseline="0" noProof="0" dirty="0">
              <a:ln>
                <a:noFill/>
              </a:ln>
              <a:solidFill>
                <a:srgbClr val="0594A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A4F1245B-0379-4EB7-AC40-1E686367E5B4}"/>
              </a:ext>
            </a:extLst>
          </p:cNvPr>
          <p:cNvSpPr/>
          <p:nvPr/>
        </p:nvSpPr>
        <p:spPr>
          <a:xfrm>
            <a:off x="2311669" y="792483"/>
            <a:ext cx="961402" cy="169937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950,000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pt-PT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9E4656C8-A9F8-4274-8D5B-D9F6951403AA}"/>
              </a:ext>
            </a:extLst>
          </p:cNvPr>
          <p:cNvCxnSpPr>
            <a:cxnSpLocks/>
          </p:cNvCxnSpPr>
          <p:nvPr/>
        </p:nvCxnSpPr>
        <p:spPr>
          <a:xfrm>
            <a:off x="352414" y="1671653"/>
            <a:ext cx="1498182" cy="0"/>
          </a:xfrm>
          <a:prstGeom prst="line">
            <a:avLst/>
          </a:prstGeom>
          <a:ln w="12700">
            <a:solidFill>
              <a:srgbClr val="0594A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object 33">
            <a:extLst>
              <a:ext uri="{FF2B5EF4-FFF2-40B4-BE49-F238E27FC236}">
                <a16:creationId xmlns:a16="http://schemas.microsoft.com/office/drawing/2014/main" id="{7E7FE745-96A6-4DC1-8C02-B3EFDC840CB6}"/>
              </a:ext>
            </a:extLst>
          </p:cNvPr>
          <p:cNvSpPr txBox="1"/>
          <p:nvPr/>
        </p:nvSpPr>
        <p:spPr>
          <a:xfrm>
            <a:off x="1438391" y="3407668"/>
            <a:ext cx="46690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1270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Voucher</a:t>
            </a:r>
            <a:endParaRPr kumimoji="0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F586ACF2-622E-49FC-83CD-79D12877C843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3857" t="7353" b="4751"/>
          <a:stretch/>
        </p:blipFill>
        <p:spPr>
          <a:xfrm>
            <a:off x="4791686" y="746563"/>
            <a:ext cx="4312483" cy="330022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F610C2D-7340-4269-8255-1EBA69455A2D}"/>
              </a:ext>
            </a:extLst>
          </p:cNvPr>
          <p:cNvSpPr/>
          <p:nvPr/>
        </p:nvSpPr>
        <p:spPr>
          <a:xfrm>
            <a:off x="4752502" y="780316"/>
            <a:ext cx="681429" cy="5325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8789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8621059" y="53788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0" y="0"/>
            <a:ext cx="9144000" cy="78272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0" y="123207"/>
            <a:ext cx="9144000" cy="653429"/>
          </a:xfrm>
          <a:prstGeom prst="rect">
            <a:avLst/>
          </a:prstGeom>
        </p:spPr>
        <p:txBody>
          <a:bodyPr>
            <a:normAutofit fontScale="5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400" b="1" kern="1200">
                <a:solidFill>
                  <a:schemeClr val="tx1"/>
                </a:solidFill>
                <a:latin typeface="Merriweather"/>
                <a:ea typeface="+mj-ea"/>
                <a:cs typeface="Merriweather"/>
              </a:defRPr>
            </a:lvl1pPr>
          </a:lstStyle>
          <a:p>
            <a:pPr algn="ctr" defTabSz="914400">
              <a:defRPr/>
            </a:pPr>
            <a:r>
              <a:rPr lang="en-US" sz="4000" kern="0" dirty="0">
                <a:solidFill>
                  <a:schemeClr val="bg2"/>
                </a:solidFill>
                <a:latin typeface="Arial Narrow" panose="020B0606020202030204" pitchFamily="34" charset="0"/>
              </a:rPr>
              <a:t>National &amp; Provincial FSL Cluster Meeting – 09</a:t>
            </a:r>
            <a:r>
              <a:rPr lang="en-US" sz="4000" kern="0" baseline="30000" dirty="0">
                <a:solidFill>
                  <a:schemeClr val="bg2"/>
                </a:solidFill>
                <a:latin typeface="Arial Narrow" panose="020B0606020202030204" pitchFamily="34" charset="0"/>
              </a:rPr>
              <a:t>th</a:t>
            </a:r>
            <a:r>
              <a:rPr lang="en-US" sz="4000" kern="0" dirty="0">
                <a:solidFill>
                  <a:schemeClr val="bg2"/>
                </a:solidFill>
                <a:latin typeface="Arial Narrow" panose="020B0606020202030204" pitchFamily="34" charset="0"/>
              </a:rPr>
              <a:t> June 2021 </a:t>
            </a:r>
            <a:endParaRPr lang="en-US" sz="4400" kern="0" dirty="0">
              <a:solidFill>
                <a:schemeClr val="bg2"/>
              </a:solidFill>
              <a:latin typeface="Arial Narrow" panose="020B0606020202030204" pitchFamily="34" charset="0"/>
            </a:endParaRPr>
          </a:p>
          <a:p>
            <a:pPr algn="ctr" defTabSz="914400">
              <a:defRPr/>
            </a:pPr>
            <a:r>
              <a:rPr lang="en-US" sz="4400" kern="0" dirty="0">
                <a:solidFill>
                  <a:schemeClr val="bg2"/>
                </a:solidFill>
                <a:latin typeface="Arial Narrow" panose="020B0606020202030204" pitchFamily="34" charset="0"/>
              </a:rPr>
              <a:t> </a:t>
            </a:r>
            <a:r>
              <a:rPr lang="en-US" sz="3600" kern="0" dirty="0">
                <a:solidFill>
                  <a:schemeClr val="bg2"/>
                </a:solidFill>
                <a:latin typeface="Arial Narrow" panose="020B0606020202030204" pitchFamily="34" charset="0"/>
              </a:rPr>
              <a:t>AGENDA</a:t>
            </a:r>
          </a:p>
        </p:txBody>
      </p:sp>
      <p:sp>
        <p:nvSpPr>
          <p:cNvPr id="2" name="Rectangle 1"/>
          <p:cNvSpPr/>
          <p:nvPr/>
        </p:nvSpPr>
        <p:spPr>
          <a:xfrm>
            <a:off x="223390" y="973855"/>
            <a:ext cx="8861138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PT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Cluster updates (</a:t>
            </a:r>
            <a:r>
              <a:rPr lang="pt-PT" b="1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Pablo Rodriguez - FSC</a:t>
            </a:r>
            <a:r>
              <a:rPr lang="pt-PT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) - 10 mins </a:t>
            </a: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PT" dirty="0">
                <a:highlight>
                  <a:srgbClr val="FFFF00"/>
                </a:highlight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SETSAN – Post-harvest assessment (</a:t>
            </a:r>
            <a:r>
              <a:rPr lang="pt-PT" b="1" dirty="0">
                <a:highlight>
                  <a:srgbClr val="FFFF00"/>
                </a:highlight>
                <a:latin typeface="Segoe UI" panose="020B0502040204020203" pitchFamily="34" charset="0"/>
                <a:cs typeface="Segoe UI" panose="020B0502040204020203" pitchFamily="34" charset="0"/>
              </a:rPr>
              <a:t>Director Pacheco – SETSAN</a:t>
            </a:r>
            <a:r>
              <a:rPr lang="pt-PT" dirty="0">
                <a:highlight>
                  <a:srgbClr val="FFFF00"/>
                </a:highlight>
              </a:rPr>
              <a:t>) – 10 min</a:t>
            </a:r>
            <a:endParaRPr lang="pt-PT" dirty="0">
              <a:highlight>
                <a:srgbClr val="FFFF00"/>
              </a:highlight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PT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Cabo Delgado humanitarian updates (</a:t>
            </a:r>
            <a:r>
              <a:rPr lang="pt-PT" b="1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Apolonia Morhaim - FSC</a:t>
            </a:r>
            <a:r>
              <a:rPr lang="pt-PT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) - 40 mins</a:t>
            </a: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PT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FSC monthly responses update for February 2020 (</a:t>
            </a:r>
            <a:r>
              <a:rPr lang="pt-PT" b="1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FAO, WFP &amp; FSC</a:t>
            </a:r>
            <a:r>
              <a:rPr lang="pt-PT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)- 15 mins</a:t>
            </a: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PT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Non-HRP Interactive Dashboard presentation (</a:t>
            </a:r>
            <a:r>
              <a:rPr lang="pt-PT" b="1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Joao Muianga– FSC</a:t>
            </a:r>
            <a:r>
              <a:rPr lang="pt-PT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) -10 min</a:t>
            </a: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PT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AoB </a:t>
            </a:r>
            <a:r>
              <a:rPr lang="pt-PT" b="1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(All)</a:t>
            </a:r>
            <a:r>
              <a:rPr lang="pt-PT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-5 mins</a:t>
            </a:r>
          </a:p>
          <a:p>
            <a:pPr marL="342900" marR="0" lvl="0" indent="-342900">
              <a:buFont typeface="+mj-lt"/>
              <a:buAutoNum type="arabicPeriod"/>
              <a:tabLst>
                <a:tab pos="2514600" algn="l"/>
              </a:tabLst>
            </a:pPr>
            <a:endParaRPr lang="es-ES" sz="1400" b="1" dirty="0"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 descr="FSC_noglobal_nob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436" y="4481893"/>
            <a:ext cx="2287289" cy="5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2453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Oval 71">
            <a:extLst>
              <a:ext uri="{FF2B5EF4-FFF2-40B4-BE49-F238E27FC236}">
                <a16:creationId xmlns:a16="http://schemas.microsoft.com/office/drawing/2014/main" id="{ACACEA70-B2ED-4EB6-B37E-B5BE1D33EAEA}"/>
              </a:ext>
            </a:extLst>
          </p:cNvPr>
          <p:cNvSpPr/>
          <p:nvPr/>
        </p:nvSpPr>
        <p:spPr>
          <a:xfrm>
            <a:off x="152530" y="2335705"/>
            <a:ext cx="388141" cy="393782"/>
          </a:xfrm>
          <a:prstGeom prst="ellipse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T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" name="肘形连接符 141">
            <a:extLst>
              <a:ext uri="{FF2B5EF4-FFF2-40B4-BE49-F238E27FC236}">
                <a16:creationId xmlns:a16="http://schemas.microsoft.com/office/drawing/2014/main" id="{A9E90EDB-9DD4-4775-93AA-B23EAFA201F5}"/>
              </a:ext>
            </a:extLst>
          </p:cNvPr>
          <p:cNvCxnSpPr>
            <a:cxnSpLocks/>
          </p:cNvCxnSpPr>
          <p:nvPr/>
        </p:nvCxnSpPr>
        <p:spPr>
          <a:xfrm rot="16200000" flipV="1">
            <a:off x="2200706" y="2792887"/>
            <a:ext cx="4518287" cy="29152"/>
          </a:xfrm>
          <a:prstGeom prst="bentConnector3">
            <a:avLst>
              <a:gd name="adj1" fmla="val 215"/>
            </a:avLst>
          </a:prstGeom>
          <a:noFill/>
          <a:ln w="9525">
            <a:solidFill>
              <a:schemeClr val="bg1">
                <a:lumMod val="65000"/>
              </a:schemeClr>
            </a:solidFill>
            <a:prstDash val="sysDash"/>
            <a:miter lim="800000"/>
            <a:headEnd/>
            <a:tailEnd/>
          </a:ln>
        </p:spPr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A54264D-E983-4053-A181-A5DCB0214FB1}"/>
              </a:ext>
            </a:extLst>
          </p:cNvPr>
          <p:cNvSpPr/>
          <p:nvPr/>
        </p:nvSpPr>
        <p:spPr>
          <a:xfrm>
            <a:off x="329949" y="1437591"/>
            <a:ext cx="3953788" cy="186223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TOTAL OF BENEFICIARIES REACHED BY DISTRICT</a:t>
            </a:r>
            <a:endParaRPr kumimoji="0" lang="pt-PT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8764B5C8-A356-4859-8DDA-DE68D44048F4}"/>
              </a:ext>
            </a:extLst>
          </p:cNvPr>
          <p:cNvGraphicFramePr>
            <a:graphicFrameLocks/>
          </p:cNvGraphicFramePr>
          <p:nvPr/>
        </p:nvGraphicFramePr>
        <p:xfrm>
          <a:off x="707230" y="1590055"/>
          <a:ext cx="3492296" cy="2316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Rectangle 26">
            <a:extLst>
              <a:ext uri="{FF2B5EF4-FFF2-40B4-BE49-F238E27FC236}">
                <a16:creationId xmlns:a16="http://schemas.microsoft.com/office/drawing/2014/main" id="{D7B6A184-2843-476F-935B-26C51BCE11B6}"/>
              </a:ext>
            </a:extLst>
          </p:cNvPr>
          <p:cNvSpPr/>
          <p:nvPr/>
        </p:nvSpPr>
        <p:spPr>
          <a:xfrm>
            <a:off x="0" y="15996"/>
            <a:ext cx="9144000" cy="613169"/>
          </a:xfrm>
          <a:prstGeom prst="rect">
            <a:avLst/>
          </a:prstGeom>
          <a:solidFill>
            <a:srgbClr val="4095A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S01: Food Assistance Response by Cabo Delgado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 of May 31</a:t>
            </a:r>
            <a:r>
              <a:rPr kumimoji="0" lang="en-US" sz="1200" b="0" i="1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, 2021</a:t>
            </a:r>
            <a:endParaRPr kumimoji="0" lang="pt-PT" sz="1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C80F235-7B97-413B-B74A-B7B477C52A16}"/>
              </a:ext>
            </a:extLst>
          </p:cNvPr>
          <p:cNvSpPr/>
          <p:nvPr/>
        </p:nvSpPr>
        <p:spPr>
          <a:xfrm>
            <a:off x="1885950" y="994415"/>
            <a:ext cx="344894" cy="2057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D872996-686C-484A-B20C-D9846D9C7F40}"/>
              </a:ext>
            </a:extLst>
          </p:cNvPr>
          <p:cNvSpPr/>
          <p:nvPr/>
        </p:nvSpPr>
        <p:spPr>
          <a:xfrm>
            <a:off x="952386" y="1180007"/>
            <a:ext cx="854415" cy="159303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573,000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E1BD1FA-EA73-4297-A7C0-DA968C0034E0}"/>
              </a:ext>
            </a:extLst>
          </p:cNvPr>
          <p:cNvSpPr/>
          <p:nvPr/>
        </p:nvSpPr>
        <p:spPr>
          <a:xfrm>
            <a:off x="1150456" y="584811"/>
            <a:ext cx="1788244" cy="4628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endParaRPr kumimoji="0" lang="pt-PT" sz="6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FA2F2CDD-B956-4289-A40D-5EDFD90275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59" y="606562"/>
            <a:ext cx="390961" cy="390961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1BFED893-DCDD-4BBD-B5D9-782CA44CF3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36" y="188878"/>
            <a:ext cx="1153951" cy="366743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54A2DF8D-0DA5-4C6B-A780-1C6814F39B93}"/>
              </a:ext>
            </a:extLst>
          </p:cNvPr>
          <p:cNvSpPr txBox="1"/>
          <p:nvPr/>
        </p:nvSpPr>
        <p:spPr>
          <a:xfrm>
            <a:off x="111643" y="2363153"/>
            <a:ext cx="466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</a:t>
            </a:r>
            <a:endParaRPr kumimoji="0" lang="en-IT" sz="18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02076859-8B31-4913-8B00-ACD799EFECD3}"/>
              </a:ext>
            </a:extLst>
          </p:cNvPr>
          <p:cNvSpPr/>
          <p:nvPr/>
        </p:nvSpPr>
        <p:spPr>
          <a:xfrm>
            <a:off x="891915" y="815917"/>
            <a:ext cx="961402" cy="169937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675,000</a:t>
            </a:r>
            <a:endParaRPr kumimoji="0" lang="pt-PT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A1114604-9F7F-4ED9-9B57-97E848934831}"/>
              </a:ext>
            </a:extLst>
          </p:cNvPr>
          <p:cNvSpPr txBox="1"/>
          <p:nvPr/>
        </p:nvSpPr>
        <p:spPr>
          <a:xfrm>
            <a:off x="1021265" y="620362"/>
            <a:ext cx="138371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T" sz="1050" b="1" i="0" u="none" strike="noStrike" kern="1200" cap="none" spc="0" normalizeH="0" baseline="0" noProof="0" dirty="0">
                <a:ln>
                  <a:noFill/>
                </a:ln>
                <a:solidFill>
                  <a:srgbClr val="0594A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PEOPLE TARGETED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65FBFF08-328C-44A6-BA79-87C91B58B865}"/>
              </a:ext>
            </a:extLst>
          </p:cNvPr>
          <p:cNvSpPr txBox="1"/>
          <p:nvPr/>
        </p:nvSpPr>
        <p:spPr>
          <a:xfrm>
            <a:off x="1013118" y="1005809"/>
            <a:ext cx="131638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T" sz="1050" b="1" i="0" u="none" strike="noStrike" kern="1200" cap="none" spc="0" normalizeH="0" baseline="0" noProof="0" dirty="0">
                <a:ln>
                  <a:noFill/>
                </a:ln>
                <a:solidFill>
                  <a:srgbClr val="0594A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PEOPLE RE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594A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ACH</a:t>
            </a:r>
            <a:r>
              <a:rPr kumimoji="0" lang="en-IT" sz="1050" b="1" i="0" u="none" strike="noStrike" kern="1200" cap="none" spc="0" normalizeH="0" baseline="0" noProof="0" dirty="0">
                <a:ln>
                  <a:noFill/>
                </a:ln>
                <a:solidFill>
                  <a:srgbClr val="0594A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ED</a:t>
            </a:r>
          </a:p>
        </p:txBody>
      </p:sp>
      <p:pic>
        <p:nvPicPr>
          <p:cNvPr id="168" name="Picture 167">
            <a:extLst>
              <a:ext uri="{FF2B5EF4-FFF2-40B4-BE49-F238E27FC236}">
                <a16:creationId xmlns:a16="http://schemas.microsoft.com/office/drawing/2014/main" id="{40FC6494-C632-4E9C-AB9E-734489D412D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42" y="991621"/>
            <a:ext cx="373686" cy="373686"/>
          </a:xfrm>
          <a:prstGeom prst="rect">
            <a:avLst/>
          </a:prstGeom>
        </p:spPr>
      </p:pic>
      <p:sp>
        <p:nvSpPr>
          <p:cNvPr id="187" name="Rectangle: Rounded Corners 186">
            <a:extLst>
              <a:ext uri="{FF2B5EF4-FFF2-40B4-BE49-F238E27FC236}">
                <a16:creationId xmlns:a16="http://schemas.microsoft.com/office/drawing/2014/main" id="{33DDAE94-90DB-4C8D-88BE-0257F3B6BED0}"/>
              </a:ext>
            </a:extLst>
          </p:cNvPr>
          <p:cNvSpPr/>
          <p:nvPr/>
        </p:nvSpPr>
        <p:spPr>
          <a:xfrm>
            <a:off x="418339" y="3986748"/>
            <a:ext cx="1824632" cy="193189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LEAD ORGANIZATION</a:t>
            </a:r>
            <a:endParaRPr kumimoji="0" lang="pt-PT" sz="10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2D3763F-0028-4B93-A3DC-9C16DE30157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64" y="3888466"/>
            <a:ext cx="388141" cy="375230"/>
          </a:xfrm>
          <a:prstGeom prst="rect">
            <a:avLst/>
          </a:prstGeom>
        </p:spPr>
      </p:pic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E43158BE-A129-4575-9D41-B2E0A362B5E0}"/>
              </a:ext>
            </a:extLst>
          </p:cNvPr>
          <p:cNvSpPr/>
          <p:nvPr/>
        </p:nvSpPr>
        <p:spPr>
          <a:xfrm>
            <a:off x="2678586" y="3996744"/>
            <a:ext cx="1724004" cy="198309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IMPLEMENTING PARTNER</a:t>
            </a:r>
            <a:endParaRPr kumimoji="0" lang="pt-PT" sz="10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A4027B92-7167-4517-AB14-E0E650B17DC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365" y="3928331"/>
            <a:ext cx="388141" cy="375230"/>
          </a:xfrm>
          <a:prstGeom prst="rect">
            <a:avLst/>
          </a:prstGeom>
        </p:spPr>
      </p:pic>
      <p:sp>
        <p:nvSpPr>
          <p:cNvPr id="59" name="TextBox 48">
            <a:extLst>
              <a:ext uri="{FF2B5EF4-FFF2-40B4-BE49-F238E27FC236}">
                <a16:creationId xmlns:a16="http://schemas.microsoft.com/office/drawing/2014/main" id="{DD23EA4B-798F-4B89-BD89-4DFA0C70338E}"/>
              </a:ext>
            </a:extLst>
          </p:cNvPr>
          <p:cNvSpPr txBox="1"/>
          <p:nvPr/>
        </p:nvSpPr>
        <p:spPr>
          <a:xfrm>
            <a:off x="873911" y="4226204"/>
            <a:ext cx="1571238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World Food Programme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Iris-Global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Food for the Hungry-FH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JAM</a:t>
            </a:r>
            <a:endParaRPr kumimoji="0" lang="en-US" sz="82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51F3C26-E5E5-429C-A2E9-B305F8176036}"/>
              </a:ext>
            </a:extLst>
          </p:cNvPr>
          <p:cNvSpPr txBox="1"/>
          <p:nvPr/>
        </p:nvSpPr>
        <p:spPr>
          <a:xfrm>
            <a:off x="409096" y="4260163"/>
            <a:ext cx="380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  <a:endParaRPr kumimoji="0" lang="en-IT" sz="24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1" name="TextBox 48">
            <a:extLst>
              <a:ext uri="{FF2B5EF4-FFF2-40B4-BE49-F238E27FC236}">
                <a16:creationId xmlns:a16="http://schemas.microsoft.com/office/drawing/2014/main" id="{6440E08D-CFDB-4B32-B90B-0DB0F80EC55B}"/>
              </a:ext>
            </a:extLst>
          </p:cNvPr>
          <p:cNvSpPr txBox="1"/>
          <p:nvPr/>
        </p:nvSpPr>
        <p:spPr>
          <a:xfrm>
            <a:off x="2904630" y="4243045"/>
            <a:ext cx="1308064" cy="3231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,AVSI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,SEPPA, AMA</a:t>
            </a:r>
            <a:endParaRPr kumimoji="0" lang="en-IN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E8F0E8E-62C2-46E4-86A2-E02602D76A78}"/>
              </a:ext>
            </a:extLst>
          </p:cNvPr>
          <p:cNvSpPr txBox="1"/>
          <p:nvPr/>
        </p:nvSpPr>
        <p:spPr>
          <a:xfrm>
            <a:off x="2355060" y="4303427"/>
            <a:ext cx="380705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Open Sans"/>
                <a:ea typeface="Open Sans"/>
                <a:cs typeface="Open Sans"/>
              </a:rPr>
              <a:t>3</a:t>
            </a:r>
            <a:endParaRPr kumimoji="0" lang="en-IT" sz="24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Open Sans"/>
              <a:ea typeface="Open Sans"/>
              <a:cs typeface="Open Sans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BE637918-0224-4503-B447-8B8F173923A8}"/>
              </a:ext>
            </a:extLst>
          </p:cNvPr>
          <p:cNvSpPr/>
          <p:nvPr/>
        </p:nvSpPr>
        <p:spPr>
          <a:xfrm>
            <a:off x="4805288" y="654208"/>
            <a:ext cx="3953788" cy="186223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TOTAL OF BENEFICIARIES REACHED BY INDICATOR</a:t>
            </a:r>
            <a:endParaRPr kumimoji="0" lang="pt-PT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B0CBE6-AA56-48B7-AF52-68585361BEFE}"/>
              </a:ext>
            </a:extLst>
          </p:cNvPr>
          <p:cNvSpPr txBox="1"/>
          <p:nvPr/>
        </p:nvSpPr>
        <p:spPr>
          <a:xfrm>
            <a:off x="6660871" y="1562088"/>
            <a:ext cx="206979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Number of IDPs/returnees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assisted disaggregated by age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gender; MT/value of food provided.</a:t>
            </a:r>
            <a:endParaRPr kumimoji="0" lang="pt-PT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F1A7CDDD-81B0-43F2-8C4E-291513967D24}"/>
              </a:ext>
            </a:extLst>
          </p:cNvPr>
          <p:cNvGraphicFramePr/>
          <p:nvPr/>
        </p:nvGraphicFramePr>
        <p:xfrm>
          <a:off x="4518571" y="950344"/>
          <a:ext cx="2342308" cy="1852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2059C5A4-164F-404F-811D-E5D59FCD5A43}"/>
              </a:ext>
            </a:extLst>
          </p:cNvPr>
          <p:cNvCxnSpPr>
            <a:cxnSpLocks/>
          </p:cNvCxnSpPr>
          <p:nvPr/>
        </p:nvCxnSpPr>
        <p:spPr>
          <a:xfrm flipH="1" flipV="1">
            <a:off x="6021660" y="1670845"/>
            <a:ext cx="639211" cy="217428"/>
          </a:xfrm>
          <a:prstGeom prst="line">
            <a:avLst/>
          </a:prstGeom>
          <a:ln w="12700" cap="flat">
            <a:solidFill>
              <a:srgbClr val="FF6600"/>
            </a:solidFill>
            <a:prstDash val="solid"/>
            <a:headEnd type="non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1211AFA2-E72B-4302-9007-2B98EEE0BD04}"/>
              </a:ext>
            </a:extLst>
          </p:cNvPr>
          <p:cNvSpPr/>
          <p:nvPr/>
        </p:nvSpPr>
        <p:spPr>
          <a:xfrm>
            <a:off x="4747085" y="2743015"/>
            <a:ext cx="3953788" cy="186223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TOTAL OF BENEFICIARIES REACHED BY LOCATION TYPE</a:t>
            </a:r>
            <a:endParaRPr kumimoji="0" lang="pt-PT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8" name="Chart 27">
            <a:extLst>
              <a:ext uri="{FF2B5EF4-FFF2-40B4-BE49-F238E27FC236}">
                <a16:creationId xmlns:a16="http://schemas.microsoft.com/office/drawing/2014/main" id="{D450940F-47F6-472F-9CBD-7E14234AAE59}"/>
              </a:ext>
            </a:extLst>
          </p:cNvPr>
          <p:cNvGraphicFramePr/>
          <p:nvPr/>
        </p:nvGraphicFramePr>
        <p:xfrm>
          <a:off x="5008792" y="3042394"/>
          <a:ext cx="3247343" cy="2101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7394866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Oval 71">
            <a:extLst>
              <a:ext uri="{FF2B5EF4-FFF2-40B4-BE49-F238E27FC236}">
                <a16:creationId xmlns:a16="http://schemas.microsoft.com/office/drawing/2014/main" id="{ACACEA70-B2ED-4EB6-B37E-B5BE1D33EAEA}"/>
              </a:ext>
            </a:extLst>
          </p:cNvPr>
          <p:cNvSpPr/>
          <p:nvPr/>
        </p:nvSpPr>
        <p:spPr>
          <a:xfrm>
            <a:off x="707839" y="2072390"/>
            <a:ext cx="388141" cy="393782"/>
          </a:xfrm>
          <a:prstGeom prst="ellipse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T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" name="肘形连接符 141">
            <a:extLst>
              <a:ext uri="{FF2B5EF4-FFF2-40B4-BE49-F238E27FC236}">
                <a16:creationId xmlns:a16="http://schemas.microsoft.com/office/drawing/2014/main" id="{A9E90EDB-9DD4-4775-93AA-B23EAFA201F5}"/>
              </a:ext>
            </a:extLst>
          </p:cNvPr>
          <p:cNvCxnSpPr>
            <a:cxnSpLocks/>
          </p:cNvCxnSpPr>
          <p:nvPr/>
        </p:nvCxnSpPr>
        <p:spPr>
          <a:xfrm rot="16200000" flipV="1">
            <a:off x="2200706" y="2792887"/>
            <a:ext cx="4518287" cy="29152"/>
          </a:xfrm>
          <a:prstGeom prst="bentConnector3">
            <a:avLst>
              <a:gd name="adj1" fmla="val 215"/>
            </a:avLst>
          </a:prstGeom>
          <a:noFill/>
          <a:ln w="9525">
            <a:solidFill>
              <a:schemeClr val="bg1">
                <a:lumMod val="65000"/>
              </a:schemeClr>
            </a:solidFill>
            <a:prstDash val="sysDash"/>
            <a:miter lim="800000"/>
            <a:headEnd/>
            <a:tailEnd/>
          </a:ln>
        </p:spPr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A54264D-E983-4053-A181-A5DCB0214FB1}"/>
              </a:ext>
            </a:extLst>
          </p:cNvPr>
          <p:cNvSpPr/>
          <p:nvPr/>
        </p:nvSpPr>
        <p:spPr>
          <a:xfrm>
            <a:off x="329949" y="1437591"/>
            <a:ext cx="3953788" cy="186223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TOTAL OF BENEFICIARIES REACHED BY DISTRICT</a:t>
            </a:r>
            <a:endParaRPr kumimoji="0" lang="pt-PT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7B6A184-2843-476F-935B-26C51BCE11B6}"/>
              </a:ext>
            </a:extLst>
          </p:cNvPr>
          <p:cNvSpPr/>
          <p:nvPr/>
        </p:nvSpPr>
        <p:spPr>
          <a:xfrm>
            <a:off x="0" y="-7523"/>
            <a:ext cx="9144000" cy="613169"/>
          </a:xfrm>
          <a:prstGeom prst="rect">
            <a:avLst/>
          </a:prstGeom>
          <a:solidFill>
            <a:srgbClr val="4095A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S01: Food Assistance Response In Nampula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 of May 31</a:t>
            </a:r>
            <a:r>
              <a:rPr kumimoji="0" lang="en-US" sz="1200" b="0" i="1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, 2021</a:t>
            </a:r>
            <a:endParaRPr kumimoji="0" lang="pt-PT" sz="1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C80F235-7B97-413B-B74A-B7B477C52A16}"/>
              </a:ext>
            </a:extLst>
          </p:cNvPr>
          <p:cNvSpPr/>
          <p:nvPr/>
        </p:nvSpPr>
        <p:spPr>
          <a:xfrm>
            <a:off x="1885950" y="994415"/>
            <a:ext cx="344894" cy="2057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D872996-686C-484A-B20C-D9846D9C7F40}"/>
              </a:ext>
            </a:extLst>
          </p:cNvPr>
          <p:cNvSpPr/>
          <p:nvPr/>
        </p:nvSpPr>
        <p:spPr>
          <a:xfrm>
            <a:off x="952386" y="1180007"/>
            <a:ext cx="854415" cy="159303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75,118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E1BD1FA-EA73-4297-A7C0-DA968C0034E0}"/>
              </a:ext>
            </a:extLst>
          </p:cNvPr>
          <p:cNvSpPr/>
          <p:nvPr/>
        </p:nvSpPr>
        <p:spPr>
          <a:xfrm>
            <a:off x="1150456" y="584811"/>
            <a:ext cx="1788244" cy="4628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endParaRPr kumimoji="0" lang="pt-PT" sz="6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FA2F2CDD-B956-4289-A40D-5EDFD90275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59" y="606562"/>
            <a:ext cx="390961" cy="390961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1BFED893-DCDD-4BBD-B5D9-782CA44CF3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36" y="188878"/>
            <a:ext cx="1153951" cy="366743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54A2DF8D-0DA5-4C6B-A780-1C6814F39B93}"/>
              </a:ext>
            </a:extLst>
          </p:cNvPr>
          <p:cNvSpPr txBox="1"/>
          <p:nvPr/>
        </p:nvSpPr>
        <p:spPr>
          <a:xfrm>
            <a:off x="659567" y="2062596"/>
            <a:ext cx="456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17</a:t>
            </a:r>
            <a:endParaRPr kumimoji="0" lang="en-IT" sz="18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02076859-8B31-4913-8B00-ACD799EFECD3}"/>
              </a:ext>
            </a:extLst>
          </p:cNvPr>
          <p:cNvSpPr/>
          <p:nvPr/>
        </p:nvSpPr>
        <p:spPr>
          <a:xfrm>
            <a:off x="891915" y="815917"/>
            <a:ext cx="961402" cy="169937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52,000</a:t>
            </a:r>
            <a:endParaRPr kumimoji="0" lang="pt-PT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A1114604-9F7F-4ED9-9B57-97E848934831}"/>
              </a:ext>
            </a:extLst>
          </p:cNvPr>
          <p:cNvSpPr txBox="1"/>
          <p:nvPr/>
        </p:nvSpPr>
        <p:spPr>
          <a:xfrm>
            <a:off x="1021265" y="620362"/>
            <a:ext cx="138371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T" sz="1050" b="1" i="0" u="none" strike="noStrike" kern="1200" cap="none" spc="0" normalizeH="0" baseline="0" noProof="0" dirty="0">
                <a:ln>
                  <a:noFill/>
                </a:ln>
                <a:solidFill>
                  <a:srgbClr val="0594A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PEOPLE TARGETED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65FBFF08-328C-44A6-BA79-87C91B58B865}"/>
              </a:ext>
            </a:extLst>
          </p:cNvPr>
          <p:cNvSpPr txBox="1"/>
          <p:nvPr/>
        </p:nvSpPr>
        <p:spPr>
          <a:xfrm>
            <a:off x="1013118" y="1005809"/>
            <a:ext cx="131638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T" sz="1050" b="1" i="0" u="none" strike="noStrike" kern="1200" cap="none" spc="0" normalizeH="0" baseline="0" noProof="0" dirty="0">
                <a:ln>
                  <a:noFill/>
                </a:ln>
                <a:solidFill>
                  <a:srgbClr val="0594A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PEOPLE RE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594A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ACH</a:t>
            </a:r>
            <a:r>
              <a:rPr kumimoji="0" lang="en-IT" sz="1050" b="1" i="0" u="none" strike="noStrike" kern="1200" cap="none" spc="0" normalizeH="0" baseline="0" noProof="0" dirty="0">
                <a:ln>
                  <a:noFill/>
                </a:ln>
                <a:solidFill>
                  <a:srgbClr val="0594A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ED</a:t>
            </a:r>
          </a:p>
        </p:txBody>
      </p:sp>
      <p:pic>
        <p:nvPicPr>
          <p:cNvPr id="168" name="Picture 167">
            <a:extLst>
              <a:ext uri="{FF2B5EF4-FFF2-40B4-BE49-F238E27FC236}">
                <a16:creationId xmlns:a16="http://schemas.microsoft.com/office/drawing/2014/main" id="{40FC6494-C632-4E9C-AB9E-734489D412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42" y="991621"/>
            <a:ext cx="373686" cy="373686"/>
          </a:xfrm>
          <a:prstGeom prst="rect">
            <a:avLst/>
          </a:prstGeom>
        </p:spPr>
      </p:pic>
      <p:sp>
        <p:nvSpPr>
          <p:cNvPr id="187" name="Rectangle: Rounded Corners 186">
            <a:extLst>
              <a:ext uri="{FF2B5EF4-FFF2-40B4-BE49-F238E27FC236}">
                <a16:creationId xmlns:a16="http://schemas.microsoft.com/office/drawing/2014/main" id="{33DDAE94-90DB-4C8D-88BE-0257F3B6BED0}"/>
              </a:ext>
            </a:extLst>
          </p:cNvPr>
          <p:cNvSpPr/>
          <p:nvPr/>
        </p:nvSpPr>
        <p:spPr>
          <a:xfrm>
            <a:off x="418339" y="3986748"/>
            <a:ext cx="1824632" cy="193189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LEAD ORGANIZATION</a:t>
            </a:r>
            <a:endParaRPr kumimoji="0" lang="pt-PT" sz="10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2D3763F-0028-4B93-A3DC-9C16DE30157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64" y="3888466"/>
            <a:ext cx="388141" cy="375230"/>
          </a:xfrm>
          <a:prstGeom prst="rect">
            <a:avLst/>
          </a:prstGeom>
        </p:spPr>
      </p:pic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E43158BE-A129-4575-9D41-B2E0A362B5E0}"/>
              </a:ext>
            </a:extLst>
          </p:cNvPr>
          <p:cNvSpPr/>
          <p:nvPr/>
        </p:nvSpPr>
        <p:spPr>
          <a:xfrm>
            <a:off x="2678586" y="3996744"/>
            <a:ext cx="1724004" cy="198309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IMPLEMENTING PARTNER</a:t>
            </a:r>
            <a:endParaRPr kumimoji="0" lang="pt-PT" sz="10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A4027B92-7167-4517-AB14-E0E650B17D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365" y="3928331"/>
            <a:ext cx="388141" cy="375230"/>
          </a:xfrm>
          <a:prstGeom prst="rect">
            <a:avLst/>
          </a:prstGeom>
        </p:spPr>
      </p:pic>
      <p:sp>
        <p:nvSpPr>
          <p:cNvPr id="59" name="TextBox 48">
            <a:extLst>
              <a:ext uri="{FF2B5EF4-FFF2-40B4-BE49-F238E27FC236}">
                <a16:creationId xmlns:a16="http://schemas.microsoft.com/office/drawing/2014/main" id="{DD23EA4B-798F-4B89-BD89-4DFA0C70338E}"/>
              </a:ext>
            </a:extLst>
          </p:cNvPr>
          <p:cNvSpPr txBox="1"/>
          <p:nvPr/>
        </p:nvSpPr>
        <p:spPr>
          <a:xfrm>
            <a:off x="781257" y="4365164"/>
            <a:ext cx="1571238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World Food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Programme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51F3C26-E5E5-429C-A2E9-B305F8176036}"/>
              </a:ext>
            </a:extLst>
          </p:cNvPr>
          <p:cNvSpPr txBox="1"/>
          <p:nvPr/>
        </p:nvSpPr>
        <p:spPr>
          <a:xfrm>
            <a:off x="409096" y="4260163"/>
            <a:ext cx="380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endParaRPr kumimoji="0" lang="en-IT" sz="24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E8F0E8E-62C2-46E4-86A2-E02602D76A78}"/>
              </a:ext>
            </a:extLst>
          </p:cNvPr>
          <p:cNvSpPr txBox="1"/>
          <p:nvPr/>
        </p:nvSpPr>
        <p:spPr>
          <a:xfrm>
            <a:off x="2355060" y="4303427"/>
            <a:ext cx="380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endParaRPr kumimoji="0" lang="en-IT" sz="24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46" name="Chart 45">
            <a:extLst>
              <a:ext uri="{FF2B5EF4-FFF2-40B4-BE49-F238E27FC236}">
                <a16:creationId xmlns:a16="http://schemas.microsoft.com/office/drawing/2014/main" id="{76A78A31-E655-47D2-BBBB-7248BEF7BD26}"/>
              </a:ext>
            </a:extLst>
          </p:cNvPr>
          <p:cNvGraphicFramePr>
            <a:graphicFrameLocks/>
          </p:cNvGraphicFramePr>
          <p:nvPr/>
        </p:nvGraphicFramePr>
        <p:xfrm>
          <a:off x="326696" y="1654355"/>
          <a:ext cx="4113263" cy="2273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8" name="TextBox 48">
            <a:extLst>
              <a:ext uri="{FF2B5EF4-FFF2-40B4-BE49-F238E27FC236}">
                <a16:creationId xmlns:a16="http://schemas.microsoft.com/office/drawing/2014/main" id="{F71D4C89-E364-4A0F-97B8-C56E6389CBCF}"/>
              </a:ext>
            </a:extLst>
          </p:cNvPr>
          <p:cNvSpPr txBox="1"/>
          <p:nvPr/>
        </p:nvSpPr>
        <p:spPr>
          <a:xfrm>
            <a:off x="2823267" y="4374997"/>
            <a:ext cx="1571238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UNHCR/INAR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CCM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0C77BBA2-B54B-4529-BD4E-C3E30ECCDA8C}"/>
              </a:ext>
            </a:extLst>
          </p:cNvPr>
          <p:cNvSpPr/>
          <p:nvPr/>
        </p:nvSpPr>
        <p:spPr>
          <a:xfrm>
            <a:off x="4805288" y="654208"/>
            <a:ext cx="3953788" cy="186223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TOTAL OF BENEFICIARIES REACHED BY INDICATOR</a:t>
            </a:r>
            <a:endParaRPr kumimoji="0" lang="pt-PT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F3408C6-7990-480F-97BC-4952BFE2C96E}"/>
              </a:ext>
            </a:extLst>
          </p:cNvPr>
          <p:cNvGraphicFramePr/>
          <p:nvPr/>
        </p:nvGraphicFramePr>
        <p:xfrm>
          <a:off x="5514912" y="802042"/>
          <a:ext cx="2414159" cy="1905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095C6EB8-BC69-4A57-86ED-AC55E8922BAC}"/>
              </a:ext>
            </a:extLst>
          </p:cNvPr>
          <p:cNvSpPr/>
          <p:nvPr/>
        </p:nvSpPr>
        <p:spPr>
          <a:xfrm>
            <a:off x="4747085" y="2743015"/>
            <a:ext cx="3953788" cy="186223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TOTAL OF BENEFICIARIES REACHED BY LOCATION TYPE</a:t>
            </a:r>
            <a:endParaRPr kumimoji="0" lang="pt-PT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E86B6C8F-A622-45BA-AA23-6D752872A508}"/>
              </a:ext>
            </a:extLst>
          </p:cNvPr>
          <p:cNvGraphicFramePr/>
          <p:nvPr/>
        </p:nvGraphicFramePr>
        <p:xfrm>
          <a:off x="5088677" y="3169309"/>
          <a:ext cx="3553887" cy="1774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37887971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Oval 71">
            <a:extLst>
              <a:ext uri="{FF2B5EF4-FFF2-40B4-BE49-F238E27FC236}">
                <a16:creationId xmlns:a16="http://schemas.microsoft.com/office/drawing/2014/main" id="{ACACEA70-B2ED-4EB6-B37E-B5BE1D33EAEA}"/>
              </a:ext>
            </a:extLst>
          </p:cNvPr>
          <p:cNvSpPr/>
          <p:nvPr/>
        </p:nvSpPr>
        <p:spPr>
          <a:xfrm>
            <a:off x="2302983" y="2445339"/>
            <a:ext cx="265808" cy="251153"/>
          </a:xfrm>
          <a:prstGeom prst="ellipse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T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" name="肘形连接符 141">
            <a:extLst>
              <a:ext uri="{FF2B5EF4-FFF2-40B4-BE49-F238E27FC236}">
                <a16:creationId xmlns:a16="http://schemas.microsoft.com/office/drawing/2014/main" id="{A9E90EDB-9DD4-4775-93AA-B23EAFA201F5}"/>
              </a:ext>
            </a:extLst>
          </p:cNvPr>
          <p:cNvCxnSpPr>
            <a:cxnSpLocks/>
          </p:cNvCxnSpPr>
          <p:nvPr/>
        </p:nvCxnSpPr>
        <p:spPr>
          <a:xfrm rot="16200000" flipV="1">
            <a:off x="2457178" y="2801789"/>
            <a:ext cx="4518287" cy="29152"/>
          </a:xfrm>
          <a:prstGeom prst="bentConnector3">
            <a:avLst>
              <a:gd name="adj1" fmla="val 341"/>
            </a:avLst>
          </a:prstGeom>
          <a:noFill/>
          <a:ln w="9525">
            <a:solidFill>
              <a:schemeClr val="bg1">
                <a:lumMod val="65000"/>
              </a:schemeClr>
            </a:solidFill>
            <a:prstDash val="sysDash"/>
            <a:miter lim="800000"/>
            <a:headEnd/>
            <a:tailEnd/>
          </a:ln>
        </p:spPr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A54264D-E983-4053-A181-A5DCB0214FB1}"/>
              </a:ext>
            </a:extLst>
          </p:cNvPr>
          <p:cNvSpPr/>
          <p:nvPr/>
        </p:nvSpPr>
        <p:spPr>
          <a:xfrm>
            <a:off x="2215273" y="2234883"/>
            <a:ext cx="2468267" cy="171254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2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TOTAL OF BENEFICIARIES REACHED BY DISTRICT</a:t>
            </a:r>
            <a:endParaRPr kumimoji="0" lang="pt-PT" sz="825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8764B5C8-A356-4859-8DDA-DE68D44048F4}"/>
              </a:ext>
            </a:extLst>
          </p:cNvPr>
          <p:cNvGraphicFramePr>
            <a:graphicFrameLocks/>
          </p:cNvGraphicFramePr>
          <p:nvPr/>
        </p:nvGraphicFramePr>
        <p:xfrm>
          <a:off x="2215272" y="2810752"/>
          <a:ext cx="2537229" cy="2218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Rectangle 26">
            <a:extLst>
              <a:ext uri="{FF2B5EF4-FFF2-40B4-BE49-F238E27FC236}">
                <a16:creationId xmlns:a16="http://schemas.microsoft.com/office/drawing/2014/main" id="{D7B6A184-2843-476F-935B-26C51BCE11B6}"/>
              </a:ext>
            </a:extLst>
          </p:cNvPr>
          <p:cNvSpPr/>
          <p:nvPr/>
        </p:nvSpPr>
        <p:spPr>
          <a:xfrm>
            <a:off x="0" y="-7523"/>
            <a:ext cx="9144000" cy="574992"/>
          </a:xfrm>
          <a:prstGeom prst="rect">
            <a:avLst/>
          </a:prstGeom>
          <a:solidFill>
            <a:srgbClr val="4095A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S01: Livelihoods Response in the North of Mozambique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 of May 31</a:t>
            </a:r>
            <a:r>
              <a:rPr kumimoji="0" lang="en-US" sz="1050" b="0" i="1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</a:t>
            </a: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, 2021</a:t>
            </a:r>
            <a:endParaRPr kumimoji="0" lang="pt-PT" sz="105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C80F235-7B97-413B-B74A-B7B477C52A16}"/>
              </a:ext>
            </a:extLst>
          </p:cNvPr>
          <p:cNvSpPr/>
          <p:nvPr/>
        </p:nvSpPr>
        <p:spPr>
          <a:xfrm>
            <a:off x="1885950" y="994415"/>
            <a:ext cx="344894" cy="2057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D872996-686C-484A-B20C-D9846D9C7F40}"/>
              </a:ext>
            </a:extLst>
          </p:cNvPr>
          <p:cNvSpPr/>
          <p:nvPr/>
        </p:nvSpPr>
        <p:spPr>
          <a:xfrm>
            <a:off x="1681557" y="1681984"/>
            <a:ext cx="2040095" cy="36595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6,425 </a:t>
            </a:r>
            <a:endParaRPr kumimoji="0" lang="pt-PT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E1BD1FA-EA73-4297-A7C0-DA968C0034E0}"/>
              </a:ext>
            </a:extLst>
          </p:cNvPr>
          <p:cNvSpPr/>
          <p:nvPr/>
        </p:nvSpPr>
        <p:spPr>
          <a:xfrm>
            <a:off x="85809" y="621787"/>
            <a:ext cx="2087053" cy="6540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the month of May 2021, the FSC partners did support rebuilding of the livelihoods of the affected population in the resettlement sites and host communities in Cabo Delgado province. </a:t>
            </a:r>
            <a:endParaRPr kumimoji="0" lang="pt-PT" sz="78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FA2F2CDD-B956-4289-A40D-5EDFD90275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135" y="545568"/>
            <a:ext cx="374827" cy="374827"/>
          </a:xfrm>
          <a:prstGeom prst="rect">
            <a:avLst/>
          </a:prstGeom>
        </p:spPr>
      </p:pic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7B0C22D0-2973-45F7-9485-9B3912A38ED0}"/>
              </a:ext>
            </a:extLst>
          </p:cNvPr>
          <p:cNvSpPr/>
          <p:nvPr/>
        </p:nvSpPr>
        <p:spPr>
          <a:xfrm>
            <a:off x="5046415" y="591984"/>
            <a:ext cx="3587421" cy="188332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MAPPING: No. of Partners by Districts  </a:t>
            </a:r>
            <a:endParaRPr kumimoji="0" lang="pt-PT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1BFED893-DCDD-4BBD-B5D9-782CA44CF3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45" y="190478"/>
            <a:ext cx="1153951" cy="366743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54A2DF8D-0DA5-4C6B-A780-1C6814F39B93}"/>
              </a:ext>
            </a:extLst>
          </p:cNvPr>
          <p:cNvSpPr txBox="1"/>
          <p:nvPr/>
        </p:nvSpPr>
        <p:spPr>
          <a:xfrm>
            <a:off x="2240316" y="2445339"/>
            <a:ext cx="38070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</a:t>
            </a:r>
            <a:endParaRPr kumimoji="0" lang="en-IT" sz="105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02076859-8B31-4913-8B00-ACD799EFECD3}"/>
              </a:ext>
            </a:extLst>
          </p:cNvPr>
          <p:cNvSpPr/>
          <p:nvPr/>
        </p:nvSpPr>
        <p:spPr>
          <a:xfrm>
            <a:off x="2300979" y="1230478"/>
            <a:ext cx="961402" cy="169937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550,000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pt-PT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A1114604-9F7F-4ED9-9B57-97E848934831}"/>
              </a:ext>
            </a:extLst>
          </p:cNvPr>
          <p:cNvSpPr txBox="1"/>
          <p:nvPr/>
        </p:nvSpPr>
        <p:spPr>
          <a:xfrm>
            <a:off x="2384323" y="984772"/>
            <a:ext cx="21262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T" sz="1200" b="1" i="0" u="none" strike="noStrike" kern="1200" cap="none" spc="0" normalizeH="0" baseline="0" noProof="0" dirty="0">
                <a:ln>
                  <a:noFill/>
                </a:ln>
                <a:solidFill>
                  <a:srgbClr val="0594A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PEOPLE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594A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TARGETED </a:t>
            </a:r>
            <a:r>
              <a:rPr kumimoji="0" lang="en-US" sz="750" b="1" i="0" u="none" strike="noStrike" kern="1200" cap="none" spc="0" normalizeH="0" baseline="0" noProof="0" dirty="0">
                <a:ln>
                  <a:noFill/>
                </a:ln>
                <a:solidFill>
                  <a:srgbClr val="0594A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(HRP 2021) </a:t>
            </a:r>
            <a:endParaRPr kumimoji="0" lang="en-IT" sz="1200" b="1" i="0" u="none" strike="noStrike" kern="1200" cap="none" spc="0" normalizeH="0" baseline="0" noProof="0" dirty="0">
              <a:ln>
                <a:noFill/>
              </a:ln>
              <a:solidFill>
                <a:srgbClr val="0594A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65FBFF08-328C-44A6-BA79-87C91B58B865}"/>
              </a:ext>
            </a:extLst>
          </p:cNvPr>
          <p:cNvSpPr txBox="1"/>
          <p:nvPr/>
        </p:nvSpPr>
        <p:spPr>
          <a:xfrm>
            <a:off x="2341171" y="1474240"/>
            <a:ext cx="24848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T" sz="1200" b="1" i="0" u="none" strike="noStrike" kern="1200" cap="none" spc="0" normalizeH="0" baseline="0" noProof="0" dirty="0">
                <a:ln>
                  <a:noFill/>
                </a:ln>
                <a:solidFill>
                  <a:srgbClr val="0594A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PEOPLE RE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594A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ACH</a:t>
            </a:r>
            <a:r>
              <a:rPr kumimoji="0" lang="en-IT" sz="1200" b="1" i="0" u="none" strike="noStrike" kern="1200" cap="none" spc="0" normalizeH="0" baseline="0" noProof="0" dirty="0">
                <a:ln>
                  <a:noFill/>
                </a:ln>
                <a:solidFill>
                  <a:srgbClr val="0594A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ED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594A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594A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(Month-May)</a:t>
            </a:r>
            <a:endParaRPr kumimoji="0" lang="en-IT" sz="1200" b="1" i="0" u="none" strike="noStrike" kern="1200" cap="none" spc="0" normalizeH="0" baseline="0" noProof="0" dirty="0">
              <a:ln>
                <a:noFill/>
              </a:ln>
              <a:solidFill>
                <a:srgbClr val="0594A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515D8A60-7434-4D56-B402-6829233A5863}"/>
              </a:ext>
            </a:extLst>
          </p:cNvPr>
          <p:cNvCxnSpPr>
            <a:cxnSpLocks/>
          </p:cNvCxnSpPr>
          <p:nvPr/>
        </p:nvCxnSpPr>
        <p:spPr>
          <a:xfrm>
            <a:off x="261917" y="1312877"/>
            <a:ext cx="1664733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77" name="Chart 176">
            <a:extLst>
              <a:ext uri="{FF2B5EF4-FFF2-40B4-BE49-F238E27FC236}">
                <a16:creationId xmlns:a16="http://schemas.microsoft.com/office/drawing/2014/main" id="{5602E9D6-F35C-4A6F-821C-DDA10A84169B}"/>
              </a:ext>
            </a:extLst>
          </p:cNvPr>
          <p:cNvGraphicFramePr/>
          <p:nvPr/>
        </p:nvGraphicFramePr>
        <p:xfrm>
          <a:off x="-86747" y="2042989"/>
          <a:ext cx="2091887" cy="1543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78" name="TextBox 177">
            <a:extLst>
              <a:ext uri="{FF2B5EF4-FFF2-40B4-BE49-F238E27FC236}">
                <a16:creationId xmlns:a16="http://schemas.microsoft.com/office/drawing/2014/main" id="{A35EDF2F-3EF1-4F33-9A5D-AF0204733352}"/>
              </a:ext>
            </a:extLst>
          </p:cNvPr>
          <p:cNvSpPr txBox="1"/>
          <p:nvPr/>
        </p:nvSpPr>
        <p:spPr>
          <a:xfrm>
            <a:off x="377527" y="2647331"/>
            <a:ext cx="1607126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T" sz="825" b="1" i="0" u="none" strike="noStrike" kern="1200" cap="none" spc="0" normalizeH="0" baseline="0" noProof="0" dirty="0">
                <a:ln>
                  <a:noFill/>
                </a:ln>
                <a:solidFill>
                  <a:srgbClr val="0594A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RESPONSE</a:t>
            </a:r>
            <a:r>
              <a:rPr kumimoji="0" lang="en-US" sz="825" b="1" i="0" u="none" strike="noStrike" kern="1200" cap="none" spc="0" normalizeH="0" baseline="0" noProof="0" dirty="0">
                <a:ln>
                  <a:noFill/>
                </a:ln>
                <a:solidFill>
                  <a:srgbClr val="0594A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BY MODALITY</a:t>
            </a:r>
            <a:endParaRPr kumimoji="0" lang="en-IT" sz="825" b="1" i="0" u="none" strike="noStrike" kern="1200" cap="none" spc="0" normalizeH="0" baseline="0" noProof="0" dirty="0">
              <a:ln>
                <a:noFill/>
              </a:ln>
              <a:solidFill>
                <a:srgbClr val="0594A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DB95B94E-6A00-4B40-B491-44CF1B19315A}"/>
              </a:ext>
            </a:extLst>
          </p:cNvPr>
          <p:cNvSpPr txBox="1"/>
          <p:nvPr/>
        </p:nvSpPr>
        <p:spPr>
          <a:xfrm>
            <a:off x="456032" y="3873706"/>
            <a:ext cx="1588877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T" sz="825" b="1" i="0" u="none" strike="noStrike" kern="1200" cap="none" spc="0" normalizeH="0" baseline="0" noProof="0" dirty="0">
                <a:ln>
                  <a:noFill/>
                </a:ln>
                <a:solidFill>
                  <a:srgbClr val="0594A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RESPONSE</a:t>
            </a:r>
            <a:r>
              <a:rPr kumimoji="0" lang="en-US" sz="825" b="1" i="0" u="none" strike="noStrike" kern="1200" cap="none" spc="0" normalizeH="0" baseline="0" noProof="0" dirty="0">
                <a:ln>
                  <a:noFill/>
                </a:ln>
                <a:solidFill>
                  <a:srgbClr val="0594A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BY EVENT</a:t>
            </a:r>
            <a:endParaRPr kumimoji="0" lang="en-IT" sz="825" b="1" i="0" u="none" strike="noStrike" kern="1200" cap="none" spc="0" normalizeH="0" baseline="0" noProof="0" dirty="0">
              <a:ln>
                <a:noFill/>
              </a:ln>
              <a:solidFill>
                <a:srgbClr val="0594A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7" name="Rectangle: Rounded Corners 186">
            <a:extLst>
              <a:ext uri="{FF2B5EF4-FFF2-40B4-BE49-F238E27FC236}">
                <a16:creationId xmlns:a16="http://schemas.microsoft.com/office/drawing/2014/main" id="{33DDAE94-90DB-4C8D-88BE-0257F3B6BED0}"/>
              </a:ext>
            </a:extLst>
          </p:cNvPr>
          <p:cNvSpPr/>
          <p:nvPr/>
        </p:nvSpPr>
        <p:spPr>
          <a:xfrm>
            <a:off x="5235285" y="4100557"/>
            <a:ext cx="1546676" cy="180214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LEAD ORGANIZATION</a:t>
            </a:r>
            <a:endParaRPr kumimoji="0" lang="pt-PT" sz="10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2D3763F-0028-4B93-A3DC-9C16DE30157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424" y="4046787"/>
            <a:ext cx="375213" cy="362732"/>
          </a:xfrm>
          <a:prstGeom prst="rect">
            <a:avLst/>
          </a:prstGeom>
        </p:spPr>
      </p:pic>
      <p:sp>
        <p:nvSpPr>
          <p:cNvPr id="196" name="TextBox 195">
            <a:extLst>
              <a:ext uri="{FF2B5EF4-FFF2-40B4-BE49-F238E27FC236}">
                <a16:creationId xmlns:a16="http://schemas.microsoft.com/office/drawing/2014/main" id="{9259C741-B919-4B99-90A1-F485CC72A98D}"/>
              </a:ext>
            </a:extLst>
          </p:cNvPr>
          <p:cNvSpPr txBox="1"/>
          <p:nvPr/>
        </p:nvSpPr>
        <p:spPr>
          <a:xfrm>
            <a:off x="70714" y="1742120"/>
            <a:ext cx="2012141" cy="646331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FAO</a:t>
            </a: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is the lead organization with </a:t>
            </a:r>
            <a:r>
              <a:rPr kumimoji="0" lang="en-US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91. %</a:t>
            </a: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of coverage (6 districts in Cabo Delgado)  followed by </a:t>
            </a:r>
            <a:r>
              <a:rPr kumimoji="0" lang="en-US" sz="75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Okios</a:t>
            </a:r>
            <a:r>
              <a:rPr kumimoji="0" lang="en-US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(1% of coverage and 1 district in Cabo </a:t>
            </a:r>
            <a:r>
              <a:rPr kumimoji="0" lang="en-US" sz="7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delgado</a:t>
            </a: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), </a:t>
            </a:r>
            <a:r>
              <a:rPr kumimoji="0" lang="en-US" sz="75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world GVC</a:t>
            </a:r>
            <a:r>
              <a:rPr kumimoji="0" lang="en-US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( 8% of coverage and 1 district in Cabo Delgado).</a:t>
            </a:r>
            <a:endParaRPr kumimoji="0" lang="pt-PT" sz="7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5D434139-9657-4ACD-9879-3E64E482CDFE}"/>
              </a:ext>
            </a:extLst>
          </p:cNvPr>
          <p:cNvSpPr txBox="1"/>
          <p:nvPr/>
        </p:nvSpPr>
        <p:spPr>
          <a:xfrm>
            <a:off x="337970" y="1453283"/>
            <a:ext cx="15600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594A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#BENEFICIARIES BY LEAD</a:t>
            </a:r>
            <a:endParaRPr kumimoji="0" lang="en-IT" sz="900" b="1" i="0" u="none" strike="noStrike" kern="1200" cap="none" spc="0" normalizeH="0" baseline="0" noProof="0" dirty="0">
              <a:ln>
                <a:noFill/>
              </a:ln>
              <a:solidFill>
                <a:srgbClr val="0594A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E0651AB2-7CD9-42FA-B818-6A5F3A44AC9E}"/>
              </a:ext>
            </a:extLst>
          </p:cNvPr>
          <p:cNvSpPr/>
          <p:nvPr/>
        </p:nvSpPr>
        <p:spPr>
          <a:xfrm>
            <a:off x="7378370" y="4082590"/>
            <a:ext cx="1539314" cy="170225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IMPLEMENTING PARTNER</a:t>
            </a:r>
            <a:endParaRPr kumimoji="0" lang="pt-PT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1" name="Picture 90">
            <a:extLst>
              <a:ext uri="{FF2B5EF4-FFF2-40B4-BE49-F238E27FC236}">
                <a16:creationId xmlns:a16="http://schemas.microsoft.com/office/drawing/2014/main" id="{170B5B28-5D93-4D5D-BC1B-C033689BE16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583" y="4022747"/>
            <a:ext cx="358679" cy="346748"/>
          </a:xfrm>
          <a:prstGeom prst="rect">
            <a:avLst/>
          </a:prstGeom>
        </p:spPr>
      </p:pic>
      <p:sp>
        <p:nvSpPr>
          <p:cNvPr id="96" name="TextBox 48">
            <a:extLst>
              <a:ext uri="{FF2B5EF4-FFF2-40B4-BE49-F238E27FC236}">
                <a16:creationId xmlns:a16="http://schemas.microsoft.com/office/drawing/2014/main" id="{38968FB7-84BD-45A8-B8ED-63725F09B871}"/>
              </a:ext>
            </a:extLst>
          </p:cNvPr>
          <p:cNvSpPr txBox="1"/>
          <p:nvPr/>
        </p:nvSpPr>
        <p:spPr>
          <a:xfrm>
            <a:off x="5336521" y="4370837"/>
            <a:ext cx="1637652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Food And Agriculture Organization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Ministerio Arco Iris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We World - GVC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D7A2A078-A548-43DE-AB27-BB1A53FFFBE3}"/>
              </a:ext>
            </a:extLst>
          </p:cNvPr>
          <p:cNvSpPr txBox="1"/>
          <p:nvPr/>
        </p:nvSpPr>
        <p:spPr>
          <a:xfrm>
            <a:off x="4971173" y="4509031"/>
            <a:ext cx="38070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endParaRPr kumimoji="0" lang="en-IT" sz="105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0" name="TextBox 48">
            <a:extLst>
              <a:ext uri="{FF2B5EF4-FFF2-40B4-BE49-F238E27FC236}">
                <a16:creationId xmlns:a16="http://schemas.microsoft.com/office/drawing/2014/main" id="{19EE3412-3309-4E11-B2BF-FB4E1A8ABBF3}"/>
              </a:ext>
            </a:extLst>
          </p:cNvPr>
          <p:cNvSpPr txBox="1"/>
          <p:nvPr/>
        </p:nvSpPr>
        <p:spPr>
          <a:xfrm>
            <a:off x="7546308" y="4386357"/>
            <a:ext cx="1203436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Open Sans"/>
                <a:cs typeface="Open Sans"/>
              </a:rPr>
              <a:t>FAO,We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Open Sans"/>
                <a:cs typeface="Open Sans"/>
              </a:rPr>
              <a:t> World – GVC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Open Sans"/>
                <a:cs typeface="Open Sans"/>
              </a:rPr>
              <a:t>,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Open Sans"/>
                <a:cs typeface="Open Sans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Open Sans"/>
                <a:cs typeface="Open Sans"/>
              </a:rPr>
              <a:t>Okios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Open Sans"/>
              <a:cs typeface="Open Sans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20DCC306-0CEF-406B-ADDD-1F7B1B21CFE1}"/>
              </a:ext>
            </a:extLst>
          </p:cNvPr>
          <p:cNvSpPr txBox="1"/>
          <p:nvPr/>
        </p:nvSpPr>
        <p:spPr>
          <a:xfrm>
            <a:off x="7182123" y="4428897"/>
            <a:ext cx="3807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endParaRPr kumimoji="0" lang="en-IT" sz="12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22139B6-4220-4E2B-A02F-EAD6A237338B}"/>
              </a:ext>
            </a:extLst>
          </p:cNvPr>
          <p:cNvGraphicFramePr/>
          <p:nvPr/>
        </p:nvGraphicFramePr>
        <p:xfrm>
          <a:off x="77629" y="4100921"/>
          <a:ext cx="1784981" cy="1047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pic>
        <p:nvPicPr>
          <p:cNvPr id="85" name="Picture 84">
            <a:extLst>
              <a:ext uri="{FF2B5EF4-FFF2-40B4-BE49-F238E27FC236}">
                <a16:creationId xmlns:a16="http://schemas.microsoft.com/office/drawing/2014/main" id="{0B0DFF38-1A66-41E2-A8EB-59B0752E60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024" y="1560371"/>
            <a:ext cx="374827" cy="374827"/>
          </a:xfrm>
          <a:prstGeom prst="rect">
            <a:avLst/>
          </a:prstGeom>
        </p:spPr>
      </p:pic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F2AFADDA-C924-4A92-A17E-D93A0D660DC7}"/>
              </a:ext>
            </a:extLst>
          </p:cNvPr>
          <p:cNvCxnSpPr>
            <a:cxnSpLocks/>
          </p:cNvCxnSpPr>
          <p:nvPr/>
        </p:nvCxnSpPr>
        <p:spPr>
          <a:xfrm flipV="1">
            <a:off x="2119820" y="2314847"/>
            <a:ext cx="0" cy="2491845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2DF37731-4B04-404A-BDB6-B07D71C37DE9}"/>
              </a:ext>
            </a:extLst>
          </p:cNvPr>
          <p:cNvCxnSpPr>
            <a:cxnSpLocks/>
          </p:cNvCxnSpPr>
          <p:nvPr/>
        </p:nvCxnSpPr>
        <p:spPr>
          <a:xfrm>
            <a:off x="331469" y="2889821"/>
            <a:ext cx="1498182" cy="0"/>
          </a:xfrm>
          <a:prstGeom prst="line">
            <a:avLst/>
          </a:prstGeom>
          <a:ln w="12700">
            <a:solidFill>
              <a:srgbClr val="0594A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75A60919-FE88-45ED-BF6D-E769DB0EF55B}"/>
              </a:ext>
            </a:extLst>
          </p:cNvPr>
          <p:cNvCxnSpPr>
            <a:cxnSpLocks/>
          </p:cNvCxnSpPr>
          <p:nvPr/>
        </p:nvCxnSpPr>
        <p:spPr>
          <a:xfrm>
            <a:off x="331469" y="4068187"/>
            <a:ext cx="1498182" cy="0"/>
          </a:xfrm>
          <a:prstGeom prst="line">
            <a:avLst/>
          </a:prstGeom>
          <a:ln w="12700">
            <a:solidFill>
              <a:srgbClr val="0594A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7" name="Picture 126">
            <a:extLst>
              <a:ext uri="{FF2B5EF4-FFF2-40B4-BE49-F238E27FC236}">
                <a16:creationId xmlns:a16="http://schemas.microsoft.com/office/drawing/2014/main" id="{CE1C1517-E197-47BC-928E-44EF9A2C8E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011" y="959263"/>
            <a:ext cx="374827" cy="374827"/>
          </a:xfrm>
          <a:prstGeom prst="rect">
            <a:avLst/>
          </a:prstGeom>
        </p:spPr>
      </p:pic>
      <p:sp>
        <p:nvSpPr>
          <p:cNvPr id="128" name="TextBox 127">
            <a:extLst>
              <a:ext uri="{FF2B5EF4-FFF2-40B4-BE49-F238E27FC236}">
                <a16:creationId xmlns:a16="http://schemas.microsoft.com/office/drawing/2014/main" id="{38E7B85E-0BDC-49E1-9936-3C2CBC27F3C9}"/>
              </a:ext>
            </a:extLst>
          </p:cNvPr>
          <p:cNvSpPr txBox="1"/>
          <p:nvPr/>
        </p:nvSpPr>
        <p:spPr>
          <a:xfrm>
            <a:off x="2411165" y="559192"/>
            <a:ext cx="10358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594A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PIN </a:t>
            </a:r>
            <a:r>
              <a:rPr kumimoji="0" lang="en-US" sz="750" b="1" i="0" u="none" strike="noStrike" kern="1200" cap="none" spc="0" normalizeH="0" baseline="0" noProof="0" dirty="0">
                <a:ln>
                  <a:noFill/>
                </a:ln>
                <a:solidFill>
                  <a:srgbClr val="0594A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(HRP 2021) </a:t>
            </a:r>
            <a:endParaRPr kumimoji="0" lang="en-IT" sz="1200" b="1" i="0" u="none" strike="noStrike" kern="1200" cap="none" spc="0" normalizeH="0" baseline="0" noProof="0" dirty="0">
              <a:ln>
                <a:noFill/>
              </a:ln>
              <a:solidFill>
                <a:srgbClr val="0594AF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A4F1245B-0379-4EB7-AC40-1E686367E5B4}"/>
              </a:ext>
            </a:extLst>
          </p:cNvPr>
          <p:cNvSpPr/>
          <p:nvPr/>
        </p:nvSpPr>
        <p:spPr>
          <a:xfrm>
            <a:off x="2311669" y="792483"/>
            <a:ext cx="961402" cy="169937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950,000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pt-PT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9E4656C8-A9F8-4274-8D5B-D9F6951403AA}"/>
              </a:ext>
            </a:extLst>
          </p:cNvPr>
          <p:cNvCxnSpPr>
            <a:cxnSpLocks/>
          </p:cNvCxnSpPr>
          <p:nvPr/>
        </p:nvCxnSpPr>
        <p:spPr>
          <a:xfrm>
            <a:off x="352414" y="1671653"/>
            <a:ext cx="1498182" cy="0"/>
          </a:xfrm>
          <a:prstGeom prst="line">
            <a:avLst/>
          </a:prstGeom>
          <a:ln w="12700">
            <a:solidFill>
              <a:srgbClr val="0594A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4" name="Picture 73" descr="Diagram&#10;&#10;Description automatically generated">
            <a:extLst>
              <a:ext uri="{FF2B5EF4-FFF2-40B4-BE49-F238E27FC236}">
                <a16:creationId xmlns:a16="http://schemas.microsoft.com/office/drawing/2014/main" id="{09876D57-9080-4528-8DB4-FC7FE03ECA3C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3857" t="7353" b="4751"/>
          <a:stretch/>
        </p:blipFill>
        <p:spPr>
          <a:xfrm>
            <a:off x="4851997" y="792717"/>
            <a:ext cx="4206194" cy="321888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B8A25FB-40F7-4260-99C1-7205210DBE87}"/>
              </a:ext>
            </a:extLst>
          </p:cNvPr>
          <p:cNvSpPr/>
          <p:nvPr/>
        </p:nvSpPr>
        <p:spPr>
          <a:xfrm>
            <a:off x="4826018" y="836191"/>
            <a:ext cx="525860" cy="4766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1552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Oval 71">
            <a:extLst>
              <a:ext uri="{FF2B5EF4-FFF2-40B4-BE49-F238E27FC236}">
                <a16:creationId xmlns:a16="http://schemas.microsoft.com/office/drawing/2014/main" id="{ACACEA70-B2ED-4EB6-B37E-B5BE1D33EAEA}"/>
              </a:ext>
            </a:extLst>
          </p:cNvPr>
          <p:cNvSpPr/>
          <p:nvPr/>
        </p:nvSpPr>
        <p:spPr>
          <a:xfrm>
            <a:off x="152530" y="2335705"/>
            <a:ext cx="388141" cy="393782"/>
          </a:xfrm>
          <a:prstGeom prst="ellipse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T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" name="肘形连接符 141">
            <a:extLst>
              <a:ext uri="{FF2B5EF4-FFF2-40B4-BE49-F238E27FC236}">
                <a16:creationId xmlns:a16="http://schemas.microsoft.com/office/drawing/2014/main" id="{A9E90EDB-9DD4-4775-93AA-B23EAFA201F5}"/>
              </a:ext>
            </a:extLst>
          </p:cNvPr>
          <p:cNvCxnSpPr>
            <a:cxnSpLocks/>
          </p:cNvCxnSpPr>
          <p:nvPr/>
        </p:nvCxnSpPr>
        <p:spPr>
          <a:xfrm rot="16200000" flipV="1">
            <a:off x="2200706" y="2792887"/>
            <a:ext cx="4518287" cy="29152"/>
          </a:xfrm>
          <a:prstGeom prst="bentConnector3">
            <a:avLst>
              <a:gd name="adj1" fmla="val 215"/>
            </a:avLst>
          </a:prstGeom>
          <a:noFill/>
          <a:ln w="9525">
            <a:solidFill>
              <a:schemeClr val="bg1">
                <a:lumMod val="65000"/>
              </a:schemeClr>
            </a:solidFill>
            <a:prstDash val="sysDash"/>
            <a:miter lim="800000"/>
            <a:headEnd/>
            <a:tailEnd/>
          </a:ln>
        </p:spPr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A54264D-E983-4053-A181-A5DCB0214FB1}"/>
              </a:ext>
            </a:extLst>
          </p:cNvPr>
          <p:cNvSpPr/>
          <p:nvPr/>
        </p:nvSpPr>
        <p:spPr>
          <a:xfrm>
            <a:off x="329949" y="1437591"/>
            <a:ext cx="3953788" cy="186223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TOTAL OF BENEFICIARIES REACHED BY DISTRICT</a:t>
            </a:r>
            <a:endParaRPr kumimoji="0" lang="pt-PT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8764B5C8-A356-4859-8DDA-DE68D44048F4}"/>
              </a:ext>
            </a:extLst>
          </p:cNvPr>
          <p:cNvGraphicFramePr>
            <a:graphicFrameLocks/>
          </p:cNvGraphicFramePr>
          <p:nvPr/>
        </p:nvGraphicFramePr>
        <p:xfrm>
          <a:off x="707230" y="1640022"/>
          <a:ext cx="3492296" cy="2168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Rectangle 26">
            <a:extLst>
              <a:ext uri="{FF2B5EF4-FFF2-40B4-BE49-F238E27FC236}">
                <a16:creationId xmlns:a16="http://schemas.microsoft.com/office/drawing/2014/main" id="{D7B6A184-2843-476F-935B-26C51BCE11B6}"/>
              </a:ext>
            </a:extLst>
          </p:cNvPr>
          <p:cNvSpPr/>
          <p:nvPr/>
        </p:nvSpPr>
        <p:spPr>
          <a:xfrm>
            <a:off x="0" y="-7523"/>
            <a:ext cx="9144000" cy="613169"/>
          </a:xfrm>
          <a:prstGeom prst="rect">
            <a:avLst/>
          </a:prstGeom>
          <a:solidFill>
            <a:srgbClr val="4095AF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S01: Livelihoods Response In Cabo Delgado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 of May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31</a:t>
            </a:r>
            <a:r>
              <a:rPr kumimoji="0" lang="en-US" sz="1200" b="0" i="1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, 2021</a:t>
            </a:r>
            <a:endParaRPr kumimoji="0" lang="pt-PT" sz="1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C80F235-7B97-413B-B74A-B7B477C52A16}"/>
              </a:ext>
            </a:extLst>
          </p:cNvPr>
          <p:cNvSpPr/>
          <p:nvPr/>
        </p:nvSpPr>
        <p:spPr>
          <a:xfrm>
            <a:off x="1885950" y="994415"/>
            <a:ext cx="344894" cy="2057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D872996-686C-484A-B20C-D9846D9C7F40}"/>
              </a:ext>
            </a:extLst>
          </p:cNvPr>
          <p:cNvSpPr/>
          <p:nvPr/>
        </p:nvSpPr>
        <p:spPr>
          <a:xfrm>
            <a:off x="952386" y="1180007"/>
            <a:ext cx="854415" cy="159303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6,425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E1BD1FA-EA73-4297-A7C0-DA968C0034E0}"/>
              </a:ext>
            </a:extLst>
          </p:cNvPr>
          <p:cNvSpPr/>
          <p:nvPr/>
        </p:nvSpPr>
        <p:spPr>
          <a:xfrm>
            <a:off x="1150456" y="584811"/>
            <a:ext cx="1788244" cy="4628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endParaRPr kumimoji="0" lang="pt-PT" sz="6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FA2F2CDD-B956-4289-A40D-5EDFD90275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59" y="606562"/>
            <a:ext cx="390961" cy="390961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1BFED893-DCDD-4BBD-B5D9-782CA44CF3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78" y="198113"/>
            <a:ext cx="1153951" cy="366743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54A2DF8D-0DA5-4C6B-A780-1C6814F39B93}"/>
              </a:ext>
            </a:extLst>
          </p:cNvPr>
          <p:cNvSpPr txBox="1"/>
          <p:nvPr/>
        </p:nvSpPr>
        <p:spPr>
          <a:xfrm>
            <a:off x="156247" y="2378021"/>
            <a:ext cx="380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</a:t>
            </a:r>
            <a:endParaRPr kumimoji="0" lang="en-IT" sz="18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02076859-8B31-4913-8B00-ACD799EFECD3}"/>
              </a:ext>
            </a:extLst>
          </p:cNvPr>
          <p:cNvSpPr/>
          <p:nvPr/>
        </p:nvSpPr>
        <p:spPr>
          <a:xfrm>
            <a:off x="891915" y="815917"/>
            <a:ext cx="961402" cy="169937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440,000</a:t>
            </a:r>
            <a:endParaRPr kumimoji="0" lang="pt-PT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A1114604-9F7F-4ED9-9B57-97E848934831}"/>
              </a:ext>
            </a:extLst>
          </p:cNvPr>
          <p:cNvSpPr txBox="1"/>
          <p:nvPr/>
        </p:nvSpPr>
        <p:spPr>
          <a:xfrm>
            <a:off x="1021265" y="620362"/>
            <a:ext cx="138371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T" sz="1050" b="1" i="0" u="none" strike="noStrike" kern="1200" cap="none" spc="0" normalizeH="0" baseline="0" noProof="0" dirty="0">
                <a:ln>
                  <a:noFill/>
                </a:ln>
                <a:solidFill>
                  <a:srgbClr val="0594A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PEOPLE TARGETED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65FBFF08-328C-44A6-BA79-87C91B58B865}"/>
              </a:ext>
            </a:extLst>
          </p:cNvPr>
          <p:cNvSpPr txBox="1"/>
          <p:nvPr/>
        </p:nvSpPr>
        <p:spPr>
          <a:xfrm>
            <a:off x="1013118" y="1005809"/>
            <a:ext cx="131638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T" sz="1050" b="1" i="0" u="none" strike="noStrike" kern="1200" cap="none" spc="0" normalizeH="0" baseline="0" noProof="0" dirty="0">
                <a:ln>
                  <a:noFill/>
                </a:ln>
                <a:solidFill>
                  <a:srgbClr val="0594A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PEOPLE RE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594A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ACH</a:t>
            </a:r>
            <a:r>
              <a:rPr kumimoji="0" lang="en-IT" sz="1050" b="1" i="0" u="none" strike="noStrike" kern="1200" cap="none" spc="0" normalizeH="0" baseline="0" noProof="0" dirty="0">
                <a:ln>
                  <a:noFill/>
                </a:ln>
                <a:solidFill>
                  <a:srgbClr val="0594A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ED</a:t>
            </a:r>
          </a:p>
        </p:txBody>
      </p:sp>
      <p:pic>
        <p:nvPicPr>
          <p:cNvPr id="168" name="Picture 167">
            <a:extLst>
              <a:ext uri="{FF2B5EF4-FFF2-40B4-BE49-F238E27FC236}">
                <a16:creationId xmlns:a16="http://schemas.microsoft.com/office/drawing/2014/main" id="{40FC6494-C632-4E9C-AB9E-734489D412D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42" y="991621"/>
            <a:ext cx="373686" cy="373686"/>
          </a:xfrm>
          <a:prstGeom prst="rect">
            <a:avLst/>
          </a:prstGeom>
        </p:spPr>
      </p:pic>
      <p:sp>
        <p:nvSpPr>
          <p:cNvPr id="187" name="Rectangle: Rounded Corners 186">
            <a:extLst>
              <a:ext uri="{FF2B5EF4-FFF2-40B4-BE49-F238E27FC236}">
                <a16:creationId xmlns:a16="http://schemas.microsoft.com/office/drawing/2014/main" id="{33DDAE94-90DB-4C8D-88BE-0257F3B6BED0}"/>
              </a:ext>
            </a:extLst>
          </p:cNvPr>
          <p:cNvSpPr/>
          <p:nvPr/>
        </p:nvSpPr>
        <p:spPr>
          <a:xfrm>
            <a:off x="418339" y="3986748"/>
            <a:ext cx="1824632" cy="193189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LEAD ORGANIZATION</a:t>
            </a:r>
            <a:endParaRPr kumimoji="0" lang="pt-PT" sz="10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2D3763F-0028-4B93-A3DC-9C16DE30157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64" y="3888466"/>
            <a:ext cx="388141" cy="375230"/>
          </a:xfrm>
          <a:prstGeom prst="rect">
            <a:avLst/>
          </a:prstGeom>
        </p:spPr>
      </p:pic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E43158BE-A129-4575-9D41-B2E0A362B5E0}"/>
              </a:ext>
            </a:extLst>
          </p:cNvPr>
          <p:cNvSpPr/>
          <p:nvPr/>
        </p:nvSpPr>
        <p:spPr>
          <a:xfrm>
            <a:off x="2678586" y="3996744"/>
            <a:ext cx="1724004" cy="198309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IMPLEMENTING PARTNER</a:t>
            </a:r>
            <a:endParaRPr kumimoji="0" lang="pt-PT" sz="10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A4027B92-7167-4517-AB14-E0E650B17DC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365" y="3928331"/>
            <a:ext cx="388141" cy="375230"/>
          </a:xfrm>
          <a:prstGeom prst="rect">
            <a:avLst/>
          </a:prstGeom>
        </p:spPr>
      </p:pic>
      <p:sp>
        <p:nvSpPr>
          <p:cNvPr id="59" name="TextBox 48">
            <a:extLst>
              <a:ext uri="{FF2B5EF4-FFF2-40B4-BE49-F238E27FC236}">
                <a16:creationId xmlns:a16="http://schemas.microsoft.com/office/drawing/2014/main" id="{DD23EA4B-798F-4B89-BD89-4DFA0C70338E}"/>
              </a:ext>
            </a:extLst>
          </p:cNvPr>
          <p:cNvSpPr txBox="1"/>
          <p:nvPr/>
        </p:nvSpPr>
        <p:spPr>
          <a:xfrm>
            <a:off x="526522" y="4283513"/>
            <a:ext cx="1893905" cy="4847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Food and Agriculture Organization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OKIOS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We World - GVC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51F3C26-E5E5-429C-A2E9-B305F8176036}"/>
              </a:ext>
            </a:extLst>
          </p:cNvPr>
          <p:cNvSpPr txBox="1"/>
          <p:nvPr/>
        </p:nvSpPr>
        <p:spPr>
          <a:xfrm>
            <a:off x="172709" y="4303426"/>
            <a:ext cx="380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endParaRPr kumimoji="0" lang="en-IT" sz="24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1" name="TextBox 48">
            <a:extLst>
              <a:ext uri="{FF2B5EF4-FFF2-40B4-BE49-F238E27FC236}">
                <a16:creationId xmlns:a16="http://schemas.microsoft.com/office/drawing/2014/main" id="{6440E08D-CFDB-4B32-B90B-0DB0F80EC55B}"/>
              </a:ext>
            </a:extLst>
          </p:cNvPr>
          <p:cNvSpPr txBox="1"/>
          <p:nvPr/>
        </p:nvSpPr>
        <p:spPr>
          <a:xfrm>
            <a:off x="2904775" y="4269929"/>
            <a:ext cx="1308064" cy="3231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FAO,OKIOS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World-GVC</a:t>
            </a:r>
            <a:endParaRPr kumimoji="0" lang="en-IN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E8F0E8E-62C2-46E4-86A2-E02602D76A78}"/>
              </a:ext>
            </a:extLst>
          </p:cNvPr>
          <p:cNvSpPr txBox="1"/>
          <p:nvPr/>
        </p:nvSpPr>
        <p:spPr>
          <a:xfrm>
            <a:off x="2355060" y="4303427"/>
            <a:ext cx="380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endParaRPr kumimoji="0" lang="en-IT" sz="24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37B93DC-039E-42EE-89A7-6888057ED088}"/>
              </a:ext>
            </a:extLst>
          </p:cNvPr>
          <p:cNvSpPr txBox="1"/>
          <p:nvPr/>
        </p:nvSpPr>
        <p:spPr>
          <a:xfrm>
            <a:off x="2611157" y="620362"/>
            <a:ext cx="173316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594A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HOUSEHOLDS</a:t>
            </a:r>
            <a:r>
              <a:rPr kumimoji="0" lang="en-IT" sz="1050" b="1" i="0" u="none" strike="noStrike" kern="1200" cap="none" spc="0" normalizeH="0" baseline="0" noProof="0" dirty="0">
                <a:ln>
                  <a:noFill/>
                </a:ln>
                <a:solidFill>
                  <a:srgbClr val="0594A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RE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594A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ACH</a:t>
            </a:r>
            <a:r>
              <a:rPr kumimoji="0" lang="en-IT" sz="1050" b="1" i="0" u="none" strike="noStrike" kern="1200" cap="none" spc="0" normalizeH="0" baseline="0" noProof="0" dirty="0">
                <a:ln>
                  <a:noFill/>
                </a:ln>
                <a:solidFill>
                  <a:srgbClr val="0594AF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ED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E3511EC-A90C-4581-A765-9BC78C4DE9CF}"/>
              </a:ext>
            </a:extLst>
          </p:cNvPr>
          <p:cNvSpPr/>
          <p:nvPr/>
        </p:nvSpPr>
        <p:spPr>
          <a:xfrm>
            <a:off x="2562227" y="863824"/>
            <a:ext cx="854415" cy="159303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1,290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071F4249-9583-4909-A7AF-F589EA8D294D}"/>
              </a:ext>
            </a:extLst>
          </p:cNvPr>
          <p:cNvSpPr/>
          <p:nvPr/>
        </p:nvSpPr>
        <p:spPr>
          <a:xfrm>
            <a:off x="4747085" y="2743015"/>
            <a:ext cx="3953788" cy="186223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TOTAL OF BENEFICIARIES REACHED BY LOCATION TYPE</a:t>
            </a:r>
            <a:endParaRPr kumimoji="0" lang="pt-PT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073ECE82-398D-4245-9F9F-F74B14D1CCBC}"/>
              </a:ext>
            </a:extLst>
          </p:cNvPr>
          <p:cNvSpPr/>
          <p:nvPr/>
        </p:nvSpPr>
        <p:spPr>
          <a:xfrm>
            <a:off x="4805288" y="654208"/>
            <a:ext cx="3953788" cy="186223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TOTAL OF BENEFICIARIES REACHED BY ACTIVITY</a:t>
            </a:r>
            <a:endParaRPr kumimoji="0" lang="pt-PT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5" name="Chart 64">
            <a:extLst>
              <a:ext uri="{FF2B5EF4-FFF2-40B4-BE49-F238E27FC236}">
                <a16:creationId xmlns:a16="http://schemas.microsoft.com/office/drawing/2014/main" id="{798A69CE-C796-43B2-8F00-6CD8A11C953E}"/>
              </a:ext>
            </a:extLst>
          </p:cNvPr>
          <p:cNvGraphicFramePr/>
          <p:nvPr/>
        </p:nvGraphicFramePr>
        <p:xfrm>
          <a:off x="5514912" y="802042"/>
          <a:ext cx="2414159" cy="1905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66" name="Chart 65">
            <a:extLst>
              <a:ext uri="{FF2B5EF4-FFF2-40B4-BE49-F238E27FC236}">
                <a16:creationId xmlns:a16="http://schemas.microsoft.com/office/drawing/2014/main" id="{C9DC59F9-DFB8-4C1A-AAE9-9DED2899EA5F}"/>
              </a:ext>
            </a:extLst>
          </p:cNvPr>
          <p:cNvGraphicFramePr/>
          <p:nvPr/>
        </p:nvGraphicFramePr>
        <p:xfrm>
          <a:off x="5088677" y="3169309"/>
          <a:ext cx="3553887" cy="1774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9995431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8621059" y="53788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-36403"/>
            <a:ext cx="9144000" cy="653429"/>
          </a:xfrm>
          <a:prstGeom prst="rect">
            <a:avLst/>
          </a:prstGeom>
          <a:solidFill>
            <a:srgbClr val="0594A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594AF"/>
              </a:solidFill>
              <a:effectLst/>
              <a:highlight>
                <a:srgbClr val="0594AF"/>
              </a:highligh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0" y="42740"/>
            <a:ext cx="9144000" cy="653429"/>
          </a:xfrm>
          <a:prstGeom prst="rect">
            <a:avLst/>
          </a:prstGeom>
        </p:spPr>
        <p:txBody>
          <a:bodyPr lIns="91440" tIns="45720" rIns="91440" bIns="45720" anchor="t">
            <a:normAutofit fontScale="5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400" b="1" kern="1200">
                <a:solidFill>
                  <a:schemeClr val="tx1"/>
                </a:solidFill>
                <a:latin typeface="Merriweather"/>
                <a:ea typeface="+mj-ea"/>
                <a:cs typeface="Merriweather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Arial Narrow"/>
                <a:ea typeface="+mj-ea"/>
              </a:rPr>
              <a:t>Pemba FSL Cluster Meeting – 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/>
                <a:ea typeface="+mj-ea"/>
              </a:rPr>
              <a:t>28 April 2021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Arial Narrow"/>
                <a:ea typeface="+mj-ea"/>
              </a:rPr>
              <a:t> 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EEECE1"/>
              </a:solidFill>
              <a:effectLst/>
              <a:uLnTx/>
              <a:uFillTx/>
              <a:latin typeface="Arial Narrow" panose="020B0606020202030204" pitchFamily="34" charset="0"/>
              <a:ea typeface="+mj-e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</a:rPr>
              <a:t> 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EEECE1"/>
              </a:solidFill>
              <a:effectLst/>
              <a:uLnTx/>
              <a:uFillTx/>
              <a:latin typeface="Arial Narrow" panose="020B0606020202030204" pitchFamily="34" charset="0"/>
              <a:ea typeface="+mj-ea"/>
            </a:endParaRPr>
          </a:p>
        </p:txBody>
      </p:sp>
      <p:pic>
        <p:nvPicPr>
          <p:cNvPr id="23" name="Picture 22" descr="FSC_noglobal_nob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613" y="4214490"/>
            <a:ext cx="3946721" cy="92901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26492" y="2110085"/>
            <a:ext cx="3491020" cy="923330"/>
          </a:xfrm>
          <a:prstGeom prst="rect">
            <a:avLst/>
          </a:prstGeom>
          <a:noFill/>
        </p:spPr>
        <p:txBody>
          <a:bodyPr wrap="none" lIns="91440" tIns="45720" rIns="91440" bIns="4572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Obrigado</a:t>
            </a: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330826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8621059" y="53788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3181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0"/>
            <a:ext cx="9144000" cy="78272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0" y="123207"/>
            <a:ext cx="9144000" cy="653429"/>
          </a:xfrm>
          <a:prstGeom prst="rect">
            <a:avLst/>
          </a:prstGeom>
        </p:spPr>
        <p:txBody>
          <a:bodyPr>
            <a:normAutofit fontScale="5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400" b="1" kern="1200">
                <a:solidFill>
                  <a:schemeClr val="tx1"/>
                </a:solidFill>
                <a:latin typeface="Merriweather"/>
                <a:ea typeface="+mj-ea"/>
                <a:cs typeface="Merriweather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</a:rPr>
              <a:t>National &amp; Provincial FSL Cluster Meeting – 09</a:t>
            </a:r>
            <a:r>
              <a:rPr kumimoji="0" lang="en-US" sz="4000" b="1" i="0" u="none" strike="noStrike" kern="0" cap="none" spc="0" normalizeH="0" baseline="3000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</a:rPr>
              <a:t>th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</a:rPr>
              <a:t> June 2021 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EFEFEF"/>
              </a:solidFill>
              <a:effectLst/>
              <a:uLnTx/>
              <a:uFillTx/>
              <a:latin typeface="Arial Narrow" panose="020B0606020202030204" pitchFamily="34" charset="0"/>
              <a:ea typeface="+mj-e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</a:rPr>
              <a:t> 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</a:rPr>
              <a:t>AGENDA</a:t>
            </a:r>
          </a:p>
        </p:txBody>
      </p:sp>
      <p:sp>
        <p:nvSpPr>
          <p:cNvPr id="2" name="Rectangle 1"/>
          <p:cNvSpPr/>
          <p:nvPr/>
        </p:nvSpPr>
        <p:spPr>
          <a:xfrm>
            <a:off x="223390" y="973855"/>
            <a:ext cx="8861138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3181C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Cluster updates (</a:t>
            </a:r>
            <a:r>
              <a: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srgbClr val="03181C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Pablo Rodriguez - FSC</a:t>
            </a: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3181C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) - 10 mins </a:t>
            </a:r>
          </a:p>
          <a:p>
            <a:pPr marL="342900" marR="0" lvl="0" indent="-34290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3181C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SETSAN – Post-harvest assessment (</a:t>
            </a:r>
            <a:r>
              <a: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srgbClr val="03181C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Director Pacheco – SETSAN</a:t>
            </a: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3181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– 10 min</a:t>
            </a: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srgbClr val="03181C"/>
              </a:solidFill>
              <a:effectLst/>
              <a:uLnTx/>
              <a:uFillTx/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3181C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Cabo Delgado humanitarian updates (</a:t>
            </a:r>
            <a:r>
              <a: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srgbClr val="03181C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Apolonia Morhaim - FSC</a:t>
            </a: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3181C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) - 40 mins</a:t>
            </a:r>
          </a:p>
          <a:p>
            <a:pPr marL="342900" marR="0" lvl="0" indent="-34290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3181C"/>
                </a:solidFill>
                <a:effectLst/>
                <a:highlight>
                  <a:srgbClr val="FFFF00"/>
                </a:highlight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FSC monthly responses update for February 2020 (</a:t>
            </a:r>
            <a:r>
              <a: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srgbClr val="03181C"/>
                </a:solidFill>
                <a:effectLst/>
                <a:highlight>
                  <a:srgbClr val="FFFF00"/>
                </a:highlight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FAO, WFP &amp; FSC</a:t>
            </a: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3181C"/>
                </a:solidFill>
                <a:effectLst/>
                <a:highlight>
                  <a:srgbClr val="FFFF00"/>
                </a:highlight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)- 15 mins</a:t>
            </a:r>
          </a:p>
          <a:p>
            <a:pPr marL="342900" marR="0" lvl="0" indent="-34290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3181C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Non-HRP Interactive Dashboard presentation (</a:t>
            </a:r>
            <a:r>
              <a: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srgbClr val="03181C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Joao Muianga– FSC</a:t>
            </a: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3181C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) -10 min</a:t>
            </a:r>
          </a:p>
          <a:p>
            <a:pPr marL="342900" marR="0" lvl="0" indent="-34290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3181C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AoB </a:t>
            </a:r>
            <a:r>
              <a: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srgbClr val="03181C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(All)</a:t>
            </a: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3181C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-5 mins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2514600" algn="l"/>
              </a:tabLst>
              <a:defRPr/>
            </a:pPr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srgbClr val="03181C"/>
              </a:solidFill>
              <a:effectLst/>
              <a:uLnTx/>
              <a:uFillTx/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 descr="FSC_noglobal_nob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436" y="4481893"/>
            <a:ext cx="2287289" cy="5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7322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 txBox="1">
            <a:spLocks/>
          </p:cNvSpPr>
          <p:nvPr/>
        </p:nvSpPr>
        <p:spPr>
          <a:xfrm>
            <a:off x="2661164" y="2642330"/>
            <a:ext cx="3316010" cy="1100702"/>
          </a:xfrm>
          <a:prstGeom prst="rect">
            <a:avLst/>
          </a:prstGeom>
        </p:spPr>
        <p:txBody>
          <a:bodyPr vert="horz" lIns="51435" tIns="25718" rIns="51435" bIns="25718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spc="-60" baseline="0">
                <a:solidFill>
                  <a:srgbClr val="0070BA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it-IT" sz="1463" spc="56" dirty="0">
              <a:solidFill>
                <a:schemeClr val="bg1"/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11" name="Segnaposto data 3"/>
          <p:cNvSpPr txBox="1">
            <a:spLocks/>
          </p:cNvSpPr>
          <p:nvPr/>
        </p:nvSpPr>
        <p:spPr>
          <a:xfrm>
            <a:off x="2204840" y="1791400"/>
            <a:ext cx="2114329" cy="37715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b="1" i="0" kern="1200">
                <a:solidFill>
                  <a:srgbClr val="0070BA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it-IT" sz="1125" spc="56" dirty="0">
              <a:solidFill>
                <a:schemeClr val="tx1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13" name="Immagin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857001" cy="5143499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6363772-D006-464C-AE5B-235EC4CF6E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5995934"/>
              </p:ext>
            </p:extLst>
          </p:nvPr>
        </p:nvGraphicFramePr>
        <p:xfrm>
          <a:off x="1166809" y="73526"/>
          <a:ext cx="7373087" cy="4996448"/>
        </p:xfrm>
        <a:graphic>
          <a:graphicData uri="http://schemas.openxmlformats.org/drawingml/2006/table">
            <a:tbl>
              <a:tblPr firstRow="1" firstCol="1" bandRow="1"/>
              <a:tblGrid>
                <a:gridCol w="2434783">
                  <a:extLst>
                    <a:ext uri="{9D8B030D-6E8A-4147-A177-3AD203B41FA5}">
                      <a16:colId xmlns:a16="http://schemas.microsoft.com/office/drawing/2014/main" val="710145630"/>
                    </a:ext>
                  </a:extLst>
                </a:gridCol>
                <a:gridCol w="537402">
                  <a:extLst>
                    <a:ext uri="{9D8B030D-6E8A-4147-A177-3AD203B41FA5}">
                      <a16:colId xmlns:a16="http://schemas.microsoft.com/office/drawing/2014/main" val="279998380"/>
                    </a:ext>
                  </a:extLst>
                </a:gridCol>
                <a:gridCol w="883930">
                  <a:extLst>
                    <a:ext uri="{9D8B030D-6E8A-4147-A177-3AD203B41FA5}">
                      <a16:colId xmlns:a16="http://schemas.microsoft.com/office/drawing/2014/main" val="3471635873"/>
                    </a:ext>
                  </a:extLst>
                </a:gridCol>
                <a:gridCol w="883930">
                  <a:extLst>
                    <a:ext uri="{9D8B030D-6E8A-4147-A177-3AD203B41FA5}">
                      <a16:colId xmlns:a16="http://schemas.microsoft.com/office/drawing/2014/main" val="3523301205"/>
                    </a:ext>
                  </a:extLst>
                </a:gridCol>
                <a:gridCol w="754976">
                  <a:extLst>
                    <a:ext uri="{9D8B030D-6E8A-4147-A177-3AD203B41FA5}">
                      <a16:colId xmlns:a16="http://schemas.microsoft.com/office/drawing/2014/main" val="355395705"/>
                    </a:ext>
                  </a:extLst>
                </a:gridCol>
                <a:gridCol w="939033">
                  <a:extLst>
                    <a:ext uri="{9D8B030D-6E8A-4147-A177-3AD203B41FA5}">
                      <a16:colId xmlns:a16="http://schemas.microsoft.com/office/drawing/2014/main" val="1467039288"/>
                    </a:ext>
                  </a:extLst>
                </a:gridCol>
                <a:gridCol w="939033">
                  <a:extLst>
                    <a:ext uri="{9D8B030D-6E8A-4147-A177-3AD203B41FA5}">
                      <a16:colId xmlns:a16="http://schemas.microsoft.com/office/drawing/2014/main" val="574996008"/>
                    </a:ext>
                  </a:extLst>
                </a:gridCol>
              </a:tblGrid>
              <a:tr h="124616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Province/Assistance Context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783" marR="40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Apr-21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783" marR="40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May-21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783" marR="40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7012834"/>
                  </a:ext>
                </a:extLst>
              </a:tr>
              <a:tr h="1246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Planned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783" marR="40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Reached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783" marR="40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Achievement rate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783" marR="40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Planned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783" marR="40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Reached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783" marR="40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Achievement rate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783" marR="40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1804565"/>
                  </a:ext>
                </a:extLst>
              </a:tr>
              <a:tr h="1246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Cabo Delgado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783" marR="40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669,472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783" marR="40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491,804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783" marR="40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73%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783" marR="40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705,692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783" marR="40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576,047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783" marR="40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82%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783" marR="40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6736792"/>
                  </a:ext>
                </a:extLst>
              </a:tr>
              <a:tr h="4244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Conflict/IDPs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783" marR="40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667,500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783" marR="40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489,485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783" marR="40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73%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783" marR="40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659,050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783" marR="40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529,405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783" marR="40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80%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783" marR="40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0256016"/>
                  </a:ext>
                </a:extLst>
              </a:tr>
              <a:tr h="1246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PRN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783" marR="40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1,972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783" marR="40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2,319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783" marR="40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118%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783" marR="40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not available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783" marR="40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not available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783" marR="40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783" marR="40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6709318"/>
                  </a:ext>
                </a:extLst>
              </a:tr>
              <a:tr h="1246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Global Partnership for Education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783" marR="40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783" marR="40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783" marR="40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783" marR="40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38,627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783" marR="40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38,627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783" marR="40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783" marR="40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0111788"/>
                  </a:ext>
                </a:extLst>
              </a:tr>
              <a:tr h="1246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Home-grown national school feeding programme (PRONAE),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783" marR="40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783" marR="40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783" marR="40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783" marR="40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8,015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783" marR="40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8,015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783" marR="40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783" marR="40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7787717"/>
                  </a:ext>
                </a:extLst>
              </a:tr>
              <a:tr h="1246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Nampula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783" marR="40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72,708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783" marR="40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76,706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783" marR="40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105%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783" marR="40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116,543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783" marR="40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119,487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783" marR="40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103%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783" marR="40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0987448"/>
                  </a:ext>
                </a:extLst>
              </a:tr>
              <a:tr h="1246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Conflict/IDPs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783" marR="40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64,369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783" marR="40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68,239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783" marR="40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106%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783" marR="40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65,658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783" marR="40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67,668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783" marR="40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103%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783" marR="40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0490906"/>
                  </a:ext>
                </a:extLst>
              </a:tr>
              <a:tr h="1246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PRN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783" marR="40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724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783" marR="40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1,028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783" marR="40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142%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783" marR="40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not available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783" marR="40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not available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783" marR="40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783" marR="40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1461011"/>
                  </a:ext>
                </a:extLst>
              </a:tr>
              <a:tr h="1246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Refugees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783" marR="40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7,615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783" marR="40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7,439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783" marR="40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98%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783" marR="40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7,615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783" marR="40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7,450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783" marR="40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98%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783" marR="40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6355580"/>
                  </a:ext>
                </a:extLst>
              </a:tr>
              <a:tr h="1246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Home-grown national school feeding programme (PRONAE),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783" marR="40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783" marR="40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783" marR="40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783" marR="40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43,270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783" marR="40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44,369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783" marR="40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103%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783" marR="40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1575504"/>
                  </a:ext>
                </a:extLst>
              </a:tr>
              <a:tr h="1287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Niassa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783" marR="40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783" marR="40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783" marR="40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783" marR="40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8,855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783" marR="40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8,252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783" marR="40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93%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783" marR="40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988061"/>
                  </a:ext>
                </a:extLst>
              </a:tr>
              <a:tr h="1246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Conflict/IDPs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783" marR="40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783" marR="40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783" marR="40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783" marR="40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783" marR="40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783" marR="40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783" marR="40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9957539"/>
                  </a:ext>
                </a:extLst>
              </a:tr>
              <a:tr h="1344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Home-grown national school feeding programme (PRONAE),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783" marR="40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783" marR="40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783" marR="40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783" marR="40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8,355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783" marR="40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8,252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783" marR="40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99%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783" marR="40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2317709"/>
                  </a:ext>
                </a:extLst>
              </a:tr>
              <a:tr h="13443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Gaza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783" marR="40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783" marR="40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783" marR="40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783" marR="40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8,260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783" marR="40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5,240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783" marR="40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63%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783" marR="40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345822"/>
                  </a:ext>
                </a:extLst>
              </a:tr>
              <a:tr h="21033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Home-grown national school feeding programme (PRONAE),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783" marR="40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783" marR="40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783" marR="40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783" marR="40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8,260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783" marR="40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5,240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783" marR="40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63%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783" marR="40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9288972"/>
                  </a:ext>
                </a:extLst>
              </a:tr>
              <a:tr h="1246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Inhambane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783" marR="40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783" marR="40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783" marR="40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783" marR="40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4,851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783" marR="40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4,149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783" marR="40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86%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783" marR="40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989365"/>
                  </a:ext>
                </a:extLst>
              </a:tr>
              <a:tr h="1246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Home-grown national school feeding programme (PRONAE),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783" marR="40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783" marR="40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783" marR="40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783" marR="40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4,851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783" marR="40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4,149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783" marR="40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86%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783" marR="40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986212"/>
                  </a:ext>
                </a:extLst>
              </a:tr>
              <a:tr h="11857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Manica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783" marR="40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8,736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783" marR="40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8,372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783" marR="40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96%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783" marR="40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14,104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783" marR="40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45,045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783" marR="40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319%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783" marR="40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577114"/>
                  </a:ext>
                </a:extLst>
              </a:tr>
              <a:tr h="1246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Eloise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783" marR="40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8,135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783" marR="40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8,130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783" marR="40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783" marR="40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8,135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783" marR="40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8,130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783" marR="40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783" marR="40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4691104"/>
                  </a:ext>
                </a:extLst>
              </a:tr>
              <a:tr h="1246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lean season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783" marR="40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783" marR="40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783" marR="40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783" marR="40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783" marR="40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30,155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783" marR="40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783" marR="40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3380748"/>
                  </a:ext>
                </a:extLst>
              </a:tr>
              <a:tr h="1246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PRN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783" marR="40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601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783" marR="40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242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783" marR="40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783" marR="40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not available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783" marR="40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not available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783" marR="40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-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783" marR="40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0586408"/>
                  </a:ext>
                </a:extLst>
              </a:tr>
              <a:tr h="1246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Home-grown national school feeding programme (PRONAE),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783" marR="40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783" marR="40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783" marR="40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783" marR="40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5,969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783" marR="40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6,760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783" marR="40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113%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783" marR="40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56013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558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 txBox="1">
            <a:spLocks/>
          </p:cNvSpPr>
          <p:nvPr/>
        </p:nvSpPr>
        <p:spPr>
          <a:xfrm>
            <a:off x="2661164" y="2642330"/>
            <a:ext cx="3316010" cy="1100702"/>
          </a:xfrm>
          <a:prstGeom prst="rect">
            <a:avLst/>
          </a:prstGeom>
        </p:spPr>
        <p:txBody>
          <a:bodyPr vert="horz" lIns="51435" tIns="25718" rIns="51435" bIns="25718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spc="-60" baseline="0">
                <a:solidFill>
                  <a:srgbClr val="0070BA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endParaRPr lang="it-IT" sz="1463" spc="56" dirty="0">
              <a:solidFill>
                <a:schemeClr val="bg1"/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11" name="Segnaposto data 3"/>
          <p:cNvSpPr txBox="1">
            <a:spLocks/>
          </p:cNvSpPr>
          <p:nvPr/>
        </p:nvSpPr>
        <p:spPr>
          <a:xfrm>
            <a:off x="2204840" y="1791400"/>
            <a:ext cx="2114329" cy="37715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b="1" i="0" kern="1200">
                <a:solidFill>
                  <a:srgbClr val="0070BA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it-IT" sz="1125" spc="56" dirty="0">
              <a:solidFill>
                <a:schemeClr val="tx1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13" name="Immagin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857001" cy="5143499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6363772-D006-464C-AE5B-235EC4CF6E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1885526"/>
              </p:ext>
            </p:extLst>
          </p:nvPr>
        </p:nvGraphicFramePr>
        <p:xfrm>
          <a:off x="1166809" y="324238"/>
          <a:ext cx="7519987" cy="457200"/>
        </p:xfrm>
        <a:graphic>
          <a:graphicData uri="http://schemas.openxmlformats.org/drawingml/2006/table">
            <a:tbl>
              <a:tblPr firstRow="1" firstCol="1" bandRow="1"/>
              <a:tblGrid>
                <a:gridCol w="2483294">
                  <a:extLst>
                    <a:ext uri="{9D8B030D-6E8A-4147-A177-3AD203B41FA5}">
                      <a16:colId xmlns:a16="http://schemas.microsoft.com/office/drawing/2014/main" val="710145630"/>
                    </a:ext>
                  </a:extLst>
                </a:gridCol>
                <a:gridCol w="724949">
                  <a:extLst>
                    <a:ext uri="{9D8B030D-6E8A-4147-A177-3AD203B41FA5}">
                      <a16:colId xmlns:a16="http://schemas.microsoft.com/office/drawing/2014/main" val="279998380"/>
                    </a:ext>
                  </a:extLst>
                </a:gridCol>
                <a:gridCol w="724701">
                  <a:extLst>
                    <a:ext uri="{9D8B030D-6E8A-4147-A177-3AD203B41FA5}">
                      <a16:colId xmlns:a16="http://schemas.microsoft.com/office/drawing/2014/main" val="3471635873"/>
                    </a:ext>
                  </a:extLst>
                </a:gridCol>
                <a:gridCol w="901541">
                  <a:extLst>
                    <a:ext uri="{9D8B030D-6E8A-4147-A177-3AD203B41FA5}">
                      <a16:colId xmlns:a16="http://schemas.microsoft.com/office/drawing/2014/main" val="3523301205"/>
                    </a:ext>
                  </a:extLst>
                </a:gridCol>
                <a:gridCol w="770018">
                  <a:extLst>
                    <a:ext uri="{9D8B030D-6E8A-4147-A177-3AD203B41FA5}">
                      <a16:colId xmlns:a16="http://schemas.microsoft.com/office/drawing/2014/main" val="355395705"/>
                    </a:ext>
                  </a:extLst>
                </a:gridCol>
                <a:gridCol w="957742">
                  <a:extLst>
                    <a:ext uri="{9D8B030D-6E8A-4147-A177-3AD203B41FA5}">
                      <a16:colId xmlns:a16="http://schemas.microsoft.com/office/drawing/2014/main" val="1467039288"/>
                    </a:ext>
                  </a:extLst>
                </a:gridCol>
                <a:gridCol w="957742">
                  <a:extLst>
                    <a:ext uri="{9D8B030D-6E8A-4147-A177-3AD203B41FA5}">
                      <a16:colId xmlns:a16="http://schemas.microsoft.com/office/drawing/2014/main" val="574996008"/>
                    </a:ext>
                  </a:extLst>
                </a:gridCol>
              </a:tblGrid>
              <a:tr h="124616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Province/Assistance Context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783" marR="40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Apr-21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783" marR="40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May-21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783" marR="40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7012834"/>
                  </a:ext>
                </a:extLst>
              </a:tr>
              <a:tr h="1246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Planned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783" marR="40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Reached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783" marR="40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Achievement rate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783" marR="40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Planned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783" marR="40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Reached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783" marR="40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Achievement rate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783" marR="40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1804565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E47341E-0CCC-4EEE-9E67-0A72B9FD5D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2682643"/>
              </p:ext>
            </p:extLst>
          </p:nvPr>
        </p:nvGraphicFramePr>
        <p:xfrm>
          <a:off x="1166807" y="798012"/>
          <a:ext cx="7519989" cy="4244340"/>
        </p:xfrm>
        <a:graphic>
          <a:graphicData uri="http://schemas.openxmlformats.org/drawingml/2006/table">
            <a:tbl>
              <a:tblPr firstRow="1" firstCol="1" bandRow="1"/>
              <a:tblGrid>
                <a:gridCol w="2469689">
                  <a:extLst>
                    <a:ext uri="{9D8B030D-6E8A-4147-A177-3AD203B41FA5}">
                      <a16:colId xmlns:a16="http://schemas.microsoft.com/office/drawing/2014/main" val="463325886"/>
                    </a:ext>
                  </a:extLst>
                </a:gridCol>
                <a:gridCol w="738556">
                  <a:extLst>
                    <a:ext uri="{9D8B030D-6E8A-4147-A177-3AD203B41FA5}">
                      <a16:colId xmlns:a16="http://schemas.microsoft.com/office/drawing/2014/main" val="2138686402"/>
                    </a:ext>
                  </a:extLst>
                </a:gridCol>
                <a:gridCol w="717453">
                  <a:extLst>
                    <a:ext uri="{9D8B030D-6E8A-4147-A177-3AD203B41FA5}">
                      <a16:colId xmlns:a16="http://schemas.microsoft.com/office/drawing/2014/main" val="2919618419"/>
                    </a:ext>
                  </a:extLst>
                </a:gridCol>
                <a:gridCol w="893298">
                  <a:extLst>
                    <a:ext uri="{9D8B030D-6E8A-4147-A177-3AD203B41FA5}">
                      <a16:colId xmlns:a16="http://schemas.microsoft.com/office/drawing/2014/main" val="3272358188"/>
                    </a:ext>
                  </a:extLst>
                </a:gridCol>
                <a:gridCol w="787791">
                  <a:extLst>
                    <a:ext uri="{9D8B030D-6E8A-4147-A177-3AD203B41FA5}">
                      <a16:colId xmlns:a16="http://schemas.microsoft.com/office/drawing/2014/main" val="3534414559"/>
                    </a:ext>
                  </a:extLst>
                </a:gridCol>
                <a:gridCol w="949569">
                  <a:extLst>
                    <a:ext uri="{9D8B030D-6E8A-4147-A177-3AD203B41FA5}">
                      <a16:colId xmlns:a16="http://schemas.microsoft.com/office/drawing/2014/main" val="727868"/>
                    </a:ext>
                  </a:extLst>
                </a:gridCol>
                <a:gridCol w="963633">
                  <a:extLst>
                    <a:ext uri="{9D8B030D-6E8A-4147-A177-3AD203B41FA5}">
                      <a16:colId xmlns:a16="http://schemas.microsoft.com/office/drawing/2014/main" val="1608763237"/>
                    </a:ext>
                  </a:extLst>
                </a:gridCol>
              </a:tblGrid>
              <a:tr h="1551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Sofala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521" marR="455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33808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24034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47991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53744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1726100"/>
                  </a:ext>
                </a:extLst>
              </a:tr>
              <a:tr h="81615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Conflict/IDPs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395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180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46%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395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180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46%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9833164"/>
                  </a:ext>
                </a:extLst>
              </a:tr>
              <a:tr h="139092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Eloise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30,250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1,455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30,250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30,195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5609049"/>
                  </a:ext>
                </a:extLst>
              </a:tr>
              <a:tr h="139092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lean season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15,650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5,070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3569510"/>
                  </a:ext>
                </a:extLst>
              </a:tr>
              <a:tr h="139092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Central region IDPs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3,135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3,135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7827083"/>
                  </a:ext>
                </a:extLst>
              </a:tr>
              <a:tr h="139092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Social Protection - Idai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1,455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2466996"/>
                  </a:ext>
                </a:extLst>
              </a:tr>
              <a:tr h="139092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PRN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3,163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3,614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114%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6245902"/>
                  </a:ext>
                </a:extLst>
              </a:tr>
              <a:tr h="139092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Global Partnership for Education 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10,360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5,297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51%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5389424"/>
                  </a:ext>
                </a:extLst>
              </a:tr>
              <a:tr h="139092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Home-grown national school feeding programme (PRONAE)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0%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6,986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8,412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120%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6771787"/>
                  </a:ext>
                </a:extLst>
              </a:tr>
              <a:tr h="1390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Tete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521" marR="455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87,157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521" marR="455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15,902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521" marR="455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18%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521" marR="455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170,155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521" marR="455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94,194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521" marR="455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55%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521" marR="455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9971202"/>
                  </a:ext>
                </a:extLst>
              </a:tr>
              <a:tr h="1390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lean season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521" marR="455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521" marR="455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2,070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521" marR="455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-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521" marR="455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0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521" marR="455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3,360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521" marR="455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-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521" marR="455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006843"/>
                  </a:ext>
                </a:extLst>
              </a:tr>
              <a:tr h="1390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PRN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521" marR="455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377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521" marR="455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417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521" marR="455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111%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521" marR="455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not available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521" marR="455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not available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521" marR="455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-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521" marR="455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0331914"/>
                  </a:ext>
                </a:extLst>
              </a:tr>
              <a:tr h="1390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Social Protection - COVID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521" marR="455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86,780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521" marR="455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13,415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521" marR="455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15%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521" marR="455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86,780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521" marR="455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7,520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521" marR="455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9%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521" marR="455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4458488"/>
                  </a:ext>
                </a:extLst>
              </a:tr>
              <a:tr h="1390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Home-grown national school feeding programme (PRONAE),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521" marR="455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521" marR="455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521" marR="455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521" marR="455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83,375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521" marR="455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83,314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521" marR="455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100%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521" marR="455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4142887"/>
                  </a:ext>
                </a:extLst>
              </a:tr>
              <a:tr h="1390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Zambezia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521" marR="455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138,901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521" marR="455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2,872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521" marR="455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2%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521" marR="455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159,905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521" marR="455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22,132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521" marR="455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14%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521" marR="455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699324"/>
                  </a:ext>
                </a:extLst>
              </a:tr>
              <a:tr h="1390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Conflict/IDPs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521" marR="455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1,151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521" marR="455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1,240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521" marR="455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108%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521" marR="455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1,173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521" marR="455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521" marR="455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0%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521" marR="455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2498725"/>
                  </a:ext>
                </a:extLst>
              </a:tr>
              <a:tr h="1390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Home-grown national school feeding programme (PRONAE),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521" marR="455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521" marR="455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521" marR="455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521" marR="455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22,132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521" marR="455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22,132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521" marR="455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100%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521" marR="455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0249066"/>
                  </a:ext>
                </a:extLst>
              </a:tr>
              <a:tr h="1390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Social Protection - COVID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521" marR="455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136,600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521" marR="455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521" marR="455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0%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521" marR="455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136,600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521" marR="455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521" marR="455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0%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521" marR="455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072038"/>
                  </a:ext>
                </a:extLst>
              </a:tr>
              <a:tr h="1390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PRN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521" marR="455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1,150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521" marR="455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1,632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521" marR="455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142%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521" marR="455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not available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521" marR="455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not available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521" marR="455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-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521" marR="455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9391255"/>
                  </a:ext>
                </a:extLst>
              </a:tr>
              <a:tr h="1390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Maputo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521" marR="455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521" marR="455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521" marR="455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521" marR="455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8,737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521" marR="455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20,147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521" marR="455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231%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521" marR="455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12340"/>
                  </a:ext>
                </a:extLst>
              </a:tr>
              <a:tr h="1390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Home-grown national school feeding programme (PRONAE),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521" marR="455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521" marR="455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521" marR="455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521" marR="455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8,737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521" marR="455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9,147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521" marR="455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105%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521" marR="455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5538512"/>
                  </a:ext>
                </a:extLst>
              </a:tr>
              <a:tr h="1390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lean season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521" marR="455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-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521" marR="455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-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521" marR="455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-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521" marR="455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521" marR="455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11,000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521" marR="455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-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521" marR="455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4996956"/>
                  </a:ext>
                </a:extLst>
              </a:tr>
              <a:tr h="1390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Mozambique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521" marR="455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1,011,282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521" marR="455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619,690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521" marR="455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61%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521" marR="455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1,238,107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521" marR="455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940,025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521" marR="455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76%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5521" marR="455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74590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068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707655"/>
            <a:ext cx="7543800" cy="806900"/>
          </a:xfrm>
        </p:spPr>
        <p:txBody>
          <a:bodyPr/>
          <a:lstStyle/>
          <a:p>
            <a:pPr algn="ctr"/>
            <a:r>
              <a:rPr lang="en-US" dirty="0"/>
              <a:t>Updates on FAO’s Intervention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5215" y="2733768"/>
            <a:ext cx="6757185" cy="474201"/>
          </a:xfrm>
        </p:spPr>
        <p:txBody>
          <a:bodyPr/>
          <a:lstStyle/>
          <a:p>
            <a:pPr algn="ctr"/>
            <a:r>
              <a:rPr lang="en-US" dirty="0"/>
              <a:t>National Food Security Cluster Meeting</a:t>
            </a:r>
          </a:p>
        </p:txBody>
      </p:sp>
    </p:spTree>
    <p:extLst>
      <p:ext uri="{BB962C8B-B14F-4D97-AF65-F5344CB8AC3E}">
        <p14:creationId xmlns:p14="http://schemas.microsoft.com/office/powerpoint/2010/main" val="1118795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8621059" y="53788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3181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0"/>
            <a:ext cx="9144000" cy="78272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0" y="123207"/>
            <a:ext cx="9144000" cy="653429"/>
          </a:xfrm>
          <a:prstGeom prst="rect">
            <a:avLst/>
          </a:prstGeom>
        </p:spPr>
        <p:txBody>
          <a:bodyPr>
            <a:normAutofit fontScale="5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400" b="1" kern="1200">
                <a:solidFill>
                  <a:schemeClr val="tx1"/>
                </a:solidFill>
                <a:latin typeface="Merriweather"/>
                <a:ea typeface="+mj-ea"/>
                <a:cs typeface="Merriweather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</a:rPr>
              <a:t>National &amp; Provincial FSL Cluster Meeting – 09</a:t>
            </a:r>
            <a:r>
              <a:rPr kumimoji="0" lang="en-US" sz="4000" b="1" i="0" u="none" strike="noStrike" kern="0" cap="none" spc="0" normalizeH="0" baseline="3000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</a:rPr>
              <a:t>th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</a:rPr>
              <a:t> June 2021 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EFEFEF"/>
              </a:solidFill>
              <a:effectLst/>
              <a:uLnTx/>
              <a:uFillTx/>
              <a:latin typeface="Arial Narrow" panose="020B0606020202030204" pitchFamily="34" charset="0"/>
              <a:ea typeface="+mj-e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</a:rPr>
              <a:t> 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</a:rPr>
              <a:t>AGENDA</a:t>
            </a:r>
          </a:p>
        </p:txBody>
      </p:sp>
      <p:sp>
        <p:nvSpPr>
          <p:cNvPr id="2" name="Rectangle 1"/>
          <p:cNvSpPr/>
          <p:nvPr/>
        </p:nvSpPr>
        <p:spPr>
          <a:xfrm>
            <a:off x="223390" y="973855"/>
            <a:ext cx="8861138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3181C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Cluster updates (</a:t>
            </a:r>
            <a:r>
              <a: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srgbClr val="03181C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Pablo Rodriguez - FSC</a:t>
            </a: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3181C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) - 10 mins </a:t>
            </a:r>
          </a:p>
          <a:p>
            <a:pPr marL="342900" marR="0" lvl="0" indent="-34290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3181C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SETSAN – Post-harvest assessment (</a:t>
            </a:r>
            <a:r>
              <a: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srgbClr val="03181C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Director Pacheco – SETSAN</a:t>
            </a: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3181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– 10 min</a:t>
            </a: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srgbClr val="03181C"/>
              </a:solidFill>
              <a:effectLst/>
              <a:uLnTx/>
              <a:uFillTx/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3181C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Cabo Delgado humanitarian updates (</a:t>
            </a:r>
            <a:r>
              <a: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srgbClr val="03181C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Apolonia Morhaim - FSC</a:t>
            </a: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3181C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) - 40 mins</a:t>
            </a:r>
          </a:p>
          <a:p>
            <a:pPr marL="342900" marR="0" lvl="0" indent="-34290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3181C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FSC monthly responses update for February 2020 (</a:t>
            </a:r>
            <a:r>
              <a: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srgbClr val="03181C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FAO, WFP &amp; FSC</a:t>
            </a: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3181C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)- 15 mins</a:t>
            </a:r>
          </a:p>
          <a:p>
            <a:pPr marL="342900" marR="0" lvl="0" indent="-34290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3181C"/>
                </a:solidFill>
                <a:effectLst/>
                <a:highlight>
                  <a:srgbClr val="FFFF00"/>
                </a:highlight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Non-HRP Interactive Dashboard presentation (</a:t>
            </a:r>
            <a:r>
              <a: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srgbClr val="03181C"/>
                </a:solidFill>
                <a:effectLst/>
                <a:highlight>
                  <a:srgbClr val="FFFF00"/>
                </a:highlight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Joao Muianga– FSC</a:t>
            </a: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3181C"/>
                </a:solidFill>
                <a:effectLst/>
                <a:highlight>
                  <a:srgbClr val="FFFF00"/>
                </a:highlight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) -10 min</a:t>
            </a:r>
          </a:p>
          <a:p>
            <a:pPr marL="342900" marR="0" lvl="0" indent="-34290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3181C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AoB </a:t>
            </a:r>
            <a:r>
              <a: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srgbClr val="03181C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(All)</a:t>
            </a: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3181C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-5 mins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2514600" algn="l"/>
              </a:tabLst>
              <a:defRPr/>
            </a:pPr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srgbClr val="03181C"/>
              </a:solidFill>
              <a:effectLst/>
              <a:uLnTx/>
              <a:uFillTx/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 descr="FSC_noglobal_nob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436" y="4481893"/>
            <a:ext cx="2287289" cy="5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809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3513"/>
            <a:ext cx="9143999" cy="5143500"/>
          </a:xfrm>
          <a:prstGeom prst="rect">
            <a:avLst/>
          </a:prstGeom>
        </p:spPr>
      </p:pic>
      <p:sp>
        <p:nvSpPr>
          <p:cNvPr id="8" name="Subtítulo"/>
          <p:cNvSpPr txBox="1"/>
          <p:nvPr/>
        </p:nvSpPr>
        <p:spPr>
          <a:xfrm>
            <a:off x="4043356" y="4260577"/>
            <a:ext cx="4454129" cy="384721"/>
          </a:xfrm>
          <a:prstGeom prst="rect">
            <a:avLst/>
          </a:prstGeom>
          <a:ln w="12700">
            <a:miter lim="400000"/>
          </a:ln>
        </p:spPr>
        <p:txBody>
          <a:bodyPr lIns="19050" tIns="19050" rIns="19050" bIns="19050" anchor="ctr">
            <a:spAutoFit/>
          </a:bodyPr>
          <a:lstStyle>
            <a:lvl1pPr>
              <a:defRPr sz="11000" spc="-220">
                <a:solidFill>
                  <a:srgbClr val="EBEEF0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 algn="ctr" defTabSz="685800">
              <a:defRPr/>
            </a:pPr>
            <a:r>
              <a:rPr lang="en-GB" sz="2250" b="1" kern="0" spc="-165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Junho</a:t>
            </a:r>
            <a:r>
              <a:rPr lang="en-GB" sz="2250" b="1" kern="0" spc="-16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de  2021</a:t>
            </a:r>
            <a:endParaRPr sz="2250" b="1" kern="0" spc="-165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 bwMode="auto">
          <a:xfrm>
            <a:off x="3665929" y="2207419"/>
            <a:ext cx="4831556" cy="1470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buNone/>
            </a:pPr>
            <a:r>
              <a:rPr lang="en-US" altLang="pt-PT" sz="24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Ponto da </a:t>
            </a:r>
            <a:r>
              <a:rPr lang="en-US" altLang="pt-PT" sz="24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situação</a:t>
            </a:r>
            <a:r>
              <a:rPr lang="en-US" altLang="pt-PT" sz="24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da </a:t>
            </a:r>
            <a:r>
              <a:rPr lang="en-US" altLang="pt-PT" sz="24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preparacao</a:t>
            </a:r>
            <a:r>
              <a:rPr lang="en-US" altLang="pt-PT" sz="24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da Avaliação </a:t>
            </a:r>
            <a:r>
              <a:rPr lang="en-US" altLang="pt-PT" sz="2400" b="1" kern="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Pós-Colheita</a:t>
            </a:r>
            <a:r>
              <a:rPr lang="en-US" altLang="pt-PT" sz="2400" b="1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 2021</a:t>
            </a:r>
            <a:endParaRPr lang="pt-PT" altLang="pt-PT" sz="2400" b="1" kern="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algn="ctr" defTabSz="685800">
              <a:spcBef>
                <a:spcPct val="0"/>
              </a:spcBef>
              <a:buNone/>
            </a:pPr>
            <a:endParaRPr lang="pt-PT" altLang="pt-PT" sz="2400" b="1" kern="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6236473" y="3562723"/>
            <a:ext cx="150040" cy="230832"/>
          </a:xfrm>
        </p:spPr>
        <p:txBody>
          <a:bodyPr/>
          <a:lstStyle/>
          <a:p>
            <a:pPr defTabSz="685800" hangingPunct="0"/>
            <a:fld id="{86CB4B4D-7CA3-9044-876B-883B54F8677D}" type="slidenum">
              <a:rPr lang="pt-PT" kern="0">
                <a:latin typeface="Calibri"/>
                <a:cs typeface="Calibri"/>
                <a:sym typeface="Calibri"/>
              </a:rPr>
              <a:pPr defTabSz="685800" hangingPunct="0"/>
              <a:t>4</a:t>
            </a:fld>
            <a:endParaRPr lang="pt-PT" kern="0"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4078230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8621059" y="53788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3181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0"/>
            <a:ext cx="9144000" cy="78272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0" y="123207"/>
            <a:ext cx="9144000" cy="653429"/>
          </a:xfrm>
          <a:prstGeom prst="rect">
            <a:avLst/>
          </a:prstGeom>
        </p:spPr>
        <p:txBody>
          <a:bodyPr>
            <a:normAutofit fontScale="5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400" b="1" kern="1200">
                <a:solidFill>
                  <a:schemeClr val="tx1"/>
                </a:solidFill>
                <a:latin typeface="Merriweather"/>
                <a:ea typeface="+mj-ea"/>
                <a:cs typeface="Merriweather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</a:rPr>
              <a:t>National &amp; Provincial FSL Cluster Meeting – 09</a:t>
            </a:r>
            <a:r>
              <a:rPr kumimoji="0" lang="en-US" sz="4000" b="1" i="0" u="none" strike="noStrike" kern="0" cap="none" spc="0" normalizeH="0" baseline="3000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</a:rPr>
              <a:t>th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</a:rPr>
              <a:t> June 2021 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EFEFEF"/>
              </a:solidFill>
              <a:effectLst/>
              <a:uLnTx/>
              <a:uFillTx/>
              <a:latin typeface="Arial Narrow" panose="020B0606020202030204" pitchFamily="34" charset="0"/>
              <a:ea typeface="+mj-e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</a:rPr>
              <a:t> 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EFEFEF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</a:rPr>
              <a:t>AGENDA</a:t>
            </a:r>
          </a:p>
        </p:txBody>
      </p:sp>
      <p:sp>
        <p:nvSpPr>
          <p:cNvPr id="2" name="Rectangle 1"/>
          <p:cNvSpPr/>
          <p:nvPr/>
        </p:nvSpPr>
        <p:spPr>
          <a:xfrm>
            <a:off x="223390" y="973855"/>
            <a:ext cx="8861138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3181C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Cluster updates (</a:t>
            </a:r>
            <a:r>
              <a: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srgbClr val="03181C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Pablo Rodriguez - FSC</a:t>
            </a: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3181C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) - 10 mins </a:t>
            </a:r>
          </a:p>
          <a:p>
            <a:pPr marL="342900" marR="0" lvl="0" indent="-34290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3181C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SETSAN – Post-harvest assessement (</a:t>
            </a:r>
            <a:r>
              <a: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srgbClr val="03181C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Director Pacheco – SETSAN</a:t>
            </a: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3181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– 10 min</a:t>
            </a:r>
            <a:endParaRPr kumimoji="0" lang="pt-PT" sz="1800" b="0" i="0" u="none" strike="noStrike" kern="1200" cap="none" spc="0" normalizeH="0" baseline="0" noProof="0" dirty="0">
              <a:ln>
                <a:noFill/>
              </a:ln>
              <a:solidFill>
                <a:srgbClr val="03181C"/>
              </a:solidFill>
              <a:effectLst/>
              <a:uLnTx/>
              <a:uFillTx/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3181C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Cabo Delgado humanitarian updates (</a:t>
            </a:r>
            <a:r>
              <a: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srgbClr val="03181C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Apolonia Morhaim - FSC</a:t>
            </a: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3181C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) - 40 mins</a:t>
            </a:r>
          </a:p>
          <a:p>
            <a:pPr marL="342900" marR="0" lvl="0" indent="-34290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3181C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FSC monthly responses update for February 2020 (</a:t>
            </a:r>
            <a:r>
              <a: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srgbClr val="03181C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FAO, WFP &amp; FSC</a:t>
            </a: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3181C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)- 15 mins</a:t>
            </a:r>
          </a:p>
          <a:p>
            <a:pPr marL="342900" marR="0" lvl="0" indent="-34290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3181C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Non-HRP Interactive Dashboard presentation (</a:t>
            </a:r>
            <a:r>
              <a: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srgbClr val="03181C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Joao Muianga– FSC</a:t>
            </a: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3181C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) -10 min</a:t>
            </a:r>
          </a:p>
          <a:p>
            <a:pPr marL="342900" marR="0" lvl="0" indent="-34290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3181C"/>
                </a:solidFill>
                <a:effectLst/>
                <a:highlight>
                  <a:srgbClr val="FFFF00"/>
                </a:highlight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AoB </a:t>
            </a:r>
            <a:r>
              <a: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srgbClr val="03181C"/>
                </a:solidFill>
                <a:effectLst/>
                <a:highlight>
                  <a:srgbClr val="FFFF00"/>
                </a:highlight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(All)</a:t>
            </a:r>
            <a:r>
              <a:rPr kumimoji="0" lang="pt-PT" sz="1800" b="0" i="0" u="none" strike="noStrike" kern="1200" cap="none" spc="0" normalizeH="0" baseline="0" noProof="0" dirty="0">
                <a:ln>
                  <a:noFill/>
                </a:ln>
                <a:solidFill>
                  <a:srgbClr val="03181C"/>
                </a:solidFill>
                <a:effectLst/>
                <a:highlight>
                  <a:srgbClr val="FFFF00"/>
                </a:highlight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-5 mins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2514600" algn="l"/>
              </a:tabLst>
              <a:defRPr/>
            </a:pPr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srgbClr val="03181C"/>
              </a:solidFill>
              <a:effectLst/>
              <a:uLnTx/>
              <a:uFillTx/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 descr="FSC_noglobal_nob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436" y="4481893"/>
            <a:ext cx="2287289" cy="5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6384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448AD29-6DB0-4CFC-B991-477413246080}"/>
              </a:ext>
            </a:extLst>
          </p:cNvPr>
          <p:cNvSpPr/>
          <p:nvPr/>
        </p:nvSpPr>
        <p:spPr>
          <a:xfrm>
            <a:off x="478971" y="926088"/>
            <a:ext cx="8142088" cy="4669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16000"/>
              </a:lnSpc>
            </a:pPr>
            <a:endParaRPr lang="en-US" sz="21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57175" indent="-257175" defTabSz="685800">
              <a:lnSpc>
                <a:spcPct val="116000"/>
              </a:lnSpc>
              <a:buFont typeface="Symbol" panose="05050102010706020507" pitchFamily="18" charset="2"/>
              <a:buChar char=""/>
            </a:pPr>
            <a:r>
              <a:rPr lang="en-US" b="1" dirty="0">
                <a:solidFill>
                  <a:srgbClr val="000000"/>
                </a:solidFill>
                <a:latin typeface="Open Sans"/>
                <a:ea typeface="Times New Roman" panose="02020603050405020304" pitchFamily="18" charset="0"/>
              </a:rPr>
              <a:t>FSC Coordination : </a:t>
            </a:r>
            <a:r>
              <a:rPr lang="en-US" dirty="0">
                <a:solidFill>
                  <a:srgbClr val="000000"/>
                </a:solidFill>
                <a:latin typeface="Open Sans"/>
                <a:ea typeface="Times New Roman" panose="02020603050405020304" pitchFamily="18" charset="0"/>
              </a:rPr>
              <a:t>Apolonia leaving </a:t>
            </a:r>
            <a:r>
              <a:rPr lang="en-US" dirty="0">
                <a:solidFill>
                  <a:srgbClr val="000000"/>
                </a:solidFill>
                <a:latin typeface="Open Sans"/>
                <a:ea typeface="Times New Roman" panose="02020603050405020304" pitchFamily="18" charset="0"/>
                <a:sym typeface="Wingdings" panose="05000000000000000000" pitchFamily="2" charset="2"/>
              </a:rPr>
              <a:t></a:t>
            </a:r>
            <a:endParaRPr lang="en-US" b="1" dirty="0">
              <a:solidFill>
                <a:srgbClr val="000000"/>
              </a:solidFill>
              <a:latin typeface="Open Sans"/>
              <a:ea typeface="Times New Roman" panose="02020603050405020304" pitchFamily="18" charset="0"/>
            </a:endParaRPr>
          </a:p>
          <a:p>
            <a:pPr marL="257175" indent="-257175" defTabSz="685800">
              <a:lnSpc>
                <a:spcPct val="116000"/>
              </a:lnSpc>
              <a:buFont typeface="Symbol" panose="05050102010706020507" pitchFamily="18" charset="2"/>
              <a:buChar char=""/>
            </a:pPr>
            <a:endParaRPr lang="en-US" b="1" dirty="0">
              <a:solidFill>
                <a:srgbClr val="000000"/>
              </a:solidFill>
              <a:latin typeface="Open Sans"/>
            </a:endParaRPr>
          </a:p>
          <a:p>
            <a:pPr marL="257175" indent="-257175" defTabSz="685800">
              <a:lnSpc>
                <a:spcPct val="116000"/>
              </a:lnSpc>
              <a:buFont typeface="Symbol" panose="05050102010706020507" pitchFamily="18" charset="2"/>
              <a:buChar char=""/>
            </a:pPr>
            <a:r>
              <a:rPr lang="en-US" b="1" dirty="0">
                <a:solidFill>
                  <a:srgbClr val="000000"/>
                </a:solidFill>
                <a:latin typeface="Open Sans"/>
                <a:ea typeface="Times New Roman" panose="02020603050405020304" pitchFamily="18" charset="0"/>
              </a:rPr>
              <a:t>Missing details? Information? - </a:t>
            </a:r>
          </a:p>
          <a:p>
            <a:pPr marL="257175" indent="-257175" defTabSz="685800">
              <a:lnSpc>
                <a:spcPct val="116000"/>
              </a:lnSpc>
              <a:buFont typeface="Symbol" panose="05050102010706020507" pitchFamily="18" charset="2"/>
              <a:buChar char=""/>
            </a:pPr>
            <a:endParaRPr lang="en-US" b="1" dirty="0">
              <a:solidFill>
                <a:srgbClr val="000000"/>
              </a:solidFill>
              <a:latin typeface="Open Sans"/>
              <a:ea typeface="Times New Roman" panose="02020603050405020304" pitchFamily="18" charset="0"/>
            </a:endParaRPr>
          </a:p>
          <a:p>
            <a:pPr marL="257175" indent="-257175" defTabSz="685800">
              <a:lnSpc>
                <a:spcPct val="116000"/>
              </a:lnSpc>
              <a:buFont typeface="Symbol" panose="05050102010706020507" pitchFamily="18" charset="2"/>
              <a:buChar char=""/>
            </a:pPr>
            <a:r>
              <a:rPr lang="en-US" b="1" dirty="0">
                <a:solidFill>
                  <a:srgbClr val="000000"/>
                </a:solidFill>
                <a:latin typeface="Open Sans"/>
                <a:ea typeface="Times New Roman" panose="02020603050405020304" pitchFamily="18" charset="0"/>
              </a:rPr>
              <a:t>CWG North</a:t>
            </a:r>
          </a:p>
          <a:p>
            <a:pPr marL="257175" indent="-257175" defTabSz="685800">
              <a:lnSpc>
                <a:spcPct val="116000"/>
              </a:lnSpc>
              <a:buFont typeface="Symbol" panose="05050102010706020507" pitchFamily="18" charset="2"/>
              <a:buChar char=""/>
            </a:pPr>
            <a:endParaRPr lang="en-US" b="1" dirty="0">
              <a:solidFill>
                <a:srgbClr val="000000"/>
              </a:solidFill>
              <a:latin typeface="Open Sans"/>
            </a:endParaRPr>
          </a:p>
          <a:p>
            <a:pPr marL="257175" indent="-257175" defTabSz="685800">
              <a:lnSpc>
                <a:spcPct val="116000"/>
              </a:lnSpc>
              <a:buFont typeface="Symbol" panose="05050102010706020507" pitchFamily="18" charset="2"/>
              <a:buChar char=""/>
            </a:pPr>
            <a:r>
              <a:rPr lang="en-US" b="1" dirty="0">
                <a:solidFill>
                  <a:srgbClr val="000000"/>
                </a:solidFill>
                <a:latin typeface="Open Sans"/>
              </a:rPr>
              <a:t>Energy and food security</a:t>
            </a:r>
          </a:p>
          <a:p>
            <a:pPr marL="257175" indent="-257175" defTabSz="685800">
              <a:lnSpc>
                <a:spcPct val="116000"/>
              </a:lnSpc>
              <a:buFont typeface="Symbol" panose="05050102010706020507" pitchFamily="18" charset="2"/>
              <a:buChar char=""/>
            </a:pPr>
            <a:endParaRPr lang="en-US" b="1" dirty="0">
              <a:solidFill>
                <a:srgbClr val="000000"/>
              </a:solidFill>
              <a:latin typeface="Open Sans"/>
            </a:endParaRPr>
          </a:p>
          <a:p>
            <a:pPr marL="257175" indent="-257175" defTabSz="685800">
              <a:lnSpc>
                <a:spcPct val="116000"/>
              </a:lnSpc>
              <a:buFont typeface="Symbol" panose="05050102010706020507" pitchFamily="18" charset="2"/>
              <a:buChar char=""/>
            </a:pPr>
            <a:r>
              <a:rPr lang="en-US" b="1" dirty="0">
                <a:solidFill>
                  <a:srgbClr val="000000"/>
                </a:solidFill>
                <a:latin typeface="Open Sans"/>
              </a:rPr>
              <a:t>Trainings needed? – </a:t>
            </a:r>
            <a:r>
              <a:rPr lang="en-US" dirty="0">
                <a:solidFill>
                  <a:srgbClr val="000000"/>
                </a:solidFill>
                <a:latin typeface="Open Sans"/>
              </a:rPr>
              <a:t>Distributions </a:t>
            </a:r>
          </a:p>
          <a:p>
            <a:pPr marL="257175" indent="-257175" defTabSz="685800">
              <a:lnSpc>
                <a:spcPct val="116000"/>
              </a:lnSpc>
              <a:buFont typeface="Symbol" panose="05050102010706020507" pitchFamily="18" charset="2"/>
              <a:buChar char=""/>
            </a:pPr>
            <a:endParaRPr lang="en-US" b="1" dirty="0">
              <a:solidFill>
                <a:srgbClr val="000000"/>
              </a:solidFill>
              <a:latin typeface="Open Sans"/>
            </a:endParaRPr>
          </a:p>
          <a:p>
            <a:pPr marL="257175" indent="-257175" defTabSz="685800">
              <a:lnSpc>
                <a:spcPct val="116000"/>
              </a:lnSpc>
              <a:buFont typeface="Symbol" panose="05050102010706020507" pitchFamily="18" charset="2"/>
              <a:buChar char=""/>
            </a:pPr>
            <a:r>
              <a:rPr lang="en-US" b="1" dirty="0">
                <a:solidFill>
                  <a:srgbClr val="000000"/>
                </a:solidFill>
                <a:latin typeface="Open Sans"/>
              </a:rPr>
              <a:t>Next meeting – </a:t>
            </a:r>
            <a:r>
              <a:rPr lang="en-US" dirty="0">
                <a:solidFill>
                  <a:srgbClr val="000000"/>
                </a:solidFill>
                <a:latin typeface="Open Sans"/>
              </a:rPr>
              <a:t>National / Cabo Delgado on the 23</a:t>
            </a:r>
            <a:r>
              <a:rPr lang="en-US" baseline="30000" dirty="0">
                <a:solidFill>
                  <a:srgbClr val="000000"/>
                </a:solidFill>
                <a:latin typeface="Open Sans"/>
              </a:rPr>
              <a:t>rd</a:t>
            </a:r>
            <a:r>
              <a:rPr lang="en-US" dirty="0">
                <a:solidFill>
                  <a:srgbClr val="000000"/>
                </a:solidFill>
                <a:latin typeface="Open Sans"/>
              </a:rPr>
              <a:t> June?</a:t>
            </a:r>
            <a:endParaRPr lang="en-US" b="1" dirty="0">
              <a:solidFill>
                <a:srgbClr val="000000"/>
              </a:solidFill>
              <a:latin typeface="Open Sans"/>
            </a:endParaRPr>
          </a:p>
          <a:p>
            <a:pPr marL="257175" indent="-257175" defTabSz="685800">
              <a:lnSpc>
                <a:spcPct val="116000"/>
              </a:lnSpc>
              <a:buFont typeface="Symbol" panose="05050102010706020507" pitchFamily="18" charset="2"/>
              <a:buChar char=""/>
            </a:pPr>
            <a:endParaRPr lang="en-US" b="1" dirty="0">
              <a:solidFill>
                <a:srgbClr val="000000"/>
              </a:solidFill>
              <a:latin typeface="Open Sans"/>
            </a:endParaRPr>
          </a:p>
          <a:p>
            <a:pPr marL="257175" indent="-257175" defTabSz="685800">
              <a:lnSpc>
                <a:spcPct val="116000"/>
              </a:lnSpc>
              <a:buFont typeface="Symbol" panose="05050102010706020507" pitchFamily="18" charset="2"/>
              <a:buChar char=""/>
            </a:pPr>
            <a:endParaRPr lang="en-US" b="1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9C61838-7F3F-42A9-8564-D9669B0D7DD4}"/>
              </a:ext>
            </a:extLst>
          </p:cNvPr>
          <p:cNvSpPr txBox="1"/>
          <p:nvPr/>
        </p:nvSpPr>
        <p:spPr>
          <a:xfrm>
            <a:off x="8621059" y="53788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3181C"/>
              </a:solidFill>
              <a:effectLst/>
              <a:uLnTx/>
              <a:uFillTx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2BBFAD1-E045-4DE7-9CAB-487308D2AE28}"/>
              </a:ext>
            </a:extLst>
          </p:cNvPr>
          <p:cNvSpPr/>
          <p:nvPr/>
        </p:nvSpPr>
        <p:spPr>
          <a:xfrm>
            <a:off x="0" y="0"/>
            <a:ext cx="9144000" cy="782726"/>
          </a:xfrm>
          <a:prstGeom prst="rect">
            <a:avLst/>
          </a:prstGeom>
          <a:solidFill>
            <a:srgbClr val="5EB1C3">
              <a:lumMod val="75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ED77168E-3AE7-4904-BB32-B2F735FEE261}"/>
              </a:ext>
            </a:extLst>
          </p:cNvPr>
          <p:cNvSpPr txBox="1">
            <a:spLocks/>
          </p:cNvSpPr>
          <p:nvPr/>
        </p:nvSpPr>
        <p:spPr>
          <a:xfrm>
            <a:off x="0" y="123207"/>
            <a:ext cx="9144000" cy="653429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400" b="1" kern="1200">
                <a:solidFill>
                  <a:schemeClr val="tx1"/>
                </a:solidFill>
                <a:latin typeface="Merriweather"/>
                <a:ea typeface="+mj-ea"/>
                <a:cs typeface="Merriweather"/>
              </a:defRPr>
            </a:lvl1pPr>
          </a:lstStyle>
          <a:p>
            <a:pPr algn="ctr" defTabSz="914400">
              <a:defRPr/>
            </a:pPr>
            <a:r>
              <a:rPr lang="en-US" sz="4000" kern="0" dirty="0" err="1">
                <a:solidFill>
                  <a:srgbClr val="EFEFEF"/>
                </a:solidFill>
                <a:latin typeface="Arial Narrow" panose="020B0606020202030204" pitchFamily="34" charset="0"/>
              </a:rPr>
              <a:t>AoB</a:t>
            </a:r>
            <a:endParaRPr lang="en-US" sz="3600" kern="0" dirty="0">
              <a:solidFill>
                <a:srgbClr val="EFEFE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863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1"/>
          <p:cNvSpPr txBox="1">
            <a:spLocks noGrp="1"/>
          </p:cNvSpPr>
          <p:nvPr>
            <p:ph type="title"/>
          </p:nvPr>
        </p:nvSpPr>
        <p:spPr>
          <a:xfrm>
            <a:off x="576351" y="446198"/>
            <a:ext cx="6422372" cy="51953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rPr lang="en-US" b="1" dirty="0">
                <a:latin typeface="Avenir Light"/>
              </a:rPr>
              <a:t>ESTRUTURA DA APRESENTAÇÃO</a:t>
            </a:r>
            <a:endParaRPr b="1" dirty="0">
              <a:latin typeface="Avenir Light"/>
            </a:endParaRPr>
          </a:p>
        </p:txBody>
      </p:sp>
      <p:sp>
        <p:nvSpPr>
          <p:cNvPr id="105" name="____________…"/>
          <p:cNvSpPr txBox="1"/>
          <p:nvPr/>
        </p:nvSpPr>
        <p:spPr>
          <a:xfrm>
            <a:off x="2924735" y="4617937"/>
            <a:ext cx="3597139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ctr" defTabSz="342900" hangingPunct="0">
              <a:spcBef>
                <a:spcPts val="900"/>
              </a:spcBef>
              <a:defRPr sz="900">
                <a:solidFill>
                  <a:srgbClr val="0171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sz="675" kern="0" dirty="0">
                <a:solidFill>
                  <a:srgbClr val="017100"/>
                </a:solidFill>
                <a:latin typeface="Avenir Light"/>
                <a:sym typeface="Avenir Light"/>
              </a:rPr>
              <a:t>____________</a:t>
            </a:r>
          </a:p>
          <a:p>
            <a:pPr defTabSz="342900" hangingPunct="0">
              <a:spcBef>
                <a:spcPts val="900"/>
              </a:spcBef>
              <a:defRPr sz="900">
                <a:solidFill>
                  <a:srgbClr val="333333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sz="675" b="1" kern="0" dirty="0">
                <a:solidFill>
                  <a:srgbClr val="333333"/>
                </a:solidFill>
                <a:latin typeface="Avenir Light"/>
                <a:ea typeface="Avenir Black"/>
                <a:cs typeface="Avenir Black"/>
                <a:sym typeface="Avenir Black"/>
              </a:rPr>
              <a:t>REPÚBLICA DE MOÇAMBIQUE | </a:t>
            </a:r>
            <a:r>
              <a:rPr sz="675" kern="0" dirty="0">
                <a:solidFill>
                  <a:srgbClr val="333333"/>
                </a:solidFill>
                <a:latin typeface="Avenir Light"/>
                <a:sym typeface="Avenir Light"/>
              </a:rPr>
              <a:t>CONSELHO NACIONAL DE SEGURANÇA ALIMENTAR E NUTRICIONAL</a:t>
            </a:r>
            <a:endParaRPr sz="675" kern="0" dirty="0">
              <a:solidFill>
                <a:srgbClr val="000000"/>
              </a:solidFill>
              <a:latin typeface="Times Roman"/>
              <a:ea typeface="Times Roman"/>
              <a:cs typeface="Times Roman"/>
              <a:sym typeface="Times Roman"/>
            </a:endParaRPr>
          </a:p>
        </p:txBody>
      </p:sp>
      <p:pic>
        <p:nvPicPr>
          <p:cNvPr id="106" name="LOGO.jpg" descr="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6405" y="127133"/>
            <a:ext cx="664344" cy="664345"/>
          </a:xfrm>
          <a:prstGeom prst="rect">
            <a:avLst/>
          </a:prstGeom>
          <a:ln w="12700">
            <a:miter lim="400000"/>
          </a:ln>
        </p:spPr>
      </p:pic>
      <p:sp>
        <p:nvSpPr>
          <p:cNvPr id="107" name="Retângulo"/>
          <p:cNvSpPr/>
          <p:nvPr/>
        </p:nvSpPr>
        <p:spPr>
          <a:xfrm>
            <a:off x="-118875" y="506341"/>
            <a:ext cx="506879" cy="4034330"/>
          </a:xfrm>
          <a:prstGeom prst="rect">
            <a:avLst/>
          </a:prstGeom>
          <a:solidFill>
            <a:srgbClr val="017100"/>
          </a:solidFill>
          <a:ln w="12700">
            <a:miter lim="400000"/>
          </a:ln>
        </p:spPr>
        <p:txBody>
          <a:bodyPr lIns="34289" rIns="34289" anchor="ctr"/>
          <a:lstStyle/>
          <a:p>
            <a:pPr defTabSz="685800" hangingPunct="0"/>
            <a:endParaRPr sz="1350" kern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76350" y="1139986"/>
            <a:ext cx="7418118" cy="3014003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 defTabSz="685800">
              <a:spcAft>
                <a:spcPts val="900"/>
              </a:spcAft>
              <a:buFontTx/>
              <a:buAutoNum type="arabicPeriod"/>
            </a:pPr>
            <a:r>
              <a:rPr lang="pt-PT" sz="1500" dirty="0">
                <a:solidFill>
                  <a:prstClr val="black"/>
                </a:solidFill>
                <a:latin typeface="Nexa Light"/>
                <a:ea typeface="Calibri" panose="020F0502020204030204" pitchFamily="34" charset="0"/>
                <a:cs typeface="Times New Roman" panose="02020603050405020304" pitchFamily="18" charset="0"/>
                <a:sym typeface="Calibri"/>
              </a:rPr>
              <a:t>INTRODUÇÃO</a:t>
            </a:r>
          </a:p>
          <a:p>
            <a:pPr algn="just" defTabSz="685800">
              <a:spcAft>
                <a:spcPts val="900"/>
              </a:spcAft>
              <a:buFontTx/>
              <a:buAutoNum type="arabicPeriod"/>
            </a:pPr>
            <a:r>
              <a:rPr lang="pt-PT" sz="1500" dirty="0">
                <a:solidFill>
                  <a:prstClr val="black"/>
                </a:solidFill>
                <a:latin typeface="Nexa Light"/>
                <a:ea typeface="Calibri" panose="020F0502020204030204" pitchFamily="34" charset="0"/>
                <a:cs typeface="Times New Roman" panose="02020603050405020304" pitchFamily="18" charset="0"/>
                <a:sym typeface="Calibri"/>
              </a:rPr>
              <a:t>OBJECTIVOS DA AVALIAÇÃO</a:t>
            </a:r>
            <a:endParaRPr lang="en-US" sz="1500" dirty="0">
              <a:solidFill>
                <a:prstClr val="black"/>
              </a:solidFill>
              <a:latin typeface="Nexa Light"/>
              <a:ea typeface="Calibri" panose="020F0502020204030204" pitchFamily="34" charset="0"/>
              <a:cs typeface="Times New Roman" panose="02020603050405020304" pitchFamily="18" charset="0"/>
              <a:sym typeface="Calibri"/>
            </a:endParaRPr>
          </a:p>
          <a:p>
            <a:pPr algn="just" defTabSz="685800">
              <a:spcAft>
                <a:spcPts val="900"/>
              </a:spcAft>
              <a:buFontTx/>
              <a:buAutoNum type="arabicPeriod"/>
            </a:pPr>
            <a:r>
              <a:rPr lang="en-US" sz="1500" dirty="0">
                <a:solidFill>
                  <a:prstClr val="black"/>
                </a:solidFill>
                <a:latin typeface="Nexa Light"/>
                <a:ea typeface="Calibri" panose="020F0502020204030204" pitchFamily="34" charset="0"/>
                <a:cs typeface="Times New Roman" panose="02020603050405020304" pitchFamily="18" charset="0"/>
                <a:sym typeface="Calibri"/>
              </a:rPr>
              <a:t>METODOLOGIA</a:t>
            </a:r>
          </a:p>
          <a:p>
            <a:pPr algn="just" defTabSz="685800">
              <a:spcAft>
                <a:spcPts val="900"/>
              </a:spcAft>
              <a:buFontTx/>
              <a:buAutoNum type="arabicPeriod"/>
            </a:pPr>
            <a:r>
              <a:rPr lang="en-US" sz="1500" dirty="0">
                <a:solidFill>
                  <a:prstClr val="black"/>
                </a:solidFill>
                <a:latin typeface="Nexa Light"/>
                <a:ea typeface="Calibri" panose="020F0502020204030204" pitchFamily="34" charset="0"/>
                <a:cs typeface="Times New Roman" panose="02020603050405020304" pitchFamily="18" charset="0"/>
                <a:sym typeface="Calibri"/>
              </a:rPr>
              <a:t>ORÇAMENTO</a:t>
            </a:r>
          </a:p>
          <a:p>
            <a:pPr algn="just" defTabSz="685800">
              <a:spcAft>
                <a:spcPts val="900"/>
              </a:spcAft>
              <a:buFontTx/>
              <a:buAutoNum type="arabicPeriod"/>
            </a:pPr>
            <a:r>
              <a:rPr lang="pt-BR" sz="1500" kern="0" dirty="0">
                <a:solidFill>
                  <a:srgbClr val="000000"/>
                </a:solidFill>
                <a:latin typeface="Nexa Light"/>
                <a:ea typeface="Times New Roman" panose="02020603050405020304" pitchFamily="18" charset="0"/>
                <a:cs typeface="Helvetica"/>
                <a:sym typeface="Calibri"/>
              </a:rPr>
              <a:t>RESULTADOS ESPERADOS</a:t>
            </a:r>
            <a:endParaRPr lang="pt-PT" sz="1500" kern="0" dirty="0">
              <a:solidFill>
                <a:srgbClr val="000000"/>
              </a:solidFill>
              <a:latin typeface="Nexa Light"/>
              <a:ea typeface="Times New Roman" panose="02020603050405020304" pitchFamily="18" charset="0"/>
              <a:cs typeface="Helvetica"/>
              <a:sym typeface="Calibri"/>
            </a:endParaRPr>
          </a:p>
          <a:p>
            <a:pPr algn="just" defTabSz="685800">
              <a:spcAft>
                <a:spcPts val="900"/>
              </a:spcAft>
              <a:buFontTx/>
              <a:buAutoNum type="arabicPeriod"/>
            </a:pPr>
            <a:endParaRPr lang="en-US" sz="1500" dirty="0">
              <a:solidFill>
                <a:prstClr val="black"/>
              </a:solidFill>
              <a:latin typeface="Nexa Light"/>
              <a:ea typeface="Calibri" panose="020F0502020204030204" pitchFamily="34" charset="0"/>
              <a:cs typeface="Times New Roman" panose="02020603050405020304" pitchFamily="18" charset="0"/>
              <a:sym typeface="Calibri"/>
            </a:endParaRPr>
          </a:p>
          <a:p>
            <a:pPr algn="just" defTabSz="685800">
              <a:spcAft>
                <a:spcPts val="900"/>
              </a:spcAft>
              <a:buFontTx/>
              <a:buAutoNum type="arabicPeriod"/>
            </a:pPr>
            <a:endParaRPr lang="en-US" sz="1500" dirty="0">
              <a:solidFill>
                <a:prstClr val="black"/>
              </a:solidFill>
              <a:latin typeface="Nexa Light"/>
              <a:ea typeface="Calibri" panose="020F0502020204030204" pitchFamily="34" charset="0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6236473" y="3562723"/>
            <a:ext cx="150040" cy="230832"/>
          </a:xfrm>
        </p:spPr>
        <p:txBody>
          <a:bodyPr/>
          <a:lstStyle/>
          <a:p>
            <a:pPr defTabSz="685800" hangingPunct="0"/>
            <a:fld id="{86CB4B4D-7CA3-9044-876B-883B54F8677D}" type="slidenum">
              <a:rPr lang="pt-PT" kern="0">
                <a:latin typeface="Calibri"/>
                <a:cs typeface="Calibri"/>
                <a:sym typeface="Calibri"/>
              </a:rPr>
              <a:pPr defTabSz="685800" hangingPunct="0"/>
              <a:t>5</a:t>
            </a:fld>
            <a:endParaRPr lang="pt-PT" kern="0">
              <a:latin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1"/>
          <p:cNvSpPr txBox="1">
            <a:spLocks noGrp="1"/>
          </p:cNvSpPr>
          <p:nvPr>
            <p:ph type="title"/>
          </p:nvPr>
        </p:nvSpPr>
        <p:spPr>
          <a:xfrm>
            <a:off x="457772" y="-13193"/>
            <a:ext cx="6422372" cy="51953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rPr b="1" dirty="0">
                <a:latin typeface="Avenir Light"/>
              </a:rPr>
              <a:t>1.</a:t>
            </a:r>
            <a:r>
              <a:rPr lang="en-US" b="1" dirty="0">
                <a:latin typeface="Avenir Light"/>
              </a:rPr>
              <a:t> </a:t>
            </a:r>
            <a:r>
              <a:rPr b="1" dirty="0">
                <a:latin typeface="Avenir Light"/>
              </a:rPr>
              <a:t>INTRODUÇÃO</a:t>
            </a:r>
          </a:p>
        </p:txBody>
      </p:sp>
      <p:sp>
        <p:nvSpPr>
          <p:cNvPr id="105" name="____________…"/>
          <p:cNvSpPr txBox="1"/>
          <p:nvPr/>
        </p:nvSpPr>
        <p:spPr>
          <a:xfrm>
            <a:off x="2924735" y="4714816"/>
            <a:ext cx="3597139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ctr" defTabSz="342900" hangingPunct="0">
              <a:spcBef>
                <a:spcPts val="900"/>
              </a:spcBef>
              <a:defRPr sz="900">
                <a:solidFill>
                  <a:srgbClr val="0171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sz="675" kern="0" dirty="0">
                <a:solidFill>
                  <a:srgbClr val="017100"/>
                </a:solidFill>
                <a:latin typeface="Avenir Light"/>
                <a:sym typeface="Avenir Light"/>
              </a:rPr>
              <a:t>____________</a:t>
            </a:r>
          </a:p>
          <a:p>
            <a:pPr defTabSz="342900" hangingPunct="0">
              <a:spcBef>
                <a:spcPts val="900"/>
              </a:spcBef>
              <a:defRPr sz="900">
                <a:solidFill>
                  <a:srgbClr val="333333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sz="675" b="1" kern="0" dirty="0">
                <a:solidFill>
                  <a:srgbClr val="333333"/>
                </a:solidFill>
                <a:latin typeface="Avenir Light"/>
                <a:ea typeface="Avenir Black"/>
                <a:cs typeface="Avenir Black"/>
                <a:sym typeface="Avenir Black"/>
              </a:rPr>
              <a:t>REPÚBLICA DE MOÇAMBIQUE | </a:t>
            </a:r>
            <a:r>
              <a:rPr sz="675" kern="0" dirty="0">
                <a:solidFill>
                  <a:srgbClr val="333333"/>
                </a:solidFill>
                <a:latin typeface="Avenir Light"/>
                <a:sym typeface="Avenir Light"/>
              </a:rPr>
              <a:t>CONSELHO NACIONAL DE SEGURANÇA ALIMENTAR E NUTRICIONAL</a:t>
            </a:r>
            <a:endParaRPr sz="675" kern="0" dirty="0">
              <a:solidFill>
                <a:srgbClr val="000000"/>
              </a:solidFill>
              <a:latin typeface="Times Roman"/>
              <a:ea typeface="Times Roman"/>
              <a:cs typeface="Times Roman"/>
              <a:sym typeface="Times Roman"/>
            </a:endParaRPr>
          </a:p>
        </p:txBody>
      </p:sp>
      <p:pic>
        <p:nvPicPr>
          <p:cNvPr id="106" name="LOGO.jpg" descr="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4934" y="127133"/>
            <a:ext cx="583177" cy="583178"/>
          </a:xfrm>
          <a:prstGeom prst="rect">
            <a:avLst/>
          </a:prstGeom>
          <a:ln w="12700">
            <a:miter lim="400000"/>
          </a:ln>
        </p:spPr>
      </p:pic>
      <p:sp>
        <p:nvSpPr>
          <p:cNvPr id="107" name="Retângulo"/>
          <p:cNvSpPr/>
          <p:nvPr/>
        </p:nvSpPr>
        <p:spPr>
          <a:xfrm>
            <a:off x="-118875" y="506341"/>
            <a:ext cx="506879" cy="4034330"/>
          </a:xfrm>
          <a:prstGeom prst="rect">
            <a:avLst/>
          </a:prstGeom>
          <a:solidFill>
            <a:srgbClr val="017100"/>
          </a:solidFill>
          <a:ln w="12700">
            <a:miter lim="400000"/>
          </a:ln>
        </p:spPr>
        <p:txBody>
          <a:bodyPr lIns="34289" rIns="34289" anchor="ctr"/>
          <a:lstStyle/>
          <a:p>
            <a:pPr defTabSz="685800" hangingPunct="0"/>
            <a:endParaRPr sz="1350" kern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88005" y="575676"/>
            <a:ext cx="8650106" cy="4421623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 defTabSz="685800">
              <a:lnSpc>
                <a:spcPct val="150000"/>
              </a:lnSpc>
              <a:buNone/>
            </a:pPr>
            <a:endParaRPr lang="pt-PT" sz="1500" kern="0" dirty="0">
              <a:solidFill>
                <a:srgbClr val="000000"/>
              </a:solidFill>
              <a:latin typeface="Nexa Light"/>
              <a:cs typeface="Helvetica"/>
              <a:sym typeface="Calibri"/>
            </a:endParaRPr>
          </a:p>
          <a:p>
            <a:pPr marL="0" indent="0" algn="just" defTabSz="685800">
              <a:lnSpc>
                <a:spcPct val="150000"/>
              </a:lnSpc>
              <a:buNone/>
            </a:pPr>
            <a:r>
              <a:rPr lang="pt-PT" sz="1500" kern="0" dirty="0">
                <a:solidFill>
                  <a:srgbClr val="000000"/>
                </a:solidFill>
                <a:latin typeface="Nexa Light"/>
                <a:cs typeface="Helvetica"/>
                <a:sym typeface="Calibri"/>
              </a:rPr>
              <a:t>O SETSAN, através do Serviço de Informação de Segurança Alimentar e Nutricional (SISAN), tem a função de Avaliar e Monitorar a situação de SAN no País.</a:t>
            </a:r>
          </a:p>
          <a:p>
            <a:pPr marL="0" indent="0" algn="just" defTabSz="685800">
              <a:buNone/>
            </a:pPr>
            <a:endParaRPr lang="pt-PT" sz="750" kern="0" dirty="0">
              <a:solidFill>
                <a:srgbClr val="000000"/>
              </a:solidFill>
              <a:latin typeface="Nexa Light"/>
              <a:cs typeface="Helvetica"/>
              <a:sym typeface="Calibri"/>
            </a:endParaRPr>
          </a:p>
          <a:p>
            <a:pPr marL="0" indent="0" algn="just" defTabSz="685800">
              <a:lnSpc>
                <a:spcPct val="150000"/>
              </a:lnSpc>
              <a:buNone/>
            </a:pPr>
            <a:r>
              <a:rPr lang="pt-PT" sz="1500" kern="0" dirty="0">
                <a:solidFill>
                  <a:srgbClr val="000000"/>
                </a:solidFill>
                <a:latin typeface="Nexa Light"/>
                <a:cs typeface="Helvetica"/>
                <a:sym typeface="Calibri"/>
              </a:rPr>
              <a:t>Neste contexto, o SETSAN através do SISAN e com apoio </a:t>
            </a:r>
            <a:r>
              <a:rPr lang="pt-PT" sz="1500" kern="0" dirty="0" err="1">
                <a:solidFill>
                  <a:srgbClr val="000000"/>
                </a:solidFill>
                <a:latin typeface="Nexa Light"/>
                <a:cs typeface="Helvetica"/>
                <a:sym typeface="Calibri"/>
              </a:rPr>
              <a:t>tecnico</a:t>
            </a:r>
            <a:r>
              <a:rPr lang="pt-PT" sz="1500" kern="0" dirty="0">
                <a:solidFill>
                  <a:srgbClr val="000000"/>
                </a:solidFill>
                <a:latin typeface="Nexa Light"/>
                <a:cs typeface="Helvetica"/>
                <a:sym typeface="Calibri"/>
              </a:rPr>
              <a:t> e financeiro do PMA, FAO, FEWSNET e COSACA, pretende realizar entre os dias 26 de junho a 10 de Julho de 2021, uma avaliação pós-colheita da situação de Segurança Alimentar Aguda no País.</a:t>
            </a:r>
          </a:p>
          <a:p>
            <a:pPr marL="0" indent="0" algn="just" defTabSz="685800">
              <a:lnSpc>
                <a:spcPct val="150000"/>
              </a:lnSpc>
              <a:buNone/>
            </a:pPr>
            <a:endParaRPr lang="pt-PT" sz="1500" kern="0" dirty="0">
              <a:solidFill>
                <a:srgbClr val="000000"/>
              </a:solidFill>
              <a:latin typeface="Nexa Light"/>
              <a:cs typeface="Helvetica"/>
              <a:sym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6236473" y="3562723"/>
            <a:ext cx="150040" cy="230832"/>
          </a:xfrm>
        </p:spPr>
        <p:txBody>
          <a:bodyPr/>
          <a:lstStyle/>
          <a:p>
            <a:pPr defTabSz="685800" hangingPunct="0"/>
            <a:fld id="{86CB4B4D-7CA3-9044-876B-883B54F8677D}" type="slidenum">
              <a:rPr lang="pt-PT" kern="0">
                <a:latin typeface="Calibri"/>
                <a:cs typeface="Calibri"/>
                <a:sym typeface="Calibri"/>
              </a:rPr>
              <a:pPr defTabSz="685800" hangingPunct="0"/>
              <a:t>6</a:t>
            </a:fld>
            <a:endParaRPr lang="pt-PT" kern="0"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60595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Rectangle 3"/>
          <p:cNvSpPr txBox="1"/>
          <p:nvPr/>
        </p:nvSpPr>
        <p:spPr>
          <a:xfrm>
            <a:off x="542697" y="1411858"/>
            <a:ext cx="7837009" cy="749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4289" rIns="34289">
            <a:spAutoFit/>
          </a:bodyPr>
          <a:lstStyle/>
          <a:p>
            <a:pPr marL="214313" indent="-214313" algn="just" defTabSz="685800" hangingPunct="0">
              <a:lnSpc>
                <a:spcPct val="150000"/>
              </a:lnSpc>
              <a:buSzPct val="120000"/>
              <a:buFont typeface="Arial" panose="020B0604020202020204" pitchFamily="34" charset="0"/>
              <a:buChar char="•"/>
            </a:pPr>
            <a:r>
              <a:rPr lang="pt-PT" sz="1500" kern="0" dirty="0">
                <a:solidFill>
                  <a:srgbClr val="000000"/>
                </a:solidFill>
                <a:latin typeface="Nexa Light"/>
                <a:cs typeface="Calibri"/>
                <a:sym typeface="Calibri"/>
              </a:rPr>
              <a:t>Avaliar o ponto de situação da Segurança Alimentar Aguda no país, principalmente nos Distritos mais afectados pelos choques.</a:t>
            </a:r>
          </a:p>
        </p:txBody>
      </p:sp>
      <p:pic>
        <p:nvPicPr>
          <p:cNvPr id="110" name="LOGO.jpg" descr="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6568" y="113487"/>
            <a:ext cx="785706" cy="785707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Title 1"/>
          <p:cNvSpPr txBox="1">
            <a:spLocks noGrp="1"/>
          </p:cNvSpPr>
          <p:nvPr>
            <p:ph type="title"/>
          </p:nvPr>
        </p:nvSpPr>
        <p:spPr>
          <a:xfrm>
            <a:off x="550001" y="407181"/>
            <a:ext cx="7228931" cy="883898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3000">
                <a:latin typeface="Avenir Medium"/>
                <a:ea typeface="Avenir Medium"/>
                <a:cs typeface="Avenir Medium"/>
                <a:sym typeface="Avenir Medium"/>
              </a:defRPr>
            </a:lvl1pPr>
          </a:lstStyle>
          <a:p>
            <a:r>
              <a:rPr lang="en-US" sz="2400" b="1" dirty="0">
                <a:latin typeface="Avenir Light"/>
              </a:rPr>
              <a:t>2</a:t>
            </a:r>
            <a:r>
              <a:rPr sz="2400" b="1" dirty="0">
                <a:latin typeface="Avenir Light"/>
              </a:rPr>
              <a:t>. </a:t>
            </a:r>
            <a:r>
              <a:rPr lang="en-US" sz="2400" b="1" dirty="0">
                <a:latin typeface="Avenir Light"/>
              </a:rPr>
              <a:t>OBJECTIVOS DA AVALIAÇÃO</a:t>
            </a:r>
            <a:br>
              <a:rPr lang="en-US" sz="2400" b="1" dirty="0">
                <a:latin typeface="Avenir Light"/>
              </a:rPr>
            </a:br>
            <a:br>
              <a:rPr lang="en-US" sz="2400" b="1" dirty="0">
                <a:latin typeface="Avenir Light"/>
              </a:rPr>
            </a:br>
            <a:r>
              <a:rPr lang="en-US" sz="2025" b="1" dirty="0">
                <a:latin typeface="Avenir Light"/>
              </a:rPr>
              <a:t>2.1</a:t>
            </a:r>
            <a:r>
              <a:rPr lang="en-US" sz="2400" b="1" dirty="0">
                <a:latin typeface="Avenir Light"/>
              </a:rPr>
              <a:t> </a:t>
            </a:r>
            <a:r>
              <a:rPr lang="en-US" sz="2025" b="1" dirty="0">
                <a:latin typeface="Avenir Light"/>
              </a:rPr>
              <a:t>OBJECTIVO GERAL</a:t>
            </a:r>
            <a:endParaRPr sz="2025" b="1" dirty="0">
              <a:latin typeface="Avenir Light"/>
            </a:endParaRPr>
          </a:p>
        </p:txBody>
      </p:sp>
      <p:sp>
        <p:nvSpPr>
          <p:cNvPr id="112" name="____________…"/>
          <p:cNvSpPr txBox="1"/>
          <p:nvPr/>
        </p:nvSpPr>
        <p:spPr>
          <a:xfrm>
            <a:off x="2924735" y="4470319"/>
            <a:ext cx="3597139" cy="574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ctr" defTabSz="342900" hangingPunct="0">
              <a:lnSpc>
                <a:spcPts val="1575"/>
              </a:lnSpc>
              <a:spcBef>
                <a:spcPts val="900"/>
              </a:spcBef>
              <a:defRPr sz="900">
                <a:solidFill>
                  <a:srgbClr val="0171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sz="675" kern="0" dirty="0">
                <a:solidFill>
                  <a:srgbClr val="017100"/>
                </a:solidFill>
                <a:latin typeface="Avenir Light"/>
                <a:sym typeface="Avenir Light"/>
              </a:rPr>
              <a:t>____________</a:t>
            </a:r>
          </a:p>
          <a:p>
            <a:pPr defTabSz="342900" hangingPunct="0">
              <a:lnSpc>
                <a:spcPts val="1575"/>
              </a:lnSpc>
              <a:spcBef>
                <a:spcPts val="900"/>
              </a:spcBef>
              <a:defRPr sz="900">
                <a:solidFill>
                  <a:srgbClr val="333333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sz="675" b="1" kern="0" dirty="0">
                <a:solidFill>
                  <a:srgbClr val="333333"/>
                </a:solidFill>
                <a:latin typeface="Avenir Light"/>
                <a:ea typeface="Avenir Black"/>
                <a:cs typeface="Avenir Black"/>
                <a:sym typeface="Avenir Black"/>
              </a:rPr>
              <a:t>REPÚBLICA DE MOÇAMBIQUE | </a:t>
            </a:r>
            <a:r>
              <a:rPr sz="675" kern="0" dirty="0">
                <a:solidFill>
                  <a:srgbClr val="333333"/>
                </a:solidFill>
                <a:latin typeface="Avenir Light"/>
                <a:sym typeface="Avenir Light"/>
              </a:rPr>
              <a:t>CONSELHO NACIONAL DE SEGURANÇA ALIMENTAR E NUTRICIONAL</a:t>
            </a:r>
            <a:endParaRPr sz="675" kern="0" dirty="0">
              <a:solidFill>
                <a:srgbClr val="000000"/>
              </a:solidFill>
              <a:latin typeface="Avenir Light"/>
              <a:ea typeface="Times Roman"/>
              <a:cs typeface="Times Roman"/>
              <a:sym typeface="Times Roman"/>
            </a:endParaRPr>
          </a:p>
        </p:txBody>
      </p:sp>
      <p:sp>
        <p:nvSpPr>
          <p:cNvPr id="113" name="Retângulo"/>
          <p:cNvSpPr/>
          <p:nvPr/>
        </p:nvSpPr>
        <p:spPr>
          <a:xfrm>
            <a:off x="-45696" y="529147"/>
            <a:ext cx="506879" cy="4034330"/>
          </a:xfrm>
          <a:prstGeom prst="rect">
            <a:avLst/>
          </a:prstGeom>
          <a:solidFill>
            <a:srgbClr val="017100"/>
          </a:solidFill>
          <a:ln w="12700">
            <a:miter lim="400000"/>
          </a:ln>
        </p:spPr>
        <p:txBody>
          <a:bodyPr lIns="34289" rIns="34289" anchor="ctr"/>
          <a:lstStyle/>
          <a:p>
            <a:pPr defTabSz="685800" hangingPunct="0"/>
            <a:endParaRPr sz="1350" kern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6236473" y="3562723"/>
            <a:ext cx="150040" cy="230832"/>
          </a:xfrm>
        </p:spPr>
        <p:txBody>
          <a:bodyPr/>
          <a:lstStyle/>
          <a:p>
            <a:pPr defTabSz="685800" hangingPunct="0"/>
            <a:fld id="{86CB4B4D-7CA3-9044-876B-883B54F8677D}" type="slidenum">
              <a:rPr lang="pt-PT" kern="0">
                <a:latin typeface="Calibri"/>
                <a:cs typeface="Calibri"/>
                <a:sym typeface="Calibri"/>
              </a:rPr>
              <a:pPr defTabSz="685800" hangingPunct="0"/>
              <a:t>7</a:t>
            </a:fld>
            <a:endParaRPr lang="pt-PT" kern="0">
              <a:latin typeface="Calibri"/>
              <a:cs typeface="Calibri"/>
              <a:sym typeface="Calibri"/>
            </a:endParaRPr>
          </a:p>
        </p:txBody>
      </p:sp>
      <p:sp>
        <p:nvSpPr>
          <p:cNvPr id="8" name="Rectangle 2"/>
          <p:cNvSpPr/>
          <p:nvPr/>
        </p:nvSpPr>
        <p:spPr>
          <a:xfrm>
            <a:off x="531400" y="2234689"/>
            <a:ext cx="2666114" cy="3347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pt-PT" sz="1575" b="1" kern="0" dirty="0">
                <a:solidFill>
                  <a:srgbClr val="000000"/>
                </a:solidFill>
                <a:latin typeface="Avenir Light"/>
                <a:cs typeface="Calibri"/>
                <a:sym typeface="Calibri"/>
              </a:rPr>
              <a:t>2.2. OBJECTIVOS ESPECÍFICOS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34285" y="3280725"/>
            <a:ext cx="8100877" cy="10578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89" rIns="34289" anchor="ctr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0" i="0" u="none" strike="noStrike" cap="none" spc="0" baseline="0">
                <a:solidFill>
                  <a:srgbClr val="000000"/>
                </a:solidFill>
                <a:uFillTx/>
                <a:latin typeface="Avenir Medium"/>
                <a:ea typeface="Avenir Medium"/>
                <a:cs typeface="Avenir Medium"/>
                <a:sym typeface="Avenir Medium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marL="342900" indent="-342900" algn="just" defTabSz="685800" hangingPunct="0">
              <a:lnSpc>
                <a:spcPct val="150000"/>
              </a:lnSpc>
              <a:buSzPct val="120000"/>
              <a:buFont typeface="Arial" panose="020B0604020202020204" pitchFamily="34" charset="0"/>
              <a:buChar char="•"/>
            </a:pPr>
            <a:r>
              <a:rPr lang="pt-PT" sz="1500" kern="0" dirty="0">
                <a:latin typeface="Nexa Light"/>
              </a:rPr>
              <a:t>Avaliar a situação de indicadores de segurança alimentar no que concerne ao acesso e consumo de alimentos pelos Agregados Familiares (</a:t>
            </a:r>
            <a:r>
              <a:rPr lang="pt-PT" sz="1500" kern="0" dirty="0" err="1">
                <a:latin typeface="Nexa Light"/>
              </a:rPr>
              <a:t>AFs</a:t>
            </a:r>
            <a:r>
              <a:rPr lang="pt-PT" sz="1500" kern="0" dirty="0">
                <a:latin typeface="Nexa Light"/>
              </a:rPr>
              <a:t>);</a:t>
            </a:r>
          </a:p>
          <a:p>
            <a:pPr marL="342900" indent="-342900" algn="just" defTabSz="685800" hangingPunct="0">
              <a:lnSpc>
                <a:spcPct val="150000"/>
              </a:lnSpc>
              <a:buSzPct val="120000"/>
              <a:buFont typeface="Arial" panose="020B0604020202020204" pitchFamily="34" charset="0"/>
              <a:buChar char="•"/>
            </a:pPr>
            <a:r>
              <a:rPr lang="pt-PT" sz="1500" kern="0" dirty="0">
                <a:latin typeface="Nexa Light"/>
              </a:rPr>
              <a:t>Medir os níveis de segurança alimentar aguda ao nível dos </a:t>
            </a:r>
            <a:r>
              <a:rPr lang="pt-PT" sz="1500" kern="0" dirty="0" err="1">
                <a:latin typeface="Nexa Light"/>
              </a:rPr>
              <a:t>AFs</a:t>
            </a:r>
            <a:r>
              <a:rPr lang="pt-PT" sz="1500" kern="0" dirty="0">
                <a:latin typeface="Nexa Light"/>
              </a:rPr>
              <a:t>;</a:t>
            </a:r>
          </a:p>
          <a:p>
            <a:pPr marL="342900" indent="-342900" algn="just" defTabSz="685800" hangingPunct="0">
              <a:lnSpc>
                <a:spcPct val="150000"/>
              </a:lnSpc>
              <a:buSzPct val="120000"/>
              <a:buFont typeface="Arial" panose="020B0604020202020204" pitchFamily="34" charset="0"/>
              <a:buChar char="•"/>
            </a:pPr>
            <a:r>
              <a:rPr lang="pt-PT" sz="1500" kern="0" dirty="0">
                <a:latin typeface="Nexa Light"/>
              </a:rPr>
              <a:t>Estimar a população actual e projectada na situação de insegurança alimentar aguda.</a:t>
            </a:r>
          </a:p>
          <a:p>
            <a:pPr algn="just" defTabSz="685800" hangingPunct="0">
              <a:lnSpc>
                <a:spcPct val="150000"/>
              </a:lnSpc>
              <a:buSzPct val="120000"/>
            </a:pPr>
            <a:r>
              <a:rPr lang="pt-PT" sz="1500" kern="0" dirty="0">
                <a:latin typeface="Nexa Light"/>
              </a:rPr>
              <a:t> </a:t>
            </a:r>
            <a:br>
              <a:rPr lang="pt-PT" sz="1500" kern="0" dirty="0">
                <a:latin typeface="Nexa Light"/>
              </a:rPr>
            </a:br>
            <a:endParaRPr lang="pt-PT" sz="1500" kern="0" dirty="0">
              <a:latin typeface="Nexa Light"/>
            </a:endParaRPr>
          </a:p>
        </p:txBody>
      </p:sp>
    </p:spTree>
    <p:extLst>
      <p:ext uri="{BB962C8B-B14F-4D97-AF65-F5344CB8AC3E}">
        <p14:creationId xmlns:p14="http://schemas.microsoft.com/office/powerpoint/2010/main" val="34342343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LOGO.jpg" descr="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6568" y="113487"/>
            <a:ext cx="785706" cy="785707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____________…"/>
          <p:cNvSpPr txBox="1"/>
          <p:nvPr/>
        </p:nvSpPr>
        <p:spPr>
          <a:xfrm>
            <a:off x="2924735" y="4489685"/>
            <a:ext cx="3597139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ctr" defTabSz="342900" hangingPunct="0">
              <a:spcBef>
                <a:spcPts val="900"/>
              </a:spcBef>
              <a:defRPr sz="900">
                <a:solidFill>
                  <a:srgbClr val="0171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sz="675" kern="0" dirty="0">
                <a:solidFill>
                  <a:srgbClr val="017100"/>
                </a:solidFill>
                <a:latin typeface="Avenir Light"/>
                <a:sym typeface="Avenir Light"/>
              </a:rPr>
              <a:t>____________</a:t>
            </a:r>
          </a:p>
          <a:p>
            <a:pPr defTabSz="342900" hangingPunct="0">
              <a:spcBef>
                <a:spcPts val="900"/>
              </a:spcBef>
              <a:defRPr sz="900">
                <a:solidFill>
                  <a:srgbClr val="333333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sz="675" b="1" kern="0" dirty="0">
                <a:solidFill>
                  <a:srgbClr val="333333"/>
                </a:solidFill>
                <a:latin typeface="Avenir Light"/>
                <a:ea typeface="Avenir Black"/>
                <a:cs typeface="Avenir Black"/>
                <a:sym typeface="Avenir Black"/>
              </a:rPr>
              <a:t>REPÚBLICA DE MOÇAMBIQUE | </a:t>
            </a:r>
            <a:r>
              <a:rPr sz="675" kern="0" dirty="0">
                <a:solidFill>
                  <a:srgbClr val="333333"/>
                </a:solidFill>
                <a:latin typeface="Avenir Light"/>
                <a:sym typeface="Avenir Light"/>
              </a:rPr>
              <a:t>CONSELHO NACIONAL DE SEGURANÇA ALIMENTAR E NUTRICIONAL</a:t>
            </a:r>
            <a:endParaRPr sz="675" kern="0" dirty="0">
              <a:solidFill>
                <a:srgbClr val="000000"/>
              </a:solidFill>
              <a:latin typeface="Avenir Light"/>
              <a:ea typeface="Times Roman"/>
              <a:cs typeface="Times Roman"/>
              <a:sym typeface="Times Roman"/>
            </a:endParaRPr>
          </a:p>
        </p:txBody>
      </p:sp>
      <p:sp>
        <p:nvSpPr>
          <p:cNvPr id="113" name="Retângulo"/>
          <p:cNvSpPr/>
          <p:nvPr/>
        </p:nvSpPr>
        <p:spPr>
          <a:xfrm>
            <a:off x="-118875" y="506341"/>
            <a:ext cx="506879" cy="4034330"/>
          </a:xfrm>
          <a:prstGeom prst="rect">
            <a:avLst/>
          </a:prstGeom>
          <a:solidFill>
            <a:srgbClr val="017100"/>
          </a:solidFill>
          <a:ln w="12700">
            <a:miter lim="400000"/>
          </a:ln>
        </p:spPr>
        <p:txBody>
          <a:bodyPr lIns="34289" rIns="34289" anchor="ctr"/>
          <a:lstStyle/>
          <a:p>
            <a:pPr defTabSz="685800" hangingPunct="0"/>
            <a:endParaRPr sz="1350" kern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5200" y="194717"/>
            <a:ext cx="1685077" cy="3347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pt-PT" sz="1575" b="1" kern="0" dirty="0">
                <a:solidFill>
                  <a:srgbClr val="000000"/>
                </a:solidFill>
                <a:latin typeface="Avenir Light"/>
                <a:cs typeface="Calibri"/>
                <a:sym typeface="Calibri"/>
              </a:rPr>
              <a:t>3. METODOLOGIA</a:t>
            </a:r>
            <a:endParaRPr lang="pt-PT" kern="0" dirty="0">
              <a:solidFill>
                <a:srgbClr val="000000"/>
              </a:solidFill>
              <a:latin typeface="Nexa Light"/>
              <a:cs typeface="Calibri"/>
              <a:sym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8005" y="615811"/>
            <a:ext cx="8070058" cy="3519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800">
              <a:lnSpc>
                <a:spcPct val="150000"/>
              </a:lnSpc>
            </a:pPr>
            <a:r>
              <a:rPr lang="en-US" sz="1500" b="1" kern="0" dirty="0">
                <a:solidFill>
                  <a:srgbClr val="000000"/>
                </a:solidFill>
                <a:latin typeface="Nexa Light"/>
                <a:cs typeface="Calibri"/>
                <a:sym typeface="Calibri"/>
              </a:rPr>
              <a:t>3.1 	</a:t>
            </a:r>
            <a:r>
              <a:rPr lang="en-US" sz="1500" b="1" kern="0" dirty="0" err="1">
                <a:solidFill>
                  <a:srgbClr val="000000"/>
                </a:solidFill>
                <a:latin typeface="Nexa Light"/>
                <a:cs typeface="Calibri"/>
                <a:sym typeface="Calibri"/>
              </a:rPr>
              <a:t>Coordenação</a:t>
            </a:r>
            <a:r>
              <a:rPr lang="en-US" sz="1500" b="1" kern="0" dirty="0">
                <a:solidFill>
                  <a:srgbClr val="000000"/>
                </a:solidFill>
                <a:latin typeface="Nexa Light"/>
                <a:cs typeface="Calibri"/>
                <a:sym typeface="Calibri"/>
              </a:rPr>
              <a:t> e </a:t>
            </a:r>
            <a:r>
              <a:rPr lang="en-US" sz="1500" b="1" kern="0" dirty="0" err="1">
                <a:solidFill>
                  <a:srgbClr val="000000"/>
                </a:solidFill>
                <a:latin typeface="Nexa Light"/>
                <a:cs typeface="Calibri"/>
                <a:sym typeface="Calibri"/>
              </a:rPr>
              <a:t>Organização</a:t>
            </a:r>
            <a:endParaRPr lang="pt-PT" sz="1500" b="1" kern="0" dirty="0">
              <a:solidFill>
                <a:srgbClr val="000000"/>
              </a:solidFill>
              <a:latin typeface="Nexa Light"/>
              <a:cs typeface="Calibri"/>
              <a:sym typeface="Calibri"/>
            </a:endParaRPr>
          </a:p>
          <a:p>
            <a:pPr algn="just" defTabSz="685800" hangingPunct="0">
              <a:lnSpc>
                <a:spcPct val="150000"/>
              </a:lnSpc>
            </a:pPr>
            <a:endParaRPr lang="pt-PT" sz="1500" kern="0" dirty="0">
              <a:solidFill>
                <a:srgbClr val="000000"/>
              </a:solidFill>
              <a:latin typeface="Nexa Light"/>
              <a:cs typeface="Calibri"/>
              <a:sym typeface="Calibri"/>
            </a:endParaRPr>
          </a:p>
          <a:p>
            <a:pPr algn="just" defTabSz="685800" hangingPunct="0">
              <a:lnSpc>
                <a:spcPct val="150000"/>
              </a:lnSpc>
            </a:pPr>
            <a:r>
              <a:rPr lang="pt-PT" sz="1500" b="1" kern="0" dirty="0">
                <a:solidFill>
                  <a:srgbClr val="000000"/>
                </a:solidFill>
                <a:latin typeface="Nexa Light"/>
                <a:cs typeface="Calibri"/>
                <a:sym typeface="Calibri"/>
              </a:rPr>
              <a:t>A nível Central – </a:t>
            </a:r>
            <a:r>
              <a:rPr lang="pt-PT" sz="1500" kern="0" dirty="0">
                <a:solidFill>
                  <a:srgbClr val="000000"/>
                </a:solidFill>
                <a:latin typeface="Nexa Light"/>
                <a:cs typeface="Calibri"/>
                <a:sym typeface="Calibri"/>
              </a:rPr>
              <a:t>será da responsabilidade do Director do Serviço de Informação de Segurança Alimentar e Nutricional (SISAN), com o acompanhamento da Secretária Executiva (SE) e assistência técnica do Chefe do Departamento da Administração e Finanças (DAF) e Chefe da Unidade de Gestão Executora das Aquisições (UGEA) para as questões logísticas do exercício. </a:t>
            </a:r>
          </a:p>
          <a:p>
            <a:pPr algn="just" defTabSz="685800" hangingPunct="0">
              <a:lnSpc>
                <a:spcPct val="150000"/>
              </a:lnSpc>
            </a:pPr>
            <a:endParaRPr lang="pt-PT" sz="1500" kern="0" dirty="0">
              <a:solidFill>
                <a:srgbClr val="000000"/>
              </a:solidFill>
              <a:latin typeface="Nexa Light"/>
              <a:cs typeface="Calibri"/>
              <a:sym typeface="Calibri"/>
            </a:endParaRPr>
          </a:p>
          <a:p>
            <a:pPr algn="just" defTabSz="685800" hangingPunct="0">
              <a:lnSpc>
                <a:spcPct val="150000"/>
              </a:lnSpc>
            </a:pPr>
            <a:r>
              <a:rPr lang="pt-PT" sz="1500" kern="0" dirty="0">
                <a:solidFill>
                  <a:srgbClr val="000000"/>
                </a:solidFill>
                <a:latin typeface="Nexa Light"/>
                <a:cs typeface="Calibri"/>
                <a:sym typeface="Calibri"/>
              </a:rPr>
              <a:t>A assistência técnica para a formação dos Supervisores, Controle diário da qualidade de dados recolhidos nos </a:t>
            </a:r>
            <a:r>
              <a:rPr lang="pt-PT" sz="1500" kern="0" dirty="0" err="1">
                <a:solidFill>
                  <a:srgbClr val="000000"/>
                </a:solidFill>
                <a:latin typeface="Nexa Light"/>
                <a:cs typeface="Calibri"/>
                <a:sym typeface="Calibri"/>
              </a:rPr>
              <a:t>AFs</a:t>
            </a:r>
            <a:r>
              <a:rPr lang="pt-PT" sz="1500" kern="0" dirty="0">
                <a:solidFill>
                  <a:srgbClr val="000000"/>
                </a:solidFill>
                <a:latin typeface="Nexa Light"/>
                <a:cs typeface="Calibri"/>
                <a:sym typeface="Calibri"/>
              </a:rPr>
              <a:t>, comprometimento das equipas e processamento de dados será da responsabilidade dos técnicos do SISAN e Parceiros.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>
          <a:xfrm>
            <a:off x="6236473" y="3562723"/>
            <a:ext cx="150040" cy="230832"/>
          </a:xfrm>
        </p:spPr>
        <p:txBody>
          <a:bodyPr/>
          <a:lstStyle/>
          <a:p>
            <a:pPr defTabSz="685800" hangingPunct="0"/>
            <a:fld id="{86CB4B4D-7CA3-9044-876B-883B54F8677D}" type="slidenum">
              <a:rPr lang="pt-PT" kern="0">
                <a:latin typeface="Calibri"/>
                <a:cs typeface="Calibri"/>
                <a:sym typeface="Calibri"/>
              </a:rPr>
              <a:pPr defTabSz="685800" hangingPunct="0"/>
              <a:t>8</a:t>
            </a:fld>
            <a:endParaRPr lang="pt-PT" kern="0"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03242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LOGO.jpg" descr="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6568" y="113487"/>
            <a:ext cx="785706" cy="785707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____________…"/>
          <p:cNvSpPr txBox="1"/>
          <p:nvPr/>
        </p:nvSpPr>
        <p:spPr>
          <a:xfrm>
            <a:off x="2924735" y="4489685"/>
            <a:ext cx="3597139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ctr" defTabSz="342900" hangingPunct="0">
              <a:spcBef>
                <a:spcPts val="900"/>
              </a:spcBef>
              <a:defRPr sz="900">
                <a:solidFill>
                  <a:srgbClr val="017100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sz="675" kern="0" dirty="0">
                <a:solidFill>
                  <a:srgbClr val="017100"/>
                </a:solidFill>
                <a:latin typeface="Avenir Light"/>
                <a:sym typeface="Avenir Light"/>
              </a:rPr>
              <a:t>____________</a:t>
            </a:r>
          </a:p>
          <a:p>
            <a:pPr defTabSz="342900" hangingPunct="0">
              <a:spcBef>
                <a:spcPts val="900"/>
              </a:spcBef>
              <a:defRPr sz="900">
                <a:solidFill>
                  <a:srgbClr val="333333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sz="675" b="1" kern="0" dirty="0">
                <a:solidFill>
                  <a:srgbClr val="333333"/>
                </a:solidFill>
                <a:latin typeface="Avenir Light"/>
                <a:ea typeface="Avenir Black"/>
                <a:cs typeface="Avenir Black"/>
                <a:sym typeface="Avenir Black"/>
              </a:rPr>
              <a:t>REPÚBLICA DE MOÇAMBIQUE | </a:t>
            </a:r>
            <a:r>
              <a:rPr sz="675" kern="0" dirty="0">
                <a:solidFill>
                  <a:srgbClr val="333333"/>
                </a:solidFill>
                <a:latin typeface="Avenir Light"/>
                <a:sym typeface="Avenir Light"/>
              </a:rPr>
              <a:t>CONSELHO NACIONAL DE SEGURANÇA ALIMENTAR E NUTRICIONAL</a:t>
            </a:r>
            <a:endParaRPr sz="675" kern="0" dirty="0">
              <a:solidFill>
                <a:srgbClr val="000000"/>
              </a:solidFill>
              <a:latin typeface="Avenir Light"/>
              <a:ea typeface="Times Roman"/>
              <a:cs typeface="Times Roman"/>
              <a:sym typeface="Times Roman"/>
            </a:endParaRPr>
          </a:p>
        </p:txBody>
      </p:sp>
      <p:sp>
        <p:nvSpPr>
          <p:cNvPr id="113" name="Retângulo"/>
          <p:cNvSpPr/>
          <p:nvPr/>
        </p:nvSpPr>
        <p:spPr>
          <a:xfrm>
            <a:off x="-118875" y="506341"/>
            <a:ext cx="506879" cy="4034330"/>
          </a:xfrm>
          <a:prstGeom prst="rect">
            <a:avLst/>
          </a:prstGeom>
          <a:solidFill>
            <a:srgbClr val="017100"/>
          </a:solidFill>
          <a:ln w="12700">
            <a:miter lim="400000"/>
          </a:ln>
        </p:spPr>
        <p:txBody>
          <a:bodyPr lIns="34289" rIns="34289" anchor="ctr"/>
          <a:lstStyle/>
          <a:p>
            <a:pPr defTabSz="685800" hangingPunct="0"/>
            <a:endParaRPr sz="1350" kern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5200" y="194717"/>
            <a:ext cx="1685077" cy="3347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/>
            <a:r>
              <a:rPr lang="pt-PT" sz="1575" b="1" kern="0" dirty="0">
                <a:solidFill>
                  <a:srgbClr val="000000"/>
                </a:solidFill>
                <a:latin typeface="Avenir Light"/>
                <a:cs typeface="Calibri"/>
                <a:sym typeface="Calibri"/>
              </a:rPr>
              <a:t>3. METODOLOGIA</a:t>
            </a:r>
            <a:endParaRPr lang="pt-PT" kern="0" dirty="0">
              <a:solidFill>
                <a:srgbClr val="000000"/>
              </a:solidFill>
              <a:latin typeface="Nexa Light"/>
              <a:cs typeface="Calibri"/>
              <a:sym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5200" y="469934"/>
            <a:ext cx="8070058" cy="3865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800">
              <a:lnSpc>
                <a:spcPct val="150000"/>
              </a:lnSpc>
            </a:pPr>
            <a:r>
              <a:rPr lang="en-US" sz="1500" b="1" kern="0" dirty="0">
                <a:solidFill>
                  <a:srgbClr val="000000"/>
                </a:solidFill>
                <a:latin typeface="Nexa Light"/>
                <a:cs typeface="Calibri"/>
                <a:sym typeface="Calibri"/>
              </a:rPr>
              <a:t>3.1 	</a:t>
            </a:r>
            <a:r>
              <a:rPr lang="en-US" sz="1500" b="1" kern="0" dirty="0" err="1">
                <a:solidFill>
                  <a:srgbClr val="000000"/>
                </a:solidFill>
                <a:latin typeface="Nexa Light"/>
                <a:cs typeface="Calibri"/>
                <a:sym typeface="Calibri"/>
              </a:rPr>
              <a:t>Coordenação</a:t>
            </a:r>
            <a:r>
              <a:rPr lang="en-US" sz="1500" b="1" kern="0" dirty="0">
                <a:solidFill>
                  <a:srgbClr val="000000"/>
                </a:solidFill>
                <a:latin typeface="Nexa Light"/>
                <a:cs typeface="Calibri"/>
                <a:sym typeface="Calibri"/>
              </a:rPr>
              <a:t> e </a:t>
            </a:r>
            <a:r>
              <a:rPr lang="en-US" sz="1500" b="1" kern="0" dirty="0" err="1">
                <a:solidFill>
                  <a:srgbClr val="000000"/>
                </a:solidFill>
                <a:latin typeface="Nexa Light"/>
                <a:cs typeface="Calibri"/>
                <a:sym typeface="Calibri"/>
              </a:rPr>
              <a:t>Organização</a:t>
            </a:r>
            <a:endParaRPr lang="pt-PT" sz="1500" b="1" kern="0" dirty="0">
              <a:solidFill>
                <a:srgbClr val="000000"/>
              </a:solidFill>
              <a:latin typeface="Nexa Light"/>
              <a:cs typeface="Calibri"/>
              <a:sym typeface="Calibri"/>
            </a:endParaRPr>
          </a:p>
          <a:p>
            <a:pPr algn="just" defTabSz="685800" hangingPunct="0">
              <a:lnSpc>
                <a:spcPct val="150000"/>
              </a:lnSpc>
            </a:pPr>
            <a:endParaRPr lang="pt-PT" sz="1500" b="1" kern="0" dirty="0">
              <a:solidFill>
                <a:srgbClr val="000000"/>
              </a:solidFill>
              <a:latin typeface="Nexa Light"/>
              <a:cs typeface="Calibri"/>
              <a:sym typeface="Calibri"/>
            </a:endParaRPr>
          </a:p>
          <a:p>
            <a:pPr algn="just" defTabSz="685800" hangingPunct="0">
              <a:lnSpc>
                <a:spcPct val="150000"/>
              </a:lnSpc>
            </a:pPr>
            <a:r>
              <a:rPr lang="pt-PT" sz="1500" b="1" kern="0" dirty="0">
                <a:solidFill>
                  <a:srgbClr val="000000"/>
                </a:solidFill>
                <a:latin typeface="Nexa Light"/>
                <a:cs typeface="Calibri"/>
                <a:sym typeface="Calibri"/>
              </a:rPr>
              <a:t>A nível provincial</a:t>
            </a:r>
            <a:r>
              <a:rPr lang="pt-PT" sz="1500" kern="0" dirty="0">
                <a:solidFill>
                  <a:srgbClr val="000000"/>
                </a:solidFill>
                <a:latin typeface="Nexa Light"/>
                <a:cs typeface="Calibri"/>
                <a:sym typeface="Calibri"/>
              </a:rPr>
              <a:t> </a:t>
            </a:r>
            <a:r>
              <a:rPr lang="en-US" sz="1500" kern="0" dirty="0">
                <a:solidFill>
                  <a:srgbClr val="000000"/>
                </a:solidFill>
                <a:latin typeface="Nexa Light"/>
                <a:cs typeface="Calibri"/>
                <a:sym typeface="Calibri"/>
              </a:rPr>
              <a:t>– </a:t>
            </a:r>
            <a:r>
              <a:rPr lang="pt-PT" sz="1500" kern="0" dirty="0">
                <a:solidFill>
                  <a:srgbClr val="000000"/>
                </a:solidFill>
                <a:latin typeface="Nexa Light"/>
                <a:cs typeface="Calibri"/>
                <a:sym typeface="Calibri"/>
              </a:rPr>
              <a:t>a coordenação deste exercício será do Director dos Serviços Provinciais de Actividades Económicas (SPAE), no concerne ao apoio logístico necessário, disponibilização de pelo menos uma viatura e indicação de dois técnicos para a equipa do trabalho de campo, para o treinamento das equipa dos quais, um será permanentemente o responsável pelos Estudos de SAN ao nível Provincial e elo de ligação entre o SPAE e o SISAN a nível Central. </a:t>
            </a:r>
          </a:p>
          <a:p>
            <a:pPr algn="just" defTabSz="685800" hangingPunct="0">
              <a:lnSpc>
                <a:spcPct val="150000"/>
              </a:lnSpc>
            </a:pPr>
            <a:endParaRPr lang="pt-PT" sz="1500" kern="0" dirty="0">
              <a:solidFill>
                <a:srgbClr val="000000"/>
              </a:solidFill>
              <a:latin typeface="Nexa Light"/>
              <a:cs typeface="Calibri"/>
              <a:sym typeface="Calibri"/>
            </a:endParaRPr>
          </a:p>
          <a:p>
            <a:pPr algn="just" defTabSz="685800" hangingPunct="0">
              <a:lnSpc>
                <a:spcPct val="150000"/>
              </a:lnSpc>
            </a:pPr>
            <a:r>
              <a:rPr lang="pt-PT" sz="1500" kern="0" dirty="0">
                <a:solidFill>
                  <a:srgbClr val="000000"/>
                </a:solidFill>
                <a:latin typeface="Nexa Light"/>
                <a:cs typeface="Calibri"/>
                <a:sym typeface="Calibri"/>
              </a:rPr>
              <a:t>Este técnico, prestará contas do desenvolvimento das </a:t>
            </a:r>
            <a:r>
              <a:rPr lang="pt-PT" sz="1500" kern="0" dirty="0" err="1">
                <a:solidFill>
                  <a:srgbClr val="000000"/>
                </a:solidFill>
                <a:latin typeface="Nexa Light"/>
                <a:cs typeface="Calibri"/>
                <a:sym typeface="Calibri"/>
              </a:rPr>
              <a:t>actividades</a:t>
            </a:r>
            <a:r>
              <a:rPr lang="pt-PT" sz="1500" kern="0" dirty="0">
                <a:solidFill>
                  <a:srgbClr val="000000"/>
                </a:solidFill>
                <a:latin typeface="Nexa Light"/>
                <a:cs typeface="Calibri"/>
                <a:sym typeface="Calibri"/>
              </a:rPr>
              <a:t> deste Exercício ao Ponto Focal do SETSAN na Província, que por sua vez apresentará informe ao </a:t>
            </a:r>
            <a:r>
              <a:rPr lang="pt-PT" sz="1500" kern="0" dirty="0" err="1">
                <a:solidFill>
                  <a:srgbClr val="000000"/>
                </a:solidFill>
                <a:latin typeface="Nexa Light"/>
                <a:cs typeface="Calibri"/>
                <a:sym typeface="Calibri"/>
              </a:rPr>
              <a:t>Director</a:t>
            </a:r>
            <a:r>
              <a:rPr lang="pt-PT" sz="1500" kern="0" dirty="0">
                <a:solidFill>
                  <a:srgbClr val="000000"/>
                </a:solidFill>
                <a:latin typeface="Nexa Light"/>
                <a:cs typeface="Calibri"/>
                <a:sym typeface="Calibri"/>
              </a:rPr>
              <a:t> do SPAE. Esta informação será apresentada em fórum próprio ao Secretário do Estado da Província.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>
          <a:xfrm>
            <a:off x="6236473" y="3562723"/>
            <a:ext cx="150040" cy="230832"/>
          </a:xfrm>
        </p:spPr>
        <p:txBody>
          <a:bodyPr/>
          <a:lstStyle/>
          <a:p>
            <a:pPr defTabSz="685800" hangingPunct="0"/>
            <a:fld id="{86CB4B4D-7CA3-9044-876B-883B54F8677D}" type="slidenum">
              <a:rPr lang="pt-PT" kern="0">
                <a:latin typeface="Calibri"/>
                <a:cs typeface="Calibri"/>
                <a:sym typeface="Calibri"/>
              </a:rPr>
              <a:pPr defTabSz="685800" hangingPunct="0"/>
              <a:t>9</a:t>
            </a:fld>
            <a:endParaRPr lang="pt-PT" kern="0"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151273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Food Security Cluster">
      <a:dk1>
        <a:srgbClr val="03181C"/>
      </a:dk1>
      <a:lt1>
        <a:sysClr val="window" lastClr="FFFFFF"/>
      </a:lt1>
      <a:dk2>
        <a:srgbClr val="191919"/>
      </a:dk2>
      <a:lt2>
        <a:srgbClr val="EFEFEF"/>
      </a:lt2>
      <a:accent1>
        <a:srgbClr val="0D586D"/>
      </a:accent1>
      <a:accent2>
        <a:srgbClr val="12829F"/>
      </a:accent2>
      <a:accent3>
        <a:srgbClr val="5EB1C3"/>
      </a:accent3>
      <a:accent4>
        <a:srgbClr val="CFE3E8"/>
      </a:accent4>
      <a:accent5>
        <a:srgbClr val="E3561D"/>
      </a:accent5>
      <a:accent6>
        <a:srgbClr val="18BEA0"/>
      </a:accent6>
      <a:hlink>
        <a:srgbClr val="12829F"/>
      </a:hlink>
      <a:folHlink>
        <a:srgbClr val="0D586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VER - Option 1">
  <a:themeElements>
    <a:clrScheme name="FAO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791C8"/>
      </a:accent1>
      <a:accent2>
        <a:srgbClr val="1A648C"/>
      </a:accent2>
      <a:accent3>
        <a:srgbClr val="508931"/>
      </a:accent3>
      <a:accent4>
        <a:srgbClr val="EF781F"/>
      </a:accent4>
      <a:accent5>
        <a:srgbClr val="AB957B"/>
      </a:accent5>
      <a:accent6>
        <a:srgbClr val="A81E3B"/>
      </a:accent6>
      <a:hlink>
        <a:srgbClr val="5791C8"/>
      </a:hlink>
      <a:folHlink>
        <a:srgbClr val="797979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zione standard2" id="{8AD18FB6-7C20-0345-8BDD-03C44F59FADD}" vid="{DA0C2FFE-2C01-A64E-857B-E3AB719F4256}"/>
    </a:ext>
  </a:extLst>
</a:theme>
</file>

<file path=ppt/theme/theme4.xml><?xml version="1.0" encoding="utf-8"?>
<a:theme xmlns:a="http://schemas.openxmlformats.org/drawingml/2006/main" name="Internal screen">
  <a:themeElements>
    <a:clrScheme name="FAO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791C8"/>
      </a:accent1>
      <a:accent2>
        <a:srgbClr val="1A648C"/>
      </a:accent2>
      <a:accent3>
        <a:srgbClr val="508931"/>
      </a:accent3>
      <a:accent4>
        <a:srgbClr val="EF781F"/>
      </a:accent4>
      <a:accent5>
        <a:srgbClr val="AB957B"/>
      </a:accent5>
      <a:accent6>
        <a:srgbClr val="A81E3B"/>
      </a:accent6>
      <a:hlink>
        <a:srgbClr val="5791C8"/>
      </a:hlink>
      <a:folHlink>
        <a:srgbClr val="797979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lIns="540000" tIns="0" rIns="360000" anchor="t" anchorCtr="0"/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zione standard2" id="{8AD18FB6-7C20-0345-8BDD-03C44F59FADD}" vid="{F7E48830-40FA-0043-B60E-6E780F633AB4}"/>
    </a:ext>
  </a:extLst>
</a:theme>
</file>

<file path=ppt/theme/theme5.xml><?xml version="1.0" encoding="utf-8"?>
<a:theme xmlns:a="http://schemas.openxmlformats.org/drawingml/2006/main" name="2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6.xml><?xml version="1.0" encoding="utf-8"?>
<a:theme xmlns:a="http://schemas.openxmlformats.org/drawingml/2006/main" name="3_Office Theme">
  <a:themeElements>
    <a:clrScheme name="Food Security Cluster">
      <a:dk1>
        <a:srgbClr val="03181C"/>
      </a:dk1>
      <a:lt1>
        <a:sysClr val="window" lastClr="FFFFFF"/>
      </a:lt1>
      <a:dk2>
        <a:srgbClr val="191919"/>
      </a:dk2>
      <a:lt2>
        <a:srgbClr val="EFEFEF"/>
      </a:lt2>
      <a:accent1>
        <a:srgbClr val="0D586D"/>
      </a:accent1>
      <a:accent2>
        <a:srgbClr val="12829F"/>
      </a:accent2>
      <a:accent3>
        <a:srgbClr val="5EB1C3"/>
      </a:accent3>
      <a:accent4>
        <a:srgbClr val="CFE3E8"/>
      </a:accent4>
      <a:accent5>
        <a:srgbClr val="E3561D"/>
      </a:accent5>
      <a:accent6>
        <a:srgbClr val="18BEA0"/>
      </a:accent6>
      <a:hlink>
        <a:srgbClr val="12829F"/>
      </a:hlink>
      <a:folHlink>
        <a:srgbClr val="0D586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Monthly Meeting Presentation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CCABB9E8C0494FAC1EC40E16E80E22" ma:contentTypeVersion="12" ma:contentTypeDescription="Create a new document." ma:contentTypeScope="" ma:versionID="49760a24e3440b702d2e8da3b0a71c15">
  <xsd:schema xmlns:xsd="http://www.w3.org/2001/XMLSchema" xmlns:xs="http://www.w3.org/2001/XMLSchema" xmlns:p="http://schemas.microsoft.com/office/2006/metadata/properties" xmlns:ns2="80160bf4-2028-4995-a4f1-6d50d0639afc" xmlns:ns3="e9cc4d39-5ba3-49fe-8922-43989437f75b" targetNamespace="http://schemas.microsoft.com/office/2006/metadata/properties" ma:root="true" ma:fieldsID="93e330399dac379095612ae6a1957a68" ns2:_="" ns3:_="">
    <xsd:import namespace="80160bf4-2028-4995-a4f1-6d50d0639afc"/>
    <xsd:import namespace="e9cc4d39-5ba3-49fe-8922-43989437f7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160bf4-2028-4995-a4f1-6d50d0639a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cc4d39-5ba3-49fe-8922-43989437f75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E40F6E1-D73D-4496-B5E3-89BB3C60CA33}"/>
</file>

<file path=customXml/itemProps2.xml><?xml version="1.0" encoding="utf-8"?>
<ds:datastoreItem xmlns:ds="http://schemas.openxmlformats.org/officeDocument/2006/customXml" ds:itemID="{C28B7668-69C5-4A82-81B6-CEF48226055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213C6F9-0434-4EE9-9A4D-78EAE0AEB332}">
  <ds:schemaRefs>
    <ds:schemaRef ds:uri="http://schemas.microsoft.com/office/2006/documentManagement/types"/>
    <ds:schemaRef ds:uri="http://schemas.microsoft.com/office/2006/metadata/properties"/>
    <ds:schemaRef ds:uri="ed303068-da9c-4c26-9a5a-a6a0a4a8332f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1ef1208a-600d-4831-90db-33a1bc8bf045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12062</TotalTime>
  <Words>3866</Words>
  <Application>Microsoft Office PowerPoint</Application>
  <PresentationFormat>On-screen Show (16:9)</PresentationFormat>
  <Paragraphs>812</Paragraphs>
  <Slides>41</Slides>
  <Notes>30</Notes>
  <HiddenSlides>1</HiddenSlides>
  <MMClips>0</MMClips>
  <ScaleCrop>false</ScaleCrop>
  <HeadingPairs>
    <vt:vector size="6" baseType="variant">
      <vt:variant>
        <vt:lpstr>Fonts Used</vt:lpstr>
      </vt:variant>
      <vt:variant>
        <vt:i4>21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41</vt:i4>
      </vt:variant>
    </vt:vector>
  </HeadingPairs>
  <TitlesOfParts>
    <vt:vector size="69" baseType="lpstr">
      <vt:lpstr>.AppleSystemUIFont</vt:lpstr>
      <vt:lpstr>Arial</vt:lpstr>
      <vt:lpstr>Arial Narrow</vt:lpstr>
      <vt:lpstr>Arial Rounded MT Bold</vt:lpstr>
      <vt:lpstr>Avenir Black</vt:lpstr>
      <vt:lpstr>Avenir Light</vt:lpstr>
      <vt:lpstr>Berlin Sans FB Demi</vt:lpstr>
      <vt:lpstr>Calibri</vt:lpstr>
      <vt:lpstr>Calibri Light</vt:lpstr>
      <vt:lpstr>Georgia</vt:lpstr>
      <vt:lpstr>Helvetica</vt:lpstr>
      <vt:lpstr>Merriweather</vt:lpstr>
      <vt:lpstr>Merriweather Sans Light</vt:lpstr>
      <vt:lpstr>Nexa Light</vt:lpstr>
      <vt:lpstr>Open Sans</vt:lpstr>
      <vt:lpstr>Open Sans Light</vt:lpstr>
      <vt:lpstr>Segoe UI</vt:lpstr>
      <vt:lpstr>Symbol</vt:lpstr>
      <vt:lpstr>Times New Roman</vt:lpstr>
      <vt:lpstr>Times Roman</vt:lpstr>
      <vt:lpstr>Wingdings</vt:lpstr>
      <vt:lpstr>Office Theme</vt:lpstr>
      <vt:lpstr>1_Office Theme</vt:lpstr>
      <vt:lpstr>COVER - Option 1</vt:lpstr>
      <vt:lpstr>Internal screen</vt:lpstr>
      <vt:lpstr>2_Office Theme</vt:lpstr>
      <vt:lpstr>3_Office Theme</vt:lpstr>
      <vt:lpstr>Monthly Meeting Presentation_Template</vt:lpstr>
      <vt:lpstr>PowerPoint Presentation</vt:lpstr>
      <vt:lpstr>PowerPoint Presentation</vt:lpstr>
      <vt:lpstr>PowerPoint Presentation</vt:lpstr>
      <vt:lpstr>PowerPoint Presentation</vt:lpstr>
      <vt:lpstr>ESTRUTURA DA APRESENTAÇÃO</vt:lpstr>
      <vt:lpstr>1. INTRODUÇÃO</vt:lpstr>
      <vt:lpstr>2. OBJECTIVOS DA AVALIAÇÃO  2.1 OBJECTIVO GERAL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Updates on FAO’s Intervention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Ngalane Temp Accomm Site</dc:title>
  <dc:subject>Ngalane Relocation</dc:subject>
  <dc:creator>Apolonia MORHAIM</dc:creator>
  <cp:keywords>Pemba;FSL Cluster</cp:keywords>
  <cp:lastModifiedBy>Joao MUIANGA</cp:lastModifiedBy>
  <cp:revision>380</cp:revision>
  <cp:lastPrinted>2021-03-26T12:26:46Z</cp:lastPrinted>
  <dcterms:created xsi:type="dcterms:W3CDTF">2015-11-10T12:27:24Z</dcterms:created>
  <dcterms:modified xsi:type="dcterms:W3CDTF">2021-06-11T14:04:25Z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0x010100AACCABB9E8C0494FAC1EC40E16E80E22</vt:lpwstr>
  </property>
</Properties>
</file>