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1"/>
  </p:notesMasterIdLst>
  <p:sldIdLst>
    <p:sldId id="290" r:id="rId6"/>
    <p:sldId id="287" r:id="rId7"/>
    <p:sldId id="292" r:id="rId8"/>
    <p:sldId id="288" r:id="rId9"/>
    <p:sldId id="279" r:id="rId10"/>
    <p:sldId id="289" r:id="rId11"/>
    <p:sldId id="280" r:id="rId12"/>
    <p:sldId id="281" r:id="rId13"/>
    <p:sldId id="283" r:id="rId14"/>
    <p:sldId id="284" r:id="rId15"/>
    <p:sldId id="282" r:id="rId16"/>
    <p:sldId id="291" r:id="rId17"/>
    <p:sldId id="275" r:id="rId18"/>
    <p:sldId id="3046" r:id="rId19"/>
    <p:sldId id="3055" r:id="rId20"/>
    <p:sldId id="3054" r:id="rId21"/>
    <p:sldId id="3044" r:id="rId22"/>
    <p:sldId id="3027" r:id="rId23"/>
    <p:sldId id="3050" r:id="rId24"/>
    <p:sldId id="3045" r:id="rId25"/>
    <p:sldId id="265" r:id="rId26"/>
    <p:sldId id="326" r:id="rId27"/>
    <p:sldId id="298" r:id="rId28"/>
    <p:sldId id="256" r:id="rId29"/>
    <p:sldId id="325" r:id="rId30"/>
    <p:sldId id="330" r:id="rId31"/>
    <p:sldId id="262" r:id="rId32"/>
    <p:sldId id="332" r:id="rId33"/>
    <p:sldId id="304" r:id="rId34"/>
    <p:sldId id="333" r:id="rId35"/>
    <p:sldId id="300" r:id="rId36"/>
    <p:sldId id="329" r:id="rId37"/>
    <p:sldId id="331" r:id="rId38"/>
    <p:sldId id="3056" r:id="rId39"/>
    <p:sldId id="273"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e Rindebaek" initials="LR" lastIdx="0" clrIdx="0"/>
  <p:cmAuthor id="2" name="Joao MUIANGA" initials="JM" lastIdx="1" clrIdx="1">
    <p:extLst>
      <p:ext uri="{19B8F6BF-5375-455C-9EA6-DF929625EA0E}">
        <p15:presenceInfo xmlns:p15="http://schemas.microsoft.com/office/powerpoint/2012/main" userId="S::joao.muianga@wfp.org::5a1da9e2-207b-4f8a-85ff-1c7246265e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3F8"/>
    <a:srgbClr val="4095AF"/>
    <a:srgbClr val="B3EFFB"/>
    <a:srgbClr val="B9DEE9"/>
    <a:srgbClr val="C8E5EE"/>
    <a:srgbClr val="F6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30824-1166-4066-AC81-7EB128DAFD87}" v="17" dt="2021-03-08T13:19:40.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069" autoAdjust="0"/>
  </p:normalViewPr>
  <p:slideViewPr>
    <p:cSldViewPr>
      <p:cViewPr varScale="1">
        <p:scale>
          <a:sx n="105" d="100"/>
          <a:sy n="105" d="100"/>
        </p:scale>
        <p:origin x="1056" y="102"/>
      </p:cViewPr>
      <p:guideLst>
        <p:guide orient="horz" pos="2160"/>
        <p:guide pos="2880"/>
      </p:guideLst>
    </p:cSldViewPr>
  </p:slideViewPr>
  <p:outlineViewPr>
    <p:cViewPr>
      <p:scale>
        <a:sx n="33" d="100"/>
        <a:sy n="33" d="100"/>
      </p:scale>
      <p:origin x="0" y="-21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o MUIANGA" userId="5a1da9e2-207b-4f8a-85ff-1c7246265e83" providerId="ADAL" clId="{6D230824-1166-4066-AC81-7EB128DAFD87}"/>
    <pc:docChg chg="undo custSel modSld">
      <pc:chgData name="Joao MUIANGA" userId="5a1da9e2-207b-4f8a-85ff-1c7246265e83" providerId="ADAL" clId="{6D230824-1166-4066-AC81-7EB128DAFD87}" dt="2021-03-08T13:21:40.874" v="434" actId="27918"/>
      <pc:docMkLst>
        <pc:docMk/>
      </pc:docMkLst>
      <pc:sldChg chg="mod">
        <pc:chgData name="Joao MUIANGA" userId="5a1da9e2-207b-4f8a-85ff-1c7246265e83" providerId="ADAL" clId="{6D230824-1166-4066-AC81-7EB128DAFD87}" dt="2021-03-08T12:58:24.557" v="290" actId="27918"/>
        <pc:sldMkLst>
          <pc:docMk/>
          <pc:sldMk cId="2117868996" sldId="3027"/>
        </pc:sldMkLst>
      </pc:sldChg>
      <pc:sldChg chg="addSp delSp modSp mod">
        <pc:chgData name="Joao MUIANGA" userId="5a1da9e2-207b-4f8a-85ff-1c7246265e83" providerId="ADAL" clId="{6D230824-1166-4066-AC81-7EB128DAFD87}" dt="2021-03-08T12:58:03.223" v="287" actId="20577"/>
        <pc:sldMkLst>
          <pc:docMk/>
          <pc:sldMk cId="3238789012" sldId="3044"/>
        </pc:sldMkLst>
        <pc:spChg chg="mod">
          <ac:chgData name="Joao MUIANGA" userId="5a1da9e2-207b-4f8a-85ff-1c7246265e83" providerId="ADAL" clId="{6D230824-1166-4066-AC81-7EB128DAFD87}" dt="2021-03-08T12:57:28.032" v="272" actId="20577"/>
          <ac:spMkLst>
            <pc:docMk/>
            <pc:sldMk cId="3238789012" sldId="3044"/>
            <ac:spMk id="19" creationId="{C84E0BB2-D033-4D5C-922A-D3A4EDA25B29}"/>
          </ac:spMkLst>
        </pc:spChg>
        <pc:spChg chg="mod">
          <ac:chgData name="Joao MUIANGA" userId="5a1da9e2-207b-4f8a-85ff-1c7246265e83" providerId="ADAL" clId="{6D230824-1166-4066-AC81-7EB128DAFD87}" dt="2021-03-08T12:57:20.363" v="271" actId="20577"/>
          <ac:spMkLst>
            <pc:docMk/>
            <pc:sldMk cId="3238789012" sldId="3044"/>
            <ac:spMk id="21" creationId="{094AB5CA-1FE5-4AFF-A8CC-F04C1624AF90}"/>
          </ac:spMkLst>
        </pc:spChg>
        <pc:spChg chg="mod">
          <ac:chgData name="Joao MUIANGA" userId="5a1da9e2-207b-4f8a-85ff-1c7246265e83" providerId="ADAL" clId="{6D230824-1166-4066-AC81-7EB128DAFD87}" dt="2021-03-08T12:57:34.643" v="275" actId="1076"/>
          <ac:spMkLst>
            <pc:docMk/>
            <pc:sldMk cId="3238789012" sldId="3044"/>
            <ac:spMk id="24" creationId="{94BE706C-F0A0-4409-9C3D-E9A52DEB0569}"/>
          </ac:spMkLst>
        </pc:spChg>
        <pc:spChg chg="mod">
          <ac:chgData name="Joao MUIANGA" userId="5a1da9e2-207b-4f8a-85ff-1c7246265e83" providerId="ADAL" clId="{6D230824-1166-4066-AC81-7EB128DAFD87}" dt="2021-03-08T12:57:37.433" v="276" actId="1076"/>
          <ac:spMkLst>
            <pc:docMk/>
            <pc:sldMk cId="3238789012" sldId="3044"/>
            <ac:spMk id="26" creationId="{7E88FF0F-862B-459E-A4B9-F69ACFCD8165}"/>
          </ac:spMkLst>
        </pc:spChg>
        <pc:spChg chg="mod">
          <ac:chgData name="Joao MUIANGA" userId="5a1da9e2-207b-4f8a-85ff-1c7246265e83" providerId="ADAL" clId="{6D230824-1166-4066-AC81-7EB128DAFD87}" dt="2021-03-08T12:42:04.021" v="21" actId="20577"/>
          <ac:spMkLst>
            <pc:docMk/>
            <pc:sldMk cId="3238789012" sldId="3044"/>
            <ac:spMk id="37" creationId="{FD872996-686C-484A-B20C-D9846D9C7F40}"/>
          </ac:spMkLst>
        </pc:spChg>
        <pc:spChg chg="mod">
          <ac:chgData name="Joao MUIANGA" userId="5a1da9e2-207b-4f8a-85ff-1c7246265e83" providerId="ADAL" clId="{6D230824-1166-4066-AC81-7EB128DAFD87}" dt="2021-03-08T12:41:54.614" v="7" actId="20577"/>
          <ac:spMkLst>
            <pc:docMk/>
            <pc:sldMk cId="3238789012" sldId="3044"/>
            <ac:spMk id="38" creationId="{1E1BD1FA-EA73-4297-A7C0-DA968C0034E0}"/>
          </ac:spMkLst>
        </pc:spChg>
        <pc:spChg chg="mod">
          <ac:chgData name="Joao MUIANGA" userId="5a1da9e2-207b-4f8a-85ff-1c7246265e83" providerId="ADAL" clId="{6D230824-1166-4066-AC81-7EB128DAFD87}" dt="2021-03-08T12:56:39.983" v="245" actId="20577"/>
          <ac:spMkLst>
            <pc:docMk/>
            <pc:sldMk cId="3238789012" sldId="3044"/>
            <ac:spMk id="44" creationId="{A65D6361-887B-44FC-80C6-B13843408362}"/>
          </ac:spMkLst>
        </pc:spChg>
        <pc:spChg chg="mod">
          <ac:chgData name="Joao MUIANGA" userId="5a1da9e2-207b-4f8a-85ff-1c7246265e83" providerId="ADAL" clId="{6D230824-1166-4066-AC81-7EB128DAFD87}" dt="2021-03-08T12:55:38.672" v="238" actId="6549"/>
          <ac:spMkLst>
            <pc:docMk/>
            <pc:sldMk cId="3238789012" sldId="3044"/>
            <ac:spMk id="46" creationId="{05097A20-2901-44E3-A646-DD001AF71151}"/>
          </ac:spMkLst>
        </pc:spChg>
        <pc:spChg chg="mod">
          <ac:chgData name="Joao MUIANGA" userId="5a1da9e2-207b-4f8a-85ff-1c7246265e83" providerId="ADAL" clId="{6D230824-1166-4066-AC81-7EB128DAFD87}" dt="2021-03-08T12:55:48.972" v="239" actId="14100"/>
          <ac:spMkLst>
            <pc:docMk/>
            <pc:sldMk cId="3238789012" sldId="3044"/>
            <ac:spMk id="51" creationId="{D20F11C0-7A89-4769-B5F1-4AD50F07CA4A}"/>
          </ac:spMkLst>
        </pc:spChg>
        <pc:spChg chg="add del mod">
          <ac:chgData name="Joao MUIANGA" userId="5a1da9e2-207b-4f8a-85ff-1c7246265e83" providerId="ADAL" clId="{6D230824-1166-4066-AC81-7EB128DAFD87}" dt="2021-03-08T12:56:53.213" v="265" actId="20577"/>
          <ac:spMkLst>
            <pc:docMk/>
            <pc:sldMk cId="3238789012" sldId="3044"/>
            <ac:spMk id="63" creationId="{6E32A914-051E-437B-AE0E-7E4689C99B2B}"/>
          </ac:spMkLst>
        </pc:spChg>
        <pc:spChg chg="mod">
          <ac:chgData name="Joao MUIANGA" userId="5a1da9e2-207b-4f8a-85ff-1c7246265e83" providerId="ADAL" clId="{6D230824-1166-4066-AC81-7EB128DAFD87}" dt="2021-03-08T12:58:03.223" v="287" actId="20577"/>
          <ac:spMkLst>
            <pc:docMk/>
            <pc:sldMk cId="3238789012" sldId="3044"/>
            <ac:spMk id="65" creationId="{59CD9A77-CD1F-4B62-96B0-021A3CB8441E}"/>
          </ac:spMkLst>
        </pc:spChg>
        <pc:spChg chg="mod">
          <ac:chgData name="Joao MUIANGA" userId="5a1da9e2-207b-4f8a-85ff-1c7246265e83" providerId="ADAL" clId="{6D230824-1166-4066-AC81-7EB128DAFD87}" dt="2021-03-08T12:57:59.603" v="285" actId="20577"/>
          <ac:spMkLst>
            <pc:docMk/>
            <pc:sldMk cId="3238789012" sldId="3044"/>
            <ac:spMk id="66" creationId="{D9FA5412-B2A3-4832-B8E3-21811B07B124}"/>
          </ac:spMkLst>
        </pc:spChg>
        <pc:spChg chg="del mod">
          <ac:chgData name="Joao MUIANGA" userId="5a1da9e2-207b-4f8a-85ff-1c7246265e83" providerId="ADAL" clId="{6D230824-1166-4066-AC81-7EB128DAFD87}" dt="2021-03-08T12:57:00.053" v="266" actId="478"/>
          <ac:spMkLst>
            <pc:docMk/>
            <pc:sldMk cId="3238789012" sldId="3044"/>
            <ac:spMk id="68" creationId="{3229F3BA-92A4-48FE-ACA1-53D2AA9B559D}"/>
          </ac:spMkLst>
        </pc:spChg>
        <pc:spChg chg="mod">
          <ac:chgData name="Joao MUIANGA" userId="5a1da9e2-207b-4f8a-85ff-1c7246265e83" providerId="ADAL" clId="{6D230824-1166-4066-AC81-7EB128DAFD87}" dt="2021-03-08T12:44:38.349" v="76" actId="20577"/>
          <ac:spMkLst>
            <pc:docMk/>
            <pc:sldMk cId="3238789012" sldId="3044"/>
            <ac:spMk id="69" creationId="{69A82AF4-96B4-488C-BA55-8628E68BC1C4}"/>
          </ac:spMkLst>
        </pc:spChg>
        <pc:spChg chg="mod">
          <ac:chgData name="Joao MUIANGA" userId="5a1da9e2-207b-4f8a-85ff-1c7246265e83" providerId="ADAL" clId="{6D230824-1166-4066-AC81-7EB128DAFD87}" dt="2021-03-08T12:44:42.751" v="80" actId="20577"/>
          <ac:spMkLst>
            <pc:docMk/>
            <pc:sldMk cId="3238789012" sldId="3044"/>
            <ac:spMk id="70" creationId="{2FE191F0-395F-47F0-889A-20E9926B99AE}"/>
          </ac:spMkLst>
        </pc:spChg>
        <pc:spChg chg="add mod">
          <ac:chgData name="Joao MUIANGA" userId="5a1da9e2-207b-4f8a-85ff-1c7246265e83" providerId="ADAL" clId="{6D230824-1166-4066-AC81-7EB128DAFD87}" dt="2021-03-08T12:57:09.683" v="269" actId="20577"/>
          <ac:spMkLst>
            <pc:docMk/>
            <pc:sldMk cId="3238789012" sldId="3044"/>
            <ac:spMk id="71" creationId="{8A659EAD-54FF-409A-BE2E-192FF6345844}"/>
          </ac:spMkLst>
        </pc:spChg>
        <pc:spChg chg="mod">
          <ac:chgData name="Joao MUIANGA" userId="5a1da9e2-207b-4f8a-85ff-1c7246265e83" providerId="ADAL" clId="{6D230824-1166-4066-AC81-7EB128DAFD87}" dt="2021-03-08T12:48:55.685" v="116" actId="20577"/>
          <ac:spMkLst>
            <pc:docMk/>
            <pc:sldMk cId="3238789012" sldId="3044"/>
            <ac:spMk id="92" creationId="{387C918E-50CD-4484-BB91-FB6E1965C829}"/>
          </ac:spMkLst>
        </pc:spChg>
        <pc:spChg chg="mod">
          <ac:chgData name="Joao MUIANGA" userId="5a1da9e2-207b-4f8a-85ff-1c7246265e83" providerId="ADAL" clId="{6D230824-1166-4066-AC81-7EB128DAFD87}" dt="2021-03-08T12:43:58.941" v="66" actId="20577"/>
          <ac:spMkLst>
            <pc:docMk/>
            <pc:sldMk cId="3238789012" sldId="3044"/>
            <ac:spMk id="95" creationId="{A73FF3F3-4A15-4C5B-AEE8-4F281CAAFF60}"/>
          </ac:spMkLst>
        </pc:spChg>
        <pc:spChg chg="mod">
          <ac:chgData name="Joao MUIANGA" userId="5a1da9e2-207b-4f8a-85ff-1c7246265e83" providerId="ADAL" clId="{6D230824-1166-4066-AC81-7EB128DAFD87}" dt="2021-03-08T12:43:12.958" v="57" actId="20577"/>
          <ac:spMkLst>
            <pc:docMk/>
            <pc:sldMk cId="3238789012" sldId="3044"/>
            <ac:spMk id="96" creationId="{F5FB93F6-64BF-4DFF-9ED7-3701ABEA4546}"/>
          </ac:spMkLst>
        </pc:spChg>
        <pc:spChg chg="mod">
          <ac:chgData name="Joao MUIANGA" userId="5a1da9e2-207b-4f8a-85ff-1c7246265e83" providerId="ADAL" clId="{6D230824-1166-4066-AC81-7EB128DAFD87}" dt="2021-03-08T12:44:23.952" v="72" actId="20577"/>
          <ac:spMkLst>
            <pc:docMk/>
            <pc:sldMk cId="3238789012" sldId="3044"/>
            <ac:spMk id="99" creationId="{F8F1866C-CAA9-45E3-99A6-1B645AD4BAE5}"/>
          </ac:spMkLst>
        </pc:spChg>
        <pc:spChg chg="mod">
          <ac:chgData name="Joao MUIANGA" userId="5a1da9e2-207b-4f8a-85ff-1c7246265e83" providerId="ADAL" clId="{6D230824-1166-4066-AC81-7EB128DAFD87}" dt="2021-03-08T12:44:47.365" v="81" actId="1076"/>
          <ac:spMkLst>
            <pc:docMk/>
            <pc:sldMk cId="3238789012" sldId="3044"/>
            <ac:spMk id="100" creationId="{5F1D5585-0B8E-421E-AD25-E7B0F93C0BFE}"/>
          </ac:spMkLst>
        </pc:spChg>
        <pc:graphicFrameChg chg="add del mod">
          <ac:chgData name="Joao MUIANGA" userId="5a1da9e2-207b-4f8a-85ff-1c7246265e83" providerId="ADAL" clId="{6D230824-1166-4066-AC81-7EB128DAFD87}" dt="2021-03-08T12:47:15.860" v="92" actId="478"/>
          <ac:graphicFrameMkLst>
            <pc:docMk/>
            <pc:sldMk cId="3238789012" sldId="3044"/>
            <ac:graphicFrameMk id="6" creationId="{D5B889AC-0D7E-4813-B134-11BA43D2F32D}"/>
          </ac:graphicFrameMkLst>
        </pc:graphicFrameChg>
        <pc:graphicFrameChg chg="add mod">
          <ac:chgData name="Joao MUIANGA" userId="5a1da9e2-207b-4f8a-85ff-1c7246265e83" providerId="ADAL" clId="{6D230824-1166-4066-AC81-7EB128DAFD87}" dt="2021-03-08T12:48:21.106" v="110" actId="404"/>
          <ac:graphicFrameMkLst>
            <pc:docMk/>
            <pc:sldMk cId="3238789012" sldId="3044"/>
            <ac:graphicFrameMk id="10" creationId="{5CAAF0E5-A4FF-4589-8C8F-31FED196215F}"/>
          </ac:graphicFrameMkLst>
        </pc:graphicFrameChg>
        <pc:graphicFrameChg chg="del">
          <ac:chgData name="Joao MUIANGA" userId="5a1da9e2-207b-4f8a-85ff-1c7246265e83" providerId="ADAL" clId="{6D230824-1166-4066-AC81-7EB128DAFD87}" dt="2021-03-08T12:47:04.067" v="89" actId="478"/>
          <ac:graphicFrameMkLst>
            <pc:docMk/>
            <pc:sldMk cId="3238789012" sldId="3044"/>
            <ac:graphicFrameMk id="15" creationId="{8764B5C8-A356-4859-8DDA-DE68D44048F4}"/>
          </ac:graphicFrameMkLst>
        </pc:graphicFrameChg>
      </pc:sldChg>
      <pc:sldChg chg="modSp mod modTransition">
        <pc:chgData name="Joao MUIANGA" userId="5a1da9e2-207b-4f8a-85ff-1c7246265e83" providerId="ADAL" clId="{6D230824-1166-4066-AC81-7EB128DAFD87}" dt="2021-03-08T13:21:40.874" v="434" actId="27918"/>
        <pc:sldMkLst>
          <pc:docMk/>
          <pc:sldMk cId="1135246718" sldId="3045"/>
        </pc:sldMkLst>
        <pc:spChg chg="mod">
          <ac:chgData name="Joao MUIANGA" userId="5a1da9e2-207b-4f8a-85ff-1c7246265e83" providerId="ADAL" clId="{6D230824-1166-4066-AC81-7EB128DAFD87}" dt="2021-03-08T13:20:08.175" v="420" actId="1076"/>
          <ac:spMkLst>
            <pc:docMk/>
            <pc:sldMk cId="1135246718" sldId="3045"/>
            <ac:spMk id="7" creationId="{293392C4-6447-4CBF-9E55-46453F09BEF8}"/>
          </ac:spMkLst>
        </pc:spChg>
        <pc:spChg chg="mod">
          <ac:chgData name="Joao MUIANGA" userId="5a1da9e2-207b-4f8a-85ff-1c7246265e83" providerId="ADAL" clId="{6D230824-1166-4066-AC81-7EB128DAFD87}" dt="2021-03-08T13:21:07.452" v="429" actId="1076"/>
          <ac:spMkLst>
            <pc:docMk/>
            <pc:sldMk cId="1135246718" sldId="3045"/>
            <ac:spMk id="24" creationId="{94BE706C-F0A0-4409-9C3D-E9A52DEB0569}"/>
          </ac:spMkLst>
        </pc:spChg>
        <pc:spChg chg="mod">
          <ac:chgData name="Joao MUIANGA" userId="5a1da9e2-207b-4f8a-85ff-1c7246265e83" providerId="ADAL" clId="{6D230824-1166-4066-AC81-7EB128DAFD87}" dt="2021-03-08T13:21:09.844" v="430" actId="1076"/>
          <ac:spMkLst>
            <pc:docMk/>
            <pc:sldMk cId="1135246718" sldId="3045"/>
            <ac:spMk id="26" creationId="{7E88FF0F-862B-459E-A4B9-F69ACFCD8165}"/>
          </ac:spMkLst>
        </pc:spChg>
        <pc:spChg chg="mod">
          <ac:chgData name="Joao MUIANGA" userId="5a1da9e2-207b-4f8a-85ff-1c7246265e83" providerId="ADAL" clId="{6D230824-1166-4066-AC81-7EB128DAFD87}" dt="2021-03-08T12:59:45.871" v="302" actId="20577"/>
          <ac:spMkLst>
            <pc:docMk/>
            <pc:sldMk cId="1135246718" sldId="3045"/>
            <ac:spMk id="37" creationId="{FD872996-686C-484A-B20C-D9846D9C7F40}"/>
          </ac:spMkLst>
        </pc:spChg>
        <pc:spChg chg="mod">
          <ac:chgData name="Joao MUIANGA" userId="5a1da9e2-207b-4f8a-85ff-1c7246265e83" providerId="ADAL" clId="{6D230824-1166-4066-AC81-7EB128DAFD87}" dt="2021-03-08T12:59:51.367" v="303" actId="1076"/>
          <ac:spMkLst>
            <pc:docMk/>
            <pc:sldMk cId="1135246718" sldId="3045"/>
            <ac:spMk id="38" creationId="{1E1BD1FA-EA73-4297-A7C0-DA968C0034E0}"/>
          </ac:spMkLst>
        </pc:spChg>
        <pc:spChg chg="mod">
          <ac:chgData name="Joao MUIANGA" userId="5a1da9e2-207b-4f8a-85ff-1c7246265e83" providerId="ADAL" clId="{6D230824-1166-4066-AC81-7EB128DAFD87}" dt="2021-03-08T13:21:13.905" v="431" actId="1076"/>
          <ac:spMkLst>
            <pc:docMk/>
            <pc:sldMk cId="1135246718" sldId="3045"/>
            <ac:spMk id="65" creationId="{59CD9A77-CD1F-4B62-96B0-021A3CB8441E}"/>
          </ac:spMkLst>
        </pc:spChg>
        <pc:spChg chg="mod">
          <ac:chgData name="Joao MUIANGA" userId="5a1da9e2-207b-4f8a-85ff-1c7246265e83" providerId="ADAL" clId="{6D230824-1166-4066-AC81-7EB128DAFD87}" dt="2021-03-08T13:21:16.458" v="432" actId="1076"/>
          <ac:spMkLst>
            <pc:docMk/>
            <pc:sldMk cId="1135246718" sldId="3045"/>
            <ac:spMk id="66" creationId="{D9FA5412-B2A3-4832-B8E3-21811B07B124}"/>
          </ac:spMkLst>
        </pc:spChg>
        <pc:spChg chg="mod">
          <ac:chgData name="Joao MUIANGA" userId="5a1da9e2-207b-4f8a-85ff-1c7246265e83" providerId="ADAL" clId="{6D230824-1166-4066-AC81-7EB128DAFD87}" dt="2021-03-08T13:10:36.989" v="410" actId="20577"/>
          <ac:spMkLst>
            <pc:docMk/>
            <pc:sldMk cId="1135246718" sldId="3045"/>
            <ac:spMk id="73" creationId="{65200C14-1354-4D6F-A368-5895D5BFB6BE}"/>
          </ac:spMkLst>
        </pc:spChg>
        <pc:spChg chg="mod">
          <ac:chgData name="Joao MUIANGA" userId="5a1da9e2-207b-4f8a-85ff-1c7246265e83" providerId="ADAL" clId="{6D230824-1166-4066-AC81-7EB128DAFD87}" dt="2021-03-08T13:10:28.816" v="404" actId="1076"/>
          <ac:spMkLst>
            <pc:docMk/>
            <pc:sldMk cId="1135246718" sldId="3045"/>
            <ac:spMk id="80" creationId="{64F69FEE-AED6-4580-9381-625E3578EF0B}"/>
          </ac:spMkLst>
        </pc:spChg>
        <pc:spChg chg="mod">
          <ac:chgData name="Joao MUIANGA" userId="5a1da9e2-207b-4f8a-85ff-1c7246265e83" providerId="ADAL" clId="{6D230824-1166-4066-AC81-7EB128DAFD87}" dt="2021-03-08T13:10:19.303" v="401" actId="20577"/>
          <ac:spMkLst>
            <pc:docMk/>
            <pc:sldMk cId="1135246718" sldId="3045"/>
            <ac:spMk id="96" creationId="{F5FB93F6-64BF-4DFF-9ED7-3701ABEA4546}"/>
          </ac:spMkLst>
        </pc:spChg>
        <pc:spChg chg="mod">
          <ac:chgData name="Joao MUIANGA" userId="5a1da9e2-207b-4f8a-85ff-1c7246265e83" providerId="ADAL" clId="{6D230824-1166-4066-AC81-7EB128DAFD87}" dt="2021-03-08T13:10:23.314" v="402" actId="1076"/>
          <ac:spMkLst>
            <pc:docMk/>
            <pc:sldMk cId="1135246718" sldId="3045"/>
            <ac:spMk id="99" creationId="{F8F1866C-CAA9-45E3-99A6-1B645AD4BAE5}"/>
          </ac:spMkLst>
        </pc:spChg>
        <pc:picChg chg="mod">
          <ac:chgData name="Joao MUIANGA" userId="5a1da9e2-207b-4f8a-85ff-1c7246265e83" providerId="ADAL" clId="{6D230824-1166-4066-AC81-7EB128DAFD87}" dt="2021-03-08T13:09:50.362" v="356" actId="1076"/>
          <ac:picMkLst>
            <pc:docMk/>
            <pc:sldMk cId="1135246718" sldId="3045"/>
            <ac:picMk id="69" creationId="{C206AD6E-16D9-4B28-AFB3-A97372A8063F}"/>
          </ac:picMkLst>
        </pc:picChg>
      </pc:sldChg>
      <pc:sldChg chg="modSp mod">
        <pc:chgData name="Joao MUIANGA" userId="5a1da9e2-207b-4f8a-85ff-1c7246265e83" providerId="ADAL" clId="{6D230824-1166-4066-AC81-7EB128DAFD87}" dt="2021-03-08T12:59:15.049" v="294" actId="20577"/>
        <pc:sldMkLst>
          <pc:docMk/>
          <pc:sldMk cId="3631113306" sldId="3050"/>
        </pc:sldMkLst>
        <pc:spChg chg="mod">
          <ac:chgData name="Joao MUIANGA" userId="5a1da9e2-207b-4f8a-85ff-1c7246265e83" providerId="ADAL" clId="{6D230824-1166-4066-AC81-7EB128DAFD87}" dt="2021-03-08T12:59:15.049" v="294" actId="20577"/>
          <ac:spMkLst>
            <pc:docMk/>
            <pc:sldMk cId="3631113306" sldId="3050"/>
            <ac:spMk id="31" creationId="{AF7CE58E-7D01-4E11-9A90-F9E5CE30C6C2}"/>
          </ac:spMkLst>
        </pc:spChg>
      </pc:sldChg>
      <pc:sldChg chg="mod">
        <pc:chgData name="Joao MUIANGA" userId="5a1da9e2-207b-4f8a-85ff-1c7246265e83" providerId="ADAL" clId="{6D230824-1166-4066-AC81-7EB128DAFD87}" dt="2021-03-08T12:39:50.827" v="6" actId="27918"/>
        <pc:sldMkLst>
          <pc:docMk/>
          <pc:sldMk cId="1312831839" sldId="3054"/>
        </pc:sldMkLst>
      </pc:sldChg>
    </pc:docChg>
  </pc:docChgLst>
  <pc:docChgLst>
    <pc:chgData name="Joao MUIANGA" userId="5a1da9e2-207b-4f8a-85ff-1c7246265e83" providerId="ADAL" clId="{C7FCC07D-AF6E-4449-A669-3CEC2795432B}"/>
    <pc:docChg chg="undo custSel delSld modSld">
      <pc:chgData name="Joao MUIANGA" userId="5a1da9e2-207b-4f8a-85ff-1c7246265e83" providerId="ADAL" clId="{C7FCC07D-AF6E-4449-A669-3CEC2795432B}" dt="2021-02-24T13:10:58.242" v="169" actId="20577"/>
      <pc:docMkLst>
        <pc:docMk/>
      </pc:docMkLst>
      <pc:sldChg chg="modSp mod">
        <pc:chgData name="Joao MUIANGA" userId="5a1da9e2-207b-4f8a-85ff-1c7246265e83" providerId="ADAL" clId="{C7FCC07D-AF6E-4449-A669-3CEC2795432B}" dt="2021-02-24T12:18:28.494" v="11" actId="1035"/>
        <pc:sldMkLst>
          <pc:docMk/>
          <pc:sldMk cId="1850586550" sldId="262"/>
        </pc:sldMkLst>
        <pc:spChg chg="mod">
          <ac:chgData name="Joao MUIANGA" userId="5a1da9e2-207b-4f8a-85ff-1c7246265e83" providerId="ADAL" clId="{C7FCC07D-AF6E-4449-A669-3CEC2795432B}" dt="2021-02-24T12:18:28.494" v="11" actId="1035"/>
          <ac:spMkLst>
            <pc:docMk/>
            <pc:sldMk cId="1850586550" sldId="262"/>
            <ac:spMk id="5" creationId="{9911E6CD-B9BB-44C9-A06F-32D64AD9CB60}"/>
          </ac:spMkLst>
        </pc:spChg>
      </pc:sldChg>
      <pc:sldChg chg="modSp mod">
        <pc:chgData name="Joao MUIANGA" userId="5a1da9e2-207b-4f8a-85ff-1c7246265e83" providerId="ADAL" clId="{C7FCC07D-AF6E-4449-A669-3CEC2795432B}" dt="2021-02-24T12:09:28.435" v="7" actId="27636"/>
        <pc:sldMkLst>
          <pc:docMk/>
          <pc:sldMk cId="3714293818" sldId="265"/>
        </pc:sldMkLst>
        <pc:spChg chg="mod">
          <ac:chgData name="Joao MUIANGA" userId="5a1da9e2-207b-4f8a-85ff-1c7246265e83" providerId="ADAL" clId="{C7FCC07D-AF6E-4449-A669-3CEC2795432B}" dt="2021-02-24T12:09:28.435" v="7" actId="27636"/>
          <ac:spMkLst>
            <pc:docMk/>
            <pc:sldMk cId="3714293818" sldId="265"/>
            <ac:spMk id="15" creationId="{B25D4522-22E0-4F83-945A-CE30702B2D21}"/>
          </ac:spMkLst>
        </pc:spChg>
      </pc:sldChg>
      <pc:sldChg chg="delDesignElem">
        <pc:chgData name="Joao MUIANGA" userId="5a1da9e2-207b-4f8a-85ff-1c7246265e83" providerId="ADAL" clId="{C7FCC07D-AF6E-4449-A669-3CEC2795432B}" dt="2021-02-24T12:09:28.260" v="1"/>
        <pc:sldMkLst>
          <pc:docMk/>
          <pc:sldMk cId="3861544959" sldId="298"/>
        </pc:sldMkLst>
      </pc:sldChg>
      <pc:sldChg chg="delDesignElem">
        <pc:chgData name="Joao MUIANGA" userId="5a1da9e2-207b-4f8a-85ff-1c7246265e83" providerId="ADAL" clId="{C7FCC07D-AF6E-4449-A669-3CEC2795432B}" dt="2021-02-24T12:09:28.285" v="2"/>
        <pc:sldMkLst>
          <pc:docMk/>
          <pc:sldMk cId="1498109723" sldId="325"/>
        </pc:sldMkLst>
      </pc:sldChg>
      <pc:sldChg chg="delDesignElem">
        <pc:chgData name="Joao MUIANGA" userId="5a1da9e2-207b-4f8a-85ff-1c7246265e83" providerId="ADAL" clId="{C7FCC07D-AF6E-4449-A669-3CEC2795432B}" dt="2021-02-24T12:09:28.255" v="0"/>
        <pc:sldMkLst>
          <pc:docMk/>
          <pc:sldMk cId="4055013424" sldId="326"/>
        </pc:sldMkLst>
      </pc:sldChg>
      <pc:sldChg chg="delDesignElem">
        <pc:chgData name="Joao MUIANGA" userId="5a1da9e2-207b-4f8a-85ff-1c7246265e83" providerId="ADAL" clId="{C7FCC07D-AF6E-4449-A669-3CEC2795432B}" dt="2021-02-24T12:09:28.336" v="4"/>
        <pc:sldMkLst>
          <pc:docMk/>
          <pc:sldMk cId="1701694418" sldId="329"/>
        </pc:sldMkLst>
      </pc:sldChg>
      <pc:sldChg chg="delDesignElem">
        <pc:chgData name="Joao MUIANGA" userId="5a1da9e2-207b-4f8a-85ff-1c7246265e83" providerId="ADAL" clId="{C7FCC07D-AF6E-4449-A669-3CEC2795432B}" dt="2021-02-24T12:09:28.296" v="3"/>
        <pc:sldMkLst>
          <pc:docMk/>
          <pc:sldMk cId="3903402284" sldId="330"/>
        </pc:sldMkLst>
      </pc:sldChg>
      <pc:sldChg chg="delDesignElem">
        <pc:chgData name="Joao MUIANGA" userId="5a1da9e2-207b-4f8a-85ff-1c7246265e83" providerId="ADAL" clId="{C7FCC07D-AF6E-4449-A669-3CEC2795432B}" dt="2021-02-24T12:09:28.345" v="5"/>
        <pc:sldMkLst>
          <pc:docMk/>
          <pc:sldMk cId="12460499" sldId="331"/>
        </pc:sldMkLst>
      </pc:sldChg>
      <pc:sldChg chg="modSp mod">
        <pc:chgData name="Joao MUIANGA" userId="5a1da9e2-207b-4f8a-85ff-1c7246265e83" providerId="ADAL" clId="{C7FCC07D-AF6E-4449-A669-3CEC2795432B}" dt="2021-02-24T12:14:12.364" v="10" actId="20577"/>
        <pc:sldMkLst>
          <pc:docMk/>
          <pc:sldMk cId="3238789012" sldId="3044"/>
        </pc:sldMkLst>
        <pc:spChg chg="mod">
          <ac:chgData name="Joao MUIANGA" userId="5a1da9e2-207b-4f8a-85ff-1c7246265e83" providerId="ADAL" clId="{C7FCC07D-AF6E-4449-A669-3CEC2795432B}" dt="2021-02-24T12:14:12.364" v="10" actId="20577"/>
          <ac:spMkLst>
            <pc:docMk/>
            <pc:sldMk cId="3238789012" sldId="3044"/>
            <ac:spMk id="24" creationId="{94BE706C-F0A0-4409-9C3D-E9A52DEB0569}"/>
          </ac:spMkLst>
        </pc:spChg>
        <pc:spChg chg="mod">
          <ac:chgData name="Joao MUIANGA" userId="5a1da9e2-207b-4f8a-85ff-1c7246265e83" providerId="ADAL" clId="{C7FCC07D-AF6E-4449-A669-3CEC2795432B}" dt="2021-02-24T12:14:09.308" v="9" actId="6549"/>
          <ac:spMkLst>
            <pc:docMk/>
            <pc:sldMk cId="3238789012" sldId="3044"/>
            <ac:spMk id="26" creationId="{7E88FF0F-862B-459E-A4B9-F69ACFCD8165}"/>
          </ac:spMkLst>
        </pc:spChg>
        <pc:spChg chg="mod">
          <ac:chgData name="Joao MUIANGA" userId="5a1da9e2-207b-4f8a-85ff-1c7246265e83" providerId="ADAL" clId="{C7FCC07D-AF6E-4449-A669-3CEC2795432B}" dt="2021-02-24T12:14:02.690" v="8" actId="20577"/>
          <ac:spMkLst>
            <pc:docMk/>
            <pc:sldMk cId="3238789012" sldId="3044"/>
            <ac:spMk id="59" creationId="{7EBBB079-52DA-460B-99E4-28A4C38C2B1B}"/>
          </ac:spMkLst>
        </pc:spChg>
      </pc:sldChg>
      <pc:sldChg chg="addSp delSp modSp mod modTransition">
        <pc:chgData name="Joao MUIANGA" userId="5a1da9e2-207b-4f8a-85ff-1c7246265e83" providerId="ADAL" clId="{C7FCC07D-AF6E-4449-A669-3CEC2795432B}" dt="2021-02-24T13:10:58.242" v="169" actId="20577"/>
        <pc:sldMkLst>
          <pc:docMk/>
          <pc:sldMk cId="1135246718" sldId="3045"/>
        </pc:sldMkLst>
        <pc:spChg chg="mod">
          <ac:chgData name="Joao MUIANGA" userId="5a1da9e2-207b-4f8a-85ff-1c7246265e83" providerId="ADAL" clId="{C7FCC07D-AF6E-4449-A669-3CEC2795432B}" dt="2021-02-24T12:57:33.796" v="103" actId="20577"/>
          <ac:spMkLst>
            <pc:docMk/>
            <pc:sldMk cId="1135246718" sldId="3045"/>
            <ac:spMk id="19" creationId="{C84E0BB2-D033-4D5C-922A-D3A4EDA25B29}"/>
          </ac:spMkLst>
        </pc:spChg>
        <pc:spChg chg="mod">
          <ac:chgData name="Joao MUIANGA" userId="5a1da9e2-207b-4f8a-85ff-1c7246265e83" providerId="ADAL" clId="{C7FCC07D-AF6E-4449-A669-3CEC2795432B}" dt="2021-02-24T12:57:36.846" v="104" actId="20577"/>
          <ac:spMkLst>
            <pc:docMk/>
            <pc:sldMk cId="1135246718" sldId="3045"/>
            <ac:spMk id="21" creationId="{094AB5CA-1FE5-4AFF-A8CC-F04C1624AF90}"/>
          </ac:spMkLst>
        </pc:spChg>
        <pc:spChg chg="mod">
          <ac:chgData name="Joao MUIANGA" userId="5a1da9e2-207b-4f8a-85ff-1c7246265e83" providerId="ADAL" clId="{C7FCC07D-AF6E-4449-A669-3CEC2795432B}" dt="2021-02-24T13:10:21.033" v="158" actId="20577"/>
          <ac:spMkLst>
            <pc:docMk/>
            <pc:sldMk cId="1135246718" sldId="3045"/>
            <ac:spMk id="24" creationId="{94BE706C-F0A0-4409-9C3D-E9A52DEB0569}"/>
          </ac:spMkLst>
        </pc:spChg>
        <pc:spChg chg="mod">
          <ac:chgData name="Joao MUIANGA" userId="5a1da9e2-207b-4f8a-85ff-1c7246265e83" providerId="ADAL" clId="{C7FCC07D-AF6E-4449-A669-3CEC2795432B}" dt="2021-02-24T13:04:26.865" v="141" actId="20577"/>
          <ac:spMkLst>
            <pc:docMk/>
            <pc:sldMk cId="1135246718" sldId="3045"/>
            <ac:spMk id="26" creationId="{7E88FF0F-862B-459E-A4B9-F69ACFCD8165}"/>
          </ac:spMkLst>
        </pc:spChg>
        <pc:spChg chg="mod">
          <ac:chgData name="Joao MUIANGA" userId="5a1da9e2-207b-4f8a-85ff-1c7246265e83" providerId="ADAL" clId="{C7FCC07D-AF6E-4449-A669-3CEC2795432B}" dt="2021-02-24T13:10:58.242" v="169" actId="20577"/>
          <ac:spMkLst>
            <pc:docMk/>
            <pc:sldMk cId="1135246718" sldId="3045"/>
            <ac:spMk id="27" creationId="{D7B6A184-2843-476F-935B-26C51BCE11B6}"/>
          </ac:spMkLst>
        </pc:spChg>
        <pc:spChg chg="mod">
          <ac:chgData name="Joao MUIANGA" userId="5a1da9e2-207b-4f8a-85ff-1c7246265e83" providerId="ADAL" clId="{C7FCC07D-AF6E-4449-A669-3CEC2795432B}" dt="2021-02-24T12:54:56.872" v="70" actId="20577"/>
          <ac:spMkLst>
            <pc:docMk/>
            <pc:sldMk cId="1135246718" sldId="3045"/>
            <ac:spMk id="37" creationId="{FD872996-686C-484A-B20C-D9846D9C7F40}"/>
          </ac:spMkLst>
        </pc:spChg>
        <pc:spChg chg="mod">
          <ac:chgData name="Joao MUIANGA" userId="5a1da9e2-207b-4f8a-85ff-1c7246265e83" providerId="ADAL" clId="{C7FCC07D-AF6E-4449-A669-3CEC2795432B}" dt="2021-02-24T13:10:46.884" v="162" actId="1076"/>
          <ac:spMkLst>
            <pc:docMk/>
            <pc:sldMk cId="1135246718" sldId="3045"/>
            <ac:spMk id="38" creationId="{1E1BD1FA-EA73-4297-A7C0-DA968C0034E0}"/>
          </ac:spMkLst>
        </pc:spChg>
        <pc:spChg chg="mod">
          <ac:chgData name="Joao MUIANGA" userId="5a1da9e2-207b-4f8a-85ff-1c7246265e83" providerId="ADAL" clId="{C7FCC07D-AF6E-4449-A669-3CEC2795432B}" dt="2021-02-24T12:33:32.717" v="36" actId="14100"/>
          <ac:spMkLst>
            <pc:docMk/>
            <pc:sldMk cId="1135246718" sldId="3045"/>
            <ac:spMk id="39" creationId="{A73A6737-72DF-4379-B28C-AD076557046C}"/>
          </ac:spMkLst>
        </pc:spChg>
        <pc:spChg chg="del">
          <ac:chgData name="Joao MUIANGA" userId="5a1da9e2-207b-4f8a-85ff-1c7246265e83" providerId="ADAL" clId="{C7FCC07D-AF6E-4449-A669-3CEC2795432B}" dt="2021-02-24T12:33:28.082" v="34" actId="478"/>
          <ac:spMkLst>
            <pc:docMk/>
            <pc:sldMk cId="1135246718" sldId="3045"/>
            <ac:spMk id="42" creationId="{38528D08-7E37-45D9-8169-B739A619F3DF}"/>
          </ac:spMkLst>
        </pc:spChg>
        <pc:spChg chg="del">
          <ac:chgData name="Joao MUIANGA" userId="5a1da9e2-207b-4f8a-85ff-1c7246265e83" providerId="ADAL" clId="{C7FCC07D-AF6E-4449-A669-3CEC2795432B}" dt="2021-02-24T12:33:29.865" v="35" actId="478"/>
          <ac:spMkLst>
            <pc:docMk/>
            <pc:sldMk cId="1135246718" sldId="3045"/>
            <ac:spMk id="43" creationId="{2C4B0BC4-217F-4111-BA84-86B271A5E9D2}"/>
          </ac:spMkLst>
        </pc:spChg>
        <pc:spChg chg="del">
          <ac:chgData name="Joao MUIANGA" userId="5a1da9e2-207b-4f8a-85ff-1c7246265e83" providerId="ADAL" clId="{C7FCC07D-AF6E-4449-A669-3CEC2795432B}" dt="2021-02-24T12:33:22.052" v="31" actId="478"/>
          <ac:spMkLst>
            <pc:docMk/>
            <pc:sldMk cId="1135246718" sldId="3045"/>
            <ac:spMk id="44" creationId="{A65D6361-887B-44FC-80C6-B13843408362}"/>
          </ac:spMkLst>
        </pc:spChg>
        <pc:spChg chg="del">
          <ac:chgData name="Joao MUIANGA" userId="5a1da9e2-207b-4f8a-85ff-1c7246265e83" providerId="ADAL" clId="{C7FCC07D-AF6E-4449-A669-3CEC2795432B}" dt="2021-02-24T12:33:19.007" v="29" actId="478"/>
          <ac:spMkLst>
            <pc:docMk/>
            <pc:sldMk cId="1135246718" sldId="3045"/>
            <ac:spMk id="45" creationId="{7039FCC2-4C90-4352-A337-3D286F48AC9C}"/>
          </ac:spMkLst>
        </pc:spChg>
        <pc:spChg chg="mod">
          <ac:chgData name="Joao MUIANGA" userId="5a1da9e2-207b-4f8a-85ff-1c7246265e83" providerId="ADAL" clId="{C7FCC07D-AF6E-4449-A669-3CEC2795432B}" dt="2021-02-24T12:33:25.357" v="33" actId="20577"/>
          <ac:spMkLst>
            <pc:docMk/>
            <pc:sldMk cId="1135246718" sldId="3045"/>
            <ac:spMk id="46" creationId="{05097A20-2901-44E3-A646-DD001AF71151}"/>
          </ac:spMkLst>
        </pc:spChg>
        <pc:spChg chg="mod">
          <ac:chgData name="Joao MUIANGA" userId="5a1da9e2-207b-4f8a-85ff-1c7246265e83" providerId="ADAL" clId="{C7FCC07D-AF6E-4449-A669-3CEC2795432B}" dt="2021-02-24T12:57:28.376" v="102" actId="20577"/>
          <ac:spMkLst>
            <pc:docMk/>
            <pc:sldMk cId="1135246718" sldId="3045"/>
            <ac:spMk id="57" creationId="{9FA4AFE1-B20D-4E1B-94E9-4F66A688B32D}"/>
          </ac:spMkLst>
        </pc:spChg>
        <pc:spChg chg="add mod">
          <ac:chgData name="Joao MUIANGA" userId="5a1da9e2-207b-4f8a-85ff-1c7246265e83" providerId="ADAL" clId="{C7FCC07D-AF6E-4449-A669-3CEC2795432B}" dt="2021-02-24T12:56:46.076" v="90" actId="1076"/>
          <ac:spMkLst>
            <pc:docMk/>
            <pc:sldMk cId="1135246718" sldId="3045"/>
            <ac:spMk id="73" creationId="{65200C14-1354-4D6F-A368-5895D5BFB6BE}"/>
          </ac:spMkLst>
        </pc:spChg>
        <pc:spChg chg="del">
          <ac:chgData name="Joao MUIANGA" userId="5a1da9e2-207b-4f8a-85ff-1c7246265e83" providerId="ADAL" clId="{C7FCC07D-AF6E-4449-A669-3CEC2795432B}" dt="2021-02-24T12:56:26.779" v="83" actId="478"/>
          <ac:spMkLst>
            <pc:docMk/>
            <pc:sldMk cId="1135246718" sldId="3045"/>
            <ac:spMk id="74" creationId="{131D1E81-E8BD-4F45-9218-D7B826E158FC}"/>
          </ac:spMkLst>
        </pc:spChg>
        <pc:spChg chg="del">
          <ac:chgData name="Joao MUIANGA" userId="5a1da9e2-207b-4f8a-85ff-1c7246265e83" providerId="ADAL" clId="{C7FCC07D-AF6E-4449-A669-3CEC2795432B}" dt="2021-02-24T12:56:49.082" v="92" actId="478"/>
          <ac:spMkLst>
            <pc:docMk/>
            <pc:sldMk cId="1135246718" sldId="3045"/>
            <ac:spMk id="78" creationId="{24B45178-41A5-493B-B789-92E3F9E70BBD}"/>
          </ac:spMkLst>
        </pc:spChg>
        <pc:spChg chg="mod">
          <ac:chgData name="Joao MUIANGA" userId="5a1da9e2-207b-4f8a-85ff-1c7246265e83" providerId="ADAL" clId="{C7FCC07D-AF6E-4449-A669-3CEC2795432B}" dt="2021-02-24T12:56:43.415" v="89" actId="1076"/>
          <ac:spMkLst>
            <pc:docMk/>
            <pc:sldMk cId="1135246718" sldId="3045"/>
            <ac:spMk id="80" creationId="{64F69FEE-AED6-4580-9381-625E3578EF0B}"/>
          </ac:spMkLst>
        </pc:spChg>
        <pc:spChg chg="del">
          <ac:chgData name="Joao MUIANGA" userId="5a1da9e2-207b-4f8a-85ff-1c7246265e83" providerId="ADAL" clId="{C7FCC07D-AF6E-4449-A669-3CEC2795432B}" dt="2021-02-24T12:56:50.321" v="93" actId="478"/>
          <ac:spMkLst>
            <pc:docMk/>
            <pc:sldMk cId="1135246718" sldId="3045"/>
            <ac:spMk id="81" creationId="{E684A49F-958C-4EFC-8047-BD04041275EF}"/>
          </ac:spMkLst>
        </pc:spChg>
        <pc:spChg chg="del">
          <ac:chgData name="Joao MUIANGA" userId="5a1da9e2-207b-4f8a-85ff-1c7246265e83" providerId="ADAL" clId="{C7FCC07D-AF6E-4449-A669-3CEC2795432B}" dt="2021-02-24T12:33:20.757" v="30" actId="478"/>
          <ac:spMkLst>
            <pc:docMk/>
            <pc:sldMk cId="1135246718" sldId="3045"/>
            <ac:spMk id="85" creationId="{DE0119A3-8FE4-4596-9212-C9B42B760F94}"/>
          </ac:spMkLst>
        </pc:spChg>
        <pc:spChg chg="del">
          <ac:chgData name="Joao MUIANGA" userId="5a1da9e2-207b-4f8a-85ff-1c7246265e83" providerId="ADAL" clId="{C7FCC07D-AF6E-4449-A669-3CEC2795432B}" dt="2021-02-24T12:56:29.919" v="84" actId="478"/>
          <ac:spMkLst>
            <pc:docMk/>
            <pc:sldMk cId="1135246718" sldId="3045"/>
            <ac:spMk id="95" creationId="{A73FF3F3-4A15-4C5B-AEE8-4F281CAAFF60}"/>
          </ac:spMkLst>
        </pc:spChg>
        <pc:spChg chg="mod">
          <ac:chgData name="Joao MUIANGA" userId="5a1da9e2-207b-4f8a-85ff-1c7246265e83" providerId="ADAL" clId="{C7FCC07D-AF6E-4449-A669-3CEC2795432B}" dt="2021-02-24T12:56:19.074" v="81" actId="20577"/>
          <ac:spMkLst>
            <pc:docMk/>
            <pc:sldMk cId="1135246718" sldId="3045"/>
            <ac:spMk id="99" creationId="{F8F1866C-CAA9-45E3-99A6-1B645AD4BAE5}"/>
          </ac:spMkLst>
        </pc:spChg>
        <pc:spChg chg="del">
          <ac:chgData name="Joao MUIANGA" userId="5a1da9e2-207b-4f8a-85ff-1c7246265e83" providerId="ADAL" clId="{C7FCC07D-AF6E-4449-A669-3CEC2795432B}" dt="2021-02-24T12:56:32.016" v="85" actId="478"/>
          <ac:spMkLst>
            <pc:docMk/>
            <pc:sldMk cId="1135246718" sldId="3045"/>
            <ac:spMk id="100" creationId="{5F1D5585-0B8E-421E-AD25-E7B0F93C0BFE}"/>
          </ac:spMkLst>
        </pc:spChg>
        <pc:picChg chg="mod">
          <ac:chgData name="Joao MUIANGA" userId="5a1da9e2-207b-4f8a-85ff-1c7246265e83" providerId="ADAL" clId="{C7FCC07D-AF6E-4449-A669-3CEC2795432B}" dt="2021-02-24T12:56:34.183" v="86" actId="1076"/>
          <ac:picMkLst>
            <pc:docMk/>
            <pc:sldMk cId="1135246718" sldId="3045"/>
            <ac:picMk id="69" creationId="{C206AD6E-16D9-4B28-AFB3-A97372A8063F}"/>
          </ac:picMkLst>
        </pc:picChg>
        <pc:picChg chg="del">
          <ac:chgData name="Joao MUIANGA" userId="5a1da9e2-207b-4f8a-85ff-1c7246265e83" providerId="ADAL" clId="{C7FCC07D-AF6E-4449-A669-3CEC2795432B}" dt="2021-02-24T12:56:47.031" v="91" actId="478"/>
          <ac:picMkLst>
            <pc:docMk/>
            <pc:sldMk cId="1135246718" sldId="3045"/>
            <ac:picMk id="70" creationId="{24E4EA2E-0E2F-44A5-A3AB-303DDC8281FA}"/>
          </ac:picMkLst>
        </pc:picChg>
        <pc:picChg chg="mod">
          <ac:chgData name="Joao MUIANGA" userId="5a1da9e2-207b-4f8a-85ff-1c7246265e83" providerId="ADAL" clId="{C7FCC07D-AF6E-4449-A669-3CEC2795432B}" dt="2021-02-24T12:56:39.700" v="88" actId="1076"/>
          <ac:picMkLst>
            <pc:docMk/>
            <pc:sldMk cId="1135246718" sldId="3045"/>
            <ac:picMk id="71" creationId="{9A9BC3F6-8602-436D-875E-9B19C755BF27}"/>
          </ac:picMkLst>
        </pc:picChg>
        <pc:picChg chg="del">
          <ac:chgData name="Joao MUIANGA" userId="5a1da9e2-207b-4f8a-85ff-1c7246265e83" providerId="ADAL" clId="{C7FCC07D-AF6E-4449-A669-3CEC2795432B}" dt="2021-02-24T12:27:41.398" v="24" actId="478"/>
          <ac:picMkLst>
            <pc:docMk/>
            <pc:sldMk cId="1135246718" sldId="3045"/>
            <ac:picMk id="72" creationId="{1A477D49-8A25-4412-9DD2-E4D292E3C002}"/>
          </ac:picMkLst>
        </pc:picChg>
      </pc:sldChg>
      <pc:sldChg chg="modSp mod">
        <pc:chgData name="Joao MUIANGA" userId="5a1da9e2-207b-4f8a-85ff-1c7246265e83" providerId="ADAL" clId="{C7FCC07D-AF6E-4449-A669-3CEC2795432B}" dt="2021-02-24T12:24:04.038" v="23" actId="20577"/>
        <pc:sldMkLst>
          <pc:docMk/>
          <pc:sldMk cId="2362915166" sldId="3046"/>
        </pc:sldMkLst>
        <pc:spChg chg="mod">
          <ac:chgData name="Joao MUIANGA" userId="5a1da9e2-207b-4f8a-85ff-1c7246265e83" providerId="ADAL" clId="{C7FCC07D-AF6E-4449-A669-3CEC2795432B}" dt="2021-02-24T12:24:04.038" v="23" actId="20577"/>
          <ac:spMkLst>
            <pc:docMk/>
            <pc:sldMk cId="2362915166" sldId="3046"/>
            <ac:spMk id="5" creationId="{49A0FB7B-9DEC-407C-9745-E3F2E907A574}"/>
          </ac:spMkLst>
        </pc:spChg>
      </pc:sldChg>
      <pc:sldChg chg="del">
        <pc:chgData name="Joao MUIANGA" userId="5a1da9e2-207b-4f8a-85ff-1c7246265e83" providerId="ADAL" clId="{C7FCC07D-AF6E-4449-A669-3CEC2795432B}" dt="2021-02-24T13:01:57.294" v="105" actId="47"/>
        <pc:sldMkLst>
          <pc:docMk/>
          <pc:sldMk cId="4152446239" sldId="3051"/>
        </pc:sldMkLst>
      </pc:sldChg>
      <pc:sldChg chg="del">
        <pc:chgData name="Joao MUIANGA" userId="5a1da9e2-207b-4f8a-85ff-1c7246265e83" providerId="ADAL" clId="{C7FCC07D-AF6E-4449-A669-3CEC2795432B}" dt="2021-02-24T13:01:57.294" v="105" actId="47"/>
        <pc:sldMkLst>
          <pc:docMk/>
          <pc:sldMk cId="3564678937" sldId="3052"/>
        </pc:sldMkLst>
      </pc:sldChg>
      <pc:sldChg chg="addSp delSp modSp mod">
        <pc:chgData name="Joao MUIANGA" userId="5a1da9e2-207b-4f8a-85ff-1c7246265e83" providerId="ADAL" clId="{C7FCC07D-AF6E-4449-A669-3CEC2795432B}" dt="2021-02-24T13:06:29.862" v="156" actId="1076"/>
        <pc:sldMkLst>
          <pc:docMk/>
          <pc:sldMk cId="1312831839" sldId="3054"/>
        </pc:sldMkLst>
        <pc:graphicFrameChg chg="mod">
          <ac:chgData name="Joao MUIANGA" userId="5a1da9e2-207b-4f8a-85ff-1c7246265e83" providerId="ADAL" clId="{C7FCC07D-AF6E-4449-A669-3CEC2795432B}" dt="2021-02-24T13:06:25.134" v="154" actId="1076"/>
          <ac:graphicFrameMkLst>
            <pc:docMk/>
            <pc:sldMk cId="1312831839" sldId="3054"/>
            <ac:graphicFrameMk id="9" creationId="{8CE5B9C7-E978-4DF7-84CD-2210712AF420}"/>
          </ac:graphicFrameMkLst>
        </pc:graphicFrameChg>
        <pc:graphicFrameChg chg="add del mod">
          <ac:chgData name="Joao MUIANGA" userId="5a1da9e2-207b-4f8a-85ff-1c7246265e83" providerId="ADAL" clId="{C7FCC07D-AF6E-4449-A669-3CEC2795432B}" dt="2021-02-24T13:06:29.862" v="156" actId="1076"/>
          <ac:graphicFrameMkLst>
            <pc:docMk/>
            <pc:sldMk cId="1312831839" sldId="3054"/>
            <ac:graphicFrameMk id="12" creationId="{5C71CF39-390D-49C4-8B93-1ED8C6E5073B}"/>
          </ac:graphicFrameMkLst>
        </pc:graphicFrameChg>
      </pc:sldChg>
      <pc:sldChg chg="delDesignElem">
        <pc:chgData name="Joao MUIANGA" userId="5a1da9e2-207b-4f8a-85ff-1c7246265e83" providerId="ADAL" clId="{C7FCC07D-AF6E-4449-A669-3CEC2795432B}" dt="2021-02-24T12:09:28.355" v="6"/>
        <pc:sldMkLst>
          <pc:docMk/>
          <pc:sldMk cId="1332111492" sldId="30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https://wfp.sharepoint.com/sites/LinhaVerdeCoordination/Shared%20Documents/General/Communications/Linha%20Verde%20Data%20Sets/LV%20Analysis%20Month%2019%20and%2020%20-%20(15th%20January%202020)-English.xlsx"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3" Type="http://schemas.openxmlformats.org/officeDocument/2006/relationships/oleObject" Target="https://wfp.sharepoint.com/sites/LinhaVerdeCoordination/Shared%20Documents/General/Communications/Linha%20Verde%20Data%20Sets/LV%20Analysis%20Month%2019%20and%2020%20-%20(15th%20January%202020)-English.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wfp.sharepoint.com/sites/LinhaVerdeCoordination/Shared%20Documents/General/Communications/Linha%20Verde%20Data%20Sets/LV%20Analysis%20Month%2019%20and%2020%20-%20(15th%20January%202020)-English.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wfp.sharepoint.com/sites/LinhaVerdeCoordination/Shared%20Documents/General/Communications/Linha%20Verde%20Data%20Sets/LV%20Analysis%20Month%2019%20and%2020%20-%20(15th%20January%202020)-English.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wfp.sharepoint.com/sites/LinhaVerdeCoordination/Shared%20Documents/General/Communications/Linha%20Verde%20Data%20Sets/LV%20Analysis%20Month%2019%20and%2020%20-%20(15th%20January%202020)-English.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wfp.sharepoint.com/sites/LinhaVerdeCoordination/Shared%20Documents/General/Communications/Linha%20Verde%20Data%20Sets/LV%20Analysis%20Month%2019%20and%2020%20-%20(15th%20January%202020)-English.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wfp.sharepoint.com/sites/LinhaVerdeCoordination/Shared%20Documents/General/Communications/Linha%20Verde%20Data%20Sets/LV%20Analysis%20Month%2019%20and%2020%20-%20(15th%20January%202020)-English.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PT" dirty="0"/>
              <a:t>Food Assistance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barChart>
        <c:barDir val="col"/>
        <c:grouping val="clustered"/>
        <c:varyColors val="0"/>
        <c:ser>
          <c:idx val="0"/>
          <c:order val="0"/>
          <c:tx>
            <c:strRef>
              <c:f>Sheet1!$B$1</c:f>
              <c:strCache>
                <c:ptCount val="1"/>
                <c:pt idx="0">
                  <c:v>Reached</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Food Assistance</c:v>
                </c:pt>
              </c:strCache>
            </c:strRef>
          </c:cat>
          <c:val>
            <c:numRef>
              <c:f>Sheet1!$B$2</c:f>
              <c:numCache>
                <c:formatCode>#,##0</c:formatCode>
                <c:ptCount val="1"/>
                <c:pt idx="0">
                  <c:v>321901</c:v>
                </c:pt>
              </c:numCache>
            </c:numRef>
          </c:val>
          <c:extLst>
            <c:ext xmlns:c16="http://schemas.microsoft.com/office/drawing/2014/chart" uri="{C3380CC4-5D6E-409C-BE32-E72D297353CC}">
              <c16:uniqueId val="{00000000-03A0-4FA5-A175-3BE68D823670}"/>
            </c:ext>
          </c:extLst>
        </c:ser>
        <c:ser>
          <c:idx val="1"/>
          <c:order val="1"/>
          <c:tx>
            <c:strRef>
              <c:f>Sheet1!$C$1</c:f>
              <c:strCache>
                <c:ptCount val="1"/>
                <c:pt idx="0">
                  <c:v>Planned</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Food Assistance</c:v>
                </c:pt>
              </c:strCache>
            </c:strRef>
          </c:cat>
          <c:val>
            <c:numRef>
              <c:f>Sheet1!$C$2</c:f>
              <c:numCache>
                <c:formatCode>#,##0</c:formatCode>
                <c:ptCount val="1"/>
                <c:pt idx="0">
                  <c:v>674609</c:v>
                </c:pt>
              </c:numCache>
            </c:numRef>
          </c:val>
          <c:extLst>
            <c:ext xmlns:c16="http://schemas.microsoft.com/office/drawing/2014/chart" uri="{C3380CC4-5D6E-409C-BE32-E72D297353CC}">
              <c16:uniqueId val="{00000001-03A0-4FA5-A175-3BE68D823670}"/>
            </c:ext>
          </c:extLst>
        </c:ser>
        <c:dLbls>
          <c:dLblPos val="outEnd"/>
          <c:showLegendKey val="0"/>
          <c:showVal val="1"/>
          <c:showCatName val="0"/>
          <c:showSerName val="0"/>
          <c:showPercent val="0"/>
          <c:showBubbleSize val="0"/>
        </c:dLbls>
        <c:gapWidth val="219"/>
        <c:overlap val="-27"/>
        <c:axId val="1042567167"/>
        <c:axId val="1040469023"/>
      </c:barChart>
      <c:catAx>
        <c:axId val="1042567167"/>
        <c:scaling>
          <c:orientation val="minMax"/>
        </c:scaling>
        <c:delete val="1"/>
        <c:axPos val="b"/>
        <c:numFmt formatCode="General" sourceLinked="1"/>
        <c:majorTickMark val="none"/>
        <c:minorTickMark val="none"/>
        <c:tickLblPos val="nextTo"/>
        <c:crossAx val="1040469023"/>
        <c:crosses val="autoZero"/>
        <c:auto val="1"/>
        <c:lblAlgn val="ctr"/>
        <c:lblOffset val="100"/>
        <c:noMultiLvlLbl val="0"/>
      </c:catAx>
      <c:valAx>
        <c:axId val="1040469023"/>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104256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'IDP M19&amp;20'!$M$46</c:f>
              <c:strCache>
                <c:ptCount val="1"/>
                <c:pt idx="0">
                  <c:v>Nov/Dec</c:v>
                </c:pt>
              </c:strCache>
            </c:strRef>
          </c:tx>
          <c:spPr>
            <a:solidFill>
              <a:srgbClr val="FCD080"/>
            </a:solidFill>
            <a:ln>
              <a:noFill/>
            </a:ln>
            <a:effectLst/>
          </c:spPr>
          <c:invertIfNegative val="0"/>
          <c:dLbls>
            <c:spPr>
              <a:noFill/>
              <a:ln>
                <a:noFill/>
              </a:ln>
              <a:effectLst/>
            </c:spPr>
            <c:txPr>
              <a:bodyPr wrap="square" lIns="38100" tIns="19050" rIns="38100" bIns="19050" anchor="ctr">
                <a:spAutoFit/>
              </a:bodyPr>
              <a:lstStyle/>
              <a:p>
                <a:pPr>
                  <a:defRPr>
                    <a:solidFill>
                      <a:schemeClr val="bg2">
                        <a:lumMod val="25000"/>
                      </a:schemeClr>
                    </a:solidFill>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'IDP M19&amp;20'!$L$47:$L$56</c:f>
              <c:strCache>
                <c:ptCount val="10"/>
                <c:pt idx="0">
                  <c:v>Exclusion error</c:v>
                </c:pt>
                <c:pt idx="1">
                  <c:v>Distribution issue</c:v>
                </c:pt>
                <c:pt idx="2">
                  <c:v>Quantity</c:v>
                </c:pt>
                <c:pt idx="3">
                  <c:v>Undignified/disrespect</c:v>
                </c:pt>
                <c:pt idx="4">
                  <c:v>Safety problems</c:v>
                </c:pt>
                <c:pt idx="5">
                  <c:v>Quality</c:v>
                </c:pt>
                <c:pt idx="6">
                  <c:v>SEA</c:v>
                </c:pt>
                <c:pt idx="7">
                  <c:v>Other</c:v>
                </c:pt>
                <c:pt idx="8">
                  <c:v>Abuse of power</c:v>
                </c:pt>
                <c:pt idx="9">
                  <c:v>Access</c:v>
                </c:pt>
              </c:strCache>
            </c:strRef>
          </c:cat>
          <c:val>
            <c:numRef>
              <c:f>'IDP M19&amp;20'!$M$47:$M$56</c:f>
              <c:numCache>
                <c:formatCode>General</c:formatCode>
                <c:ptCount val="10"/>
                <c:pt idx="0">
                  <c:v>390</c:v>
                </c:pt>
                <c:pt idx="1">
                  <c:v>27</c:v>
                </c:pt>
                <c:pt idx="2">
                  <c:v>17</c:v>
                </c:pt>
                <c:pt idx="3">
                  <c:v>3</c:v>
                </c:pt>
                <c:pt idx="4">
                  <c:v>2</c:v>
                </c:pt>
                <c:pt idx="5">
                  <c:v>6</c:v>
                </c:pt>
                <c:pt idx="6">
                  <c:v>3</c:v>
                </c:pt>
                <c:pt idx="7">
                  <c:v>3</c:v>
                </c:pt>
                <c:pt idx="8">
                  <c:v>74</c:v>
                </c:pt>
                <c:pt idx="9">
                  <c:v>23</c:v>
                </c:pt>
              </c:numCache>
            </c:numRef>
          </c:val>
          <c:extLst>
            <c:ext xmlns:c16="http://schemas.microsoft.com/office/drawing/2014/chart" uri="{C3380CC4-5D6E-409C-BE32-E72D297353CC}">
              <c16:uniqueId val="{00000000-A30B-4E61-A551-6F4DF61A9ECF}"/>
            </c:ext>
          </c:extLst>
        </c:ser>
        <c:ser>
          <c:idx val="1"/>
          <c:order val="1"/>
          <c:tx>
            <c:strRef>
              <c:f>'IDP M19&amp;20'!$N$46</c:f>
              <c:strCache>
                <c:ptCount val="1"/>
                <c:pt idx="0">
                  <c:v>Dec/Jan</c:v>
                </c:pt>
              </c:strCache>
            </c:strRef>
          </c:tx>
          <c:spPr>
            <a:solidFill>
              <a:srgbClr val="63976E"/>
            </a:solidFill>
            <a:ln>
              <a:noFill/>
            </a:ln>
            <a:effectLst/>
          </c:spPr>
          <c:invertIfNegative val="0"/>
          <c:dLbls>
            <c:spPr>
              <a:noFill/>
              <a:ln>
                <a:noFill/>
              </a:ln>
              <a:effectLst/>
            </c:spPr>
            <c:txPr>
              <a:bodyPr wrap="square" lIns="38100" tIns="19050" rIns="38100" bIns="19050" anchor="ctr">
                <a:spAutoFit/>
              </a:bodyPr>
              <a:lstStyle/>
              <a:p>
                <a:pPr>
                  <a:defRPr>
                    <a:solidFill>
                      <a:schemeClr val="bg2">
                        <a:lumMod val="25000"/>
                      </a:schemeClr>
                    </a:solidFill>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'IDP M19&amp;20'!$L$47:$L$56</c:f>
              <c:strCache>
                <c:ptCount val="10"/>
                <c:pt idx="0">
                  <c:v>Exclusion error</c:v>
                </c:pt>
                <c:pt idx="1">
                  <c:v>Distribution issue</c:v>
                </c:pt>
                <c:pt idx="2">
                  <c:v>Quantity</c:v>
                </c:pt>
                <c:pt idx="3">
                  <c:v>Undignified/disrespect</c:v>
                </c:pt>
                <c:pt idx="4">
                  <c:v>Safety problems</c:v>
                </c:pt>
                <c:pt idx="5">
                  <c:v>Quality</c:v>
                </c:pt>
                <c:pt idx="6">
                  <c:v>SEA</c:v>
                </c:pt>
                <c:pt idx="7">
                  <c:v>Other</c:v>
                </c:pt>
                <c:pt idx="8">
                  <c:v>Abuse of power</c:v>
                </c:pt>
                <c:pt idx="9">
                  <c:v>Access</c:v>
                </c:pt>
              </c:strCache>
            </c:strRef>
          </c:cat>
          <c:val>
            <c:numRef>
              <c:f>'IDP M19&amp;20'!$N$47:$N$56</c:f>
              <c:numCache>
                <c:formatCode>General</c:formatCode>
                <c:ptCount val="10"/>
                <c:pt idx="0">
                  <c:v>179</c:v>
                </c:pt>
                <c:pt idx="1">
                  <c:v>16</c:v>
                </c:pt>
                <c:pt idx="2">
                  <c:v>6</c:v>
                </c:pt>
                <c:pt idx="3">
                  <c:v>5</c:v>
                </c:pt>
                <c:pt idx="4">
                  <c:v>2</c:v>
                </c:pt>
                <c:pt idx="5">
                  <c:v>5</c:v>
                </c:pt>
                <c:pt idx="6">
                  <c:v>3</c:v>
                </c:pt>
                <c:pt idx="7">
                  <c:v>2</c:v>
                </c:pt>
                <c:pt idx="8">
                  <c:v>33</c:v>
                </c:pt>
                <c:pt idx="9">
                  <c:v>16</c:v>
                </c:pt>
              </c:numCache>
            </c:numRef>
          </c:val>
          <c:extLst>
            <c:ext xmlns:c16="http://schemas.microsoft.com/office/drawing/2014/chart" uri="{C3380CC4-5D6E-409C-BE32-E72D297353CC}">
              <c16:uniqueId val="{00000001-A30B-4E61-A551-6F4DF61A9ECF}"/>
            </c:ext>
          </c:extLst>
        </c:ser>
        <c:dLbls>
          <c:dLblPos val="outEnd"/>
          <c:showLegendKey val="0"/>
          <c:showVal val="1"/>
          <c:showCatName val="0"/>
          <c:showSerName val="0"/>
          <c:showPercent val="0"/>
          <c:showBubbleSize val="0"/>
        </c:dLbls>
        <c:gapWidth val="219"/>
        <c:overlap val="-10"/>
        <c:axId val="1761727024"/>
        <c:axId val="1"/>
      </c:barChart>
      <c:catAx>
        <c:axId val="176172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PT"/>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1761727024"/>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legend>
    <c:plotVisOnly val="1"/>
    <c:dispBlanksAs val="gap"/>
    <c:showDLblsOverMax val="0"/>
  </c:chart>
  <c:spPr>
    <a:noFill/>
    <a:ln w="9525" cap="flat" cmpd="sng" algn="ctr">
      <a:noFill/>
      <a:round/>
    </a:ln>
    <a:effectLst/>
  </c:spPr>
  <c:txPr>
    <a:bodyPr/>
    <a:lstStyle/>
    <a:p>
      <a:pPr>
        <a:defRPr/>
      </a:pPr>
      <a:endParaRPr lang="pt-PT"/>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'IDP M19&amp;20'!$M$65</c:f>
              <c:strCache>
                <c:ptCount val="1"/>
                <c:pt idx="0">
                  <c:v>Nov/Dec</c:v>
                </c:pt>
              </c:strCache>
            </c:strRef>
          </c:tx>
          <c:spPr>
            <a:solidFill>
              <a:srgbClr val="FCD0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'IDP M19&amp;20'!$L$66:$L$73</c:f>
              <c:strCache>
                <c:ptCount val="7"/>
                <c:pt idx="0">
                  <c:v>Fraud</c:v>
                </c:pt>
                <c:pt idx="1">
                  <c:v>Corruption</c:v>
                </c:pt>
                <c:pt idx="2">
                  <c:v>Resources </c:v>
                </c:pt>
                <c:pt idx="3">
                  <c:v>Distance</c:v>
                </c:pt>
                <c:pt idx="4">
                  <c:v>Long lines/Crowding</c:v>
                </c:pt>
                <c:pt idx="5">
                  <c:v>Stock</c:v>
                </c:pt>
                <c:pt idx="6">
                  <c:v>Retail Price</c:v>
                </c:pt>
              </c:strCache>
              <c:extLst/>
            </c:strRef>
          </c:cat>
          <c:val>
            <c:numRef>
              <c:f>'IDP M19&amp;20'!$M$66:$M$73</c:f>
              <c:numCache>
                <c:formatCode>General</c:formatCode>
                <c:ptCount val="7"/>
                <c:pt idx="0">
                  <c:v>32</c:v>
                </c:pt>
                <c:pt idx="1">
                  <c:v>22</c:v>
                </c:pt>
                <c:pt idx="2">
                  <c:v>3</c:v>
                </c:pt>
                <c:pt idx="3">
                  <c:v>1</c:v>
                </c:pt>
                <c:pt idx="4">
                  <c:v>5</c:v>
                </c:pt>
                <c:pt idx="5">
                  <c:v>2</c:v>
                </c:pt>
                <c:pt idx="6">
                  <c:v>12</c:v>
                </c:pt>
              </c:numCache>
              <c:extLst/>
            </c:numRef>
          </c:val>
          <c:extLst>
            <c:ext xmlns:c16="http://schemas.microsoft.com/office/drawing/2014/chart" uri="{C3380CC4-5D6E-409C-BE32-E72D297353CC}">
              <c16:uniqueId val="{00000000-4E25-4726-9B82-96D19F52EE5E}"/>
            </c:ext>
          </c:extLst>
        </c:ser>
        <c:ser>
          <c:idx val="1"/>
          <c:order val="1"/>
          <c:tx>
            <c:strRef>
              <c:f>'IDP M19&amp;20'!$N$65</c:f>
              <c:strCache>
                <c:ptCount val="1"/>
                <c:pt idx="0">
                  <c:v>Dec/Jan</c:v>
                </c:pt>
              </c:strCache>
            </c:strRef>
          </c:tx>
          <c:spPr>
            <a:solidFill>
              <a:srgbClr val="68A36D"/>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4E25-4726-9B82-96D19F52EE5E}"/>
                </c:ext>
              </c:extLst>
            </c:dLbl>
            <c:dLbl>
              <c:idx val="4"/>
              <c:delete val="1"/>
              <c:extLst>
                <c:ext xmlns:c15="http://schemas.microsoft.com/office/drawing/2012/chart" uri="{CE6537A1-D6FC-4f65-9D91-7224C49458BB}"/>
                <c:ext xmlns:c16="http://schemas.microsoft.com/office/drawing/2014/chart" uri="{C3380CC4-5D6E-409C-BE32-E72D297353CC}">
                  <c16:uniqueId val="{00000002-4E25-4726-9B82-96D19F52EE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'IDP M19&amp;20'!$L$66:$L$73</c:f>
              <c:strCache>
                <c:ptCount val="7"/>
                <c:pt idx="0">
                  <c:v>Fraud</c:v>
                </c:pt>
                <c:pt idx="1">
                  <c:v>Corruption</c:v>
                </c:pt>
                <c:pt idx="2">
                  <c:v>Resources </c:v>
                </c:pt>
                <c:pt idx="3">
                  <c:v>Distance</c:v>
                </c:pt>
                <c:pt idx="4">
                  <c:v>Long lines/Crowding</c:v>
                </c:pt>
                <c:pt idx="5">
                  <c:v>Stock</c:v>
                </c:pt>
                <c:pt idx="6">
                  <c:v>Retail Price</c:v>
                </c:pt>
              </c:strCache>
              <c:extLst/>
            </c:strRef>
          </c:cat>
          <c:val>
            <c:numRef>
              <c:f>'IDP M19&amp;20'!$N$66:$N$73</c:f>
              <c:numCache>
                <c:formatCode>General</c:formatCode>
                <c:ptCount val="7"/>
                <c:pt idx="0">
                  <c:v>10</c:v>
                </c:pt>
                <c:pt idx="1">
                  <c:v>12</c:v>
                </c:pt>
                <c:pt idx="2">
                  <c:v>0</c:v>
                </c:pt>
                <c:pt idx="3">
                  <c:v>2</c:v>
                </c:pt>
                <c:pt idx="4">
                  <c:v>0</c:v>
                </c:pt>
                <c:pt idx="5">
                  <c:v>2</c:v>
                </c:pt>
                <c:pt idx="6">
                  <c:v>12</c:v>
                </c:pt>
              </c:numCache>
              <c:extLst/>
            </c:numRef>
          </c:val>
          <c:extLst>
            <c:ext xmlns:c16="http://schemas.microsoft.com/office/drawing/2014/chart" uri="{C3380CC4-5D6E-409C-BE32-E72D297353CC}">
              <c16:uniqueId val="{00000003-4E25-4726-9B82-96D19F52EE5E}"/>
            </c:ext>
          </c:extLst>
        </c:ser>
        <c:dLbls>
          <c:dLblPos val="outEnd"/>
          <c:showLegendKey val="0"/>
          <c:showVal val="1"/>
          <c:showCatName val="0"/>
          <c:showSerName val="0"/>
          <c:showPercent val="0"/>
          <c:showBubbleSize val="0"/>
        </c:dLbls>
        <c:gapWidth val="219"/>
        <c:overlap val="-27"/>
        <c:axId val="1430454960"/>
        <c:axId val="744430832"/>
      </c:barChart>
      <c:catAx>
        <c:axId val="143045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crossAx val="744430832"/>
        <c:crosses val="autoZero"/>
        <c:auto val="1"/>
        <c:lblAlgn val="ctr"/>
        <c:lblOffset val="100"/>
        <c:noMultiLvlLbl val="0"/>
      </c:catAx>
      <c:valAx>
        <c:axId val="744430832"/>
        <c:scaling>
          <c:orientation val="minMax"/>
        </c:scaling>
        <c:delete val="1"/>
        <c:axPos val="l"/>
        <c:numFmt formatCode="General" sourceLinked="1"/>
        <c:majorTickMark val="none"/>
        <c:minorTickMark val="none"/>
        <c:tickLblPos val="nextTo"/>
        <c:crossAx val="143045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'IDP M19&amp;20'!$H$82</c:f>
              <c:strCache>
                <c:ptCount val="1"/>
                <c:pt idx="0">
                  <c:v>Registered cases</c:v>
                </c:pt>
              </c:strCache>
            </c:strRef>
          </c:tx>
          <c:spPr>
            <a:solidFill>
              <a:srgbClr val="6397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'IDP M19&amp;20'!$G$83:$G$96</c:f>
              <c:strCache>
                <c:ptCount val="5"/>
                <c:pt idx="0">
                  <c:v>Montepuez</c:v>
                </c:pt>
                <c:pt idx="1">
                  <c:v>Ancuabe</c:v>
                </c:pt>
                <c:pt idx="2">
                  <c:v>Chiure</c:v>
                </c:pt>
                <c:pt idx="3">
                  <c:v>Metuge</c:v>
                </c:pt>
                <c:pt idx="4">
                  <c:v>Pemba</c:v>
                </c:pt>
              </c:strCache>
              <c:extLst/>
            </c:strRef>
          </c:cat>
          <c:val>
            <c:numRef>
              <c:f>'IDP M19&amp;20'!$H$83:$H$96</c:f>
              <c:numCache>
                <c:formatCode>General</c:formatCode>
                <c:ptCount val="5"/>
                <c:pt idx="0">
                  <c:v>76</c:v>
                </c:pt>
                <c:pt idx="1">
                  <c:v>78</c:v>
                </c:pt>
                <c:pt idx="2">
                  <c:v>123</c:v>
                </c:pt>
                <c:pt idx="3">
                  <c:v>129</c:v>
                </c:pt>
                <c:pt idx="4">
                  <c:v>138</c:v>
                </c:pt>
              </c:numCache>
              <c:extLst/>
            </c:numRef>
          </c:val>
          <c:extLst>
            <c:ext xmlns:c16="http://schemas.microsoft.com/office/drawing/2014/chart" uri="{C3380CC4-5D6E-409C-BE32-E72D297353CC}">
              <c16:uniqueId val="{00000000-FAC3-42D7-AD4F-968D1B3D36D5}"/>
            </c:ext>
          </c:extLst>
        </c:ser>
        <c:dLbls>
          <c:dLblPos val="outEnd"/>
          <c:showLegendKey val="0"/>
          <c:showVal val="1"/>
          <c:showCatName val="0"/>
          <c:showSerName val="0"/>
          <c:showPercent val="0"/>
          <c:showBubbleSize val="0"/>
        </c:dLbls>
        <c:gapWidth val="182"/>
        <c:axId val="1430462560"/>
        <c:axId val="769858608"/>
      </c:barChart>
      <c:catAx>
        <c:axId val="143046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PT"/>
          </a:p>
        </c:txPr>
        <c:crossAx val="769858608"/>
        <c:crosses val="autoZero"/>
        <c:auto val="1"/>
        <c:lblAlgn val="ctr"/>
        <c:lblOffset val="100"/>
        <c:noMultiLvlLbl val="0"/>
      </c:catAx>
      <c:valAx>
        <c:axId val="769858608"/>
        <c:scaling>
          <c:orientation val="minMax"/>
        </c:scaling>
        <c:delete val="1"/>
        <c:axPos val="b"/>
        <c:numFmt formatCode="General" sourceLinked="1"/>
        <c:majorTickMark val="none"/>
        <c:minorTickMark val="none"/>
        <c:tickLblPos val="nextTo"/>
        <c:crossAx val="143046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pt-PT" dirty="0"/>
              <a:t>Livelihood</a:t>
            </a:r>
          </a:p>
        </c:rich>
      </c:tx>
      <c:layout>
        <c:manualLayout>
          <c:xMode val="edge"/>
          <c:yMode val="edge"/>
          <c:x val="0.33111093899205885"/>
          <c:y val="8.13008130081300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PT"/>
        </a:p>
      </c:txPr>
    </c:title>
    <c:autoTitleDeleted val="0"/>
    <c:plotArea>
      <c:layout>
        <c:manualLayout>
          <c:layoutTarget val="inner"/>
          <c:xMode val="edge"/>
          <c:yMode val="edge"/>
          <c:x val="0.15004455510384312"/>
          <c:y val="0.14710433070866138"/>
          <c:w val="0.9277741141732283"/>
          <c:h val="0.56051245118750392"/>
        </c:manualLayout>
      </c:layout>
      <c:barChart>
        <c:barDir val="col"/>
        <c:grouping val="clustered"/>
        <c:varyColors val="0"/>
        <c:ser>
          <c:idx val="0"/>
          <c:order val="0"/>
          <c:tx>
            <c:strRef>
              <c:f>Sheet1!$B$1</c:f>
              <c:strCache>
                <c:ptCount val="1"/>
                <c:pt idx="0">
                  <c:v>Reached </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54992</c:v>
                </c:pt>
              </c:numCache>
            </c:numRef>
          </c:val>
          <c:extLst>
            <c:ext xmlns:c16="http://schemas.microsoft.com/office/drawing/2014/chart" uri="{C3380CC4-5D6E-409C-BE32-E72D297353CC}">
              <c16:uniqueId val="{00000000-5B05-4B6A-BBBE-7150C9874285}"/>
            </c:ext>
          </c:extLst>
        </c:ser>
        <c:ser>
          <c:idx val="1"/>
          <c:order val="1"/>
          <c:tx>
            <c:strRef>
              <c:f>Sheet1!$C$1</c:f>
              <c:strCache>
                <c:ptCount val="1"/>
                <c:pt idx="0">
                  <c:v>Planned</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16543</c:v>
                </c:pt>
              </c:numCache>
            </c:numRef>
          </c:val>
          <c:extLst>
            <c:ext xmlns:c16="http://schemas.microsoft.com/office/drawing/2014/chart" uri="{C3380CC4-5D6E-409C-BE32-E72D297353CC}">
              <c16:uniqueId val="{00000001-5B05-4B6A-BBBE-7150C9874285}"/>
            </c:ext>
          </c:extLst>
        </c:ser>
        <c:dLbls>
          <c:dLblPos val="outEnd"/>
          <c:showLegendKey val="0"/>
          <c:showVal val="1"/>
          <c:showCatName val="0"/>
          <c:showSerName val="0"/>
          <c:showPercent val="0"/>
          <c:showBubbleSize val="0"/>
        </c:dLbls>
        <c:gapWidth val="219"/>
        <c:overlap val="-27"/>
        <c:axId val="1100106143"/>
        <c:axId val="1040475263"/>
      </c:barChart>
      <c:catAx>
        <c:axId val="1100106143"/>
        <c:scaling>
          <c:orientation val="minMax"/>
        </c:scaling>
        <c:delete val="1"/>
        <c:axPos val="b"/>
        <c:numFmt formatCode="General" sourceLinked="1"/>
        <c:majorTickMark val="none"/>
        <c:minorTickMark val="none"/>
        <c:tickLblPos val="nextTo"/>
        <c:crossAx val="1040475263"/>
        <c:crosses val="autoZero"/>
        <c:auto val="1"/>
        <c:lblAlgn val="ctr"/>
        <c:lblOffset val="100"/>
        <c:noMultiLvlLbl val="0"/>
      </c:catAx>
      <c:valAx>
        <c:axId val="104047526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1100106143"/>
        <c:crosses val="autoZero"/>
        <c:crossBetween val="between"/>
      </c:valAx>
      <c:spPr>
        <a:noFill/>
        <a:ln>
          <a:noFill/>
        </a:ln>
        <a:effectLst/>
      </c:spPr>
    </c:plotArea>
    <c:legend>
      <c:legendPos val="b"/>
      <c:layout>
        <c:manualLayout>
          <c:xMode val="edge"/>
          <c:yMode val="edge"/>
          <c:x val="0.19325104041249561"/>
          <c:y val="0.7546306254401125"/>
          <c:w val="0.65924930761394362"/>
          <c:h val="8.31867358043659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Sheet1!$A$2:$A$21</c:f>
              <c:strCache>
                <c:ptCount val="20"/>
                <c:pt idx="0">
                  <c:v>Murrupula</c:v>
                </c:pt>
                <c:pt idx="1">
                  <c:v>Liúpo</c:v>
                </c:pt>
                <c:pt idx="2">
                  <c:v>Malema</c:v>
                </c:pt>
                <c:pt idx="3">
                  <c:v>Mecuburi</c:v>
                </c:pt>
                <c:pt idx="4">
                  <c:v>Ribaue</c:v>
                </c:pt>
                <c:pt idx="5">
                  <c:v>Mogincual</c:v>
                </c:pt>
                <c:pt idx="6">
                  <c:v>Cidade_De_Pemba</c:v>
                </c:pt>
                <c:pt idx="7">
                  <c:v>Rapale</c:v>
                </c:pt>
                <c:pt idx="8">
                  <c:v>Namuno</c:v>
                </c:pt>
                <c:pt idx="9">
                  <c:v>Meconta</c:v>
                </c:pt>
                <c:pt idx="10">
                  <c:v>Memba</c:v>
                </c:pt>
                <c:pt idx="11">
                  <c:v>Pemba</c:v>
                </c:pt>
                <c:pt idx="12">
                  <c:v>Cidade_De_Nampula</c:v>
                </c:pt>
                <c:pt idx="13">
                  <c:v>Balama</c:v>
                </c:pt>
                <c:pt idx="14">
                  <c:v>Meluco</c:v>
                </c:pt>
                <c:pt idx="15">
                  <c:v>Ibo</c:v>
                </c:pt>
                <c:pt idx="16">
                  <c:v>Chiure</c:v>
                </c:pt>
                <c:pt idx="17">
                  <c:v>Ancuabe</c:v>
                </c:pt>
                <c:pt idx="18">
                  <c:v>Montepuez</c:v>
                </c:pt>
                <c:pt idx="19">
                  <c:v>Metuge</c:v>
                </c:pt>
              </c:strCache>
            </c:strRef>
          </c:cat>
          <c:val>
            <c:numRef>
              <c:f>Sheet1!$B$2:$B$21</c:f>
              <c:numCache>
                <c:formatCode>General</c:formatCode>
                <c:ptCount val="20"/>
                <c:pt idx="0">
                  <c:v>50</c:v>
                </c:pt>
                <c:pt idx="1">
                  <c:v>70</c:v>
                </c:pt>
                <c:pt idx="2">
                  <c:v>120</c:v>
                </c:pt>
                <c:pt idx="3">
                  <c:v>120</c:v>
                </c:pt>
                <c:pt idx="4">
                  <c:v>120</c:v>
                </c:pt>
                <c:pt idx="5">
                  <c:v>250</c:v>
                </c:pt>
                <c:pt idx="6">
                  <c:v>274</c:v>
                </c:pt>
                <c:pt idx="7">
                  <c:v>1510</c:v>
                </c:pt>
                <c:pt idx="8">
                  <c:v>1741</c:v>
                </c:pt>
                <c:pt idx="9">
                  <c:v>3250</c:v>
                </c:pt>
                <c:pt idx="10">
                  <c:v>6000</c:v>
                </c:pt>
                <c:pt idx="11">
                  <c:v>6165</c:v>
                </c:pt>
                <c:pt idx="12">
                  <c:v>7104</c:v>
                </c:pt>
                <c:pt idx="13">
                  <c:v>8995</c:v>
                </c:pt>
                <c:pt idx="14">
                  <c:v>9500</c:v>
                </c:pt>
                <c:pt idx="15">
                  <c:v>18460</c:v>
                </c:pt>
                <c:pt idx="16">
                  <c:v>40155</c:v>
                </c:pt>
                <c:pt idx="17">
                  <c:v>44940</c:v>
                </c:pt>
                <c:pt idx="18">
                  <c:v>55115</c:v>
                </c:pt>
                <c:pt idx="19">
                  <c:v>117962</c:v>
                </c:pt>
              </c:numCache>
            </c:numRef>
          </c:val>
          <c:extLst>
            <c:ext xmlns:c16="http://schemas.microsoft.com/office/drawing/2014/chart" uri="{C3380CC4-5D6E-409C-BE32-E72D297353CC}">
              <c16:uniqueId val="{00000000-F2A7-4C46-AC52-6D3CD16EF0B3}"/>
            </c:ext>
          </c:extLst>
        </c:ser>
        <c:dLbls>
          <c:showLegendKey val="0"/>
          <c:showVal val="0"/>
          <c:showCatName val="0"/>
          <c:showSerName val="0"/>
          <c:showPercent val="0"/>
          <c:showBubbleSize val="0"/>
        </c:dLbls>
        <c:gapWidth val="182"/>
        <c:axId val="824143503"/>
        <c:axId val="862310591"/>
      </c:barChart>
      <c:catAx>
        <c:axId val="824143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pt-PT"/>
          </a:p>
        </c:txPr>
        <c:crossAx val="862310591"/>
        <c:crosses val="autoZero"/>
        <c:auto val="1"/>
        <c:lblAlgn val="ctr"/>
        <c:lblOffset val="100"/>
        <c:noMultiLvlLbl val="0"/>
      </c:catAx>
      <c:valAx>
        <c:axId val="8623105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824143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lumMod val="50000"/>
                        <a:lumOff val="5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60390</c:v>
                </c:pt>
                <c:pt idx="1">
                  <c:v>96602</c:v>
                </c:pt>
                <c:pt idx="2">
                  <c:v>151365</c:v>
                </c:pt>
                <c:pt idx="3">
                  <c:v>65847</c:v>
                </c:pt>
                <c:pt idx="4">
                  <c:v>171827</c:v>
                </c:pt>
                <c:pt idx="5">
                  <c:v>131814</c:v>
                </c:pt>
                <c:pt idx="6">
                  <c:v>231084</c:v>
                </c:pt>
                <c:pt idx="7">
                  <c:v>235606</c:v>
                </c:pt>
                <c:pt idx="8">
                  <c:v>253227</c:v>
                </c:pt>
                <c:pt idx="9">
                  <c:v>408437</c:v>
                </c:pt>
                <c:pt idx="10">
                  <c:v>322689</c:v>
                </c:pt>
                <c:pt idx="11">
                  <c:v>328518</c:v>
                </c:pt>
              </c:numCache>
            </c:numRef>
          </c:val>
          <c:extLst>
            <c:ext xmlns:c16="http://schemas.microsoft.com/office/drawing/2014/chart" uri="{C3380CC4-5D6E-409C-BE32-E72D297353CC}">
              <c16:uniqueId val="{00000000-77A3-463B-97C6-4F5A9DA3CE71}"/>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tx1">
                        <a:lumMod val="50000"/>
                        <a:lumOff val="5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321901</c:v>
                </c:pt>
              </c:numCache>
            </c:numRef>
          </c:val>
          <c:extLst>
            <c:ext xmlns:c16="http://schemas.microsoft.com/office/drawing/2014/chart" uri="{C3380CC4-5D6E-409C-BE32-E72D297353CC}">
              <c16:uniqueId val="{00000001-A859-4D8F-AC09-356174D3CF6A}"/>
            </c:ext>
          </c:extLst>
        </c:ser>
        <c:dLbls>
          <c:dLblPos val="outEnd"/>
          <c:showLegendKey val="0"/>
          <c:showVal val="1"/>
          <c:showCatName val="0"/>
          <c:showSerName val="0"/>
          <c:showPercent val="0"/>
          <c:showBubbleSize val="0"/>
        </c:dLbls>
        <c:gapWidth val="444"/>
        <c:overlap val="-90"/>
        <c:axId val="1305254848"/>
        <c:axId val="1088555856"/>
      </c:barChart>
      <c:catAx>
        <c:axId val="13052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pt-PT"/>
          </a:p>
        </c:txPr>
        <c:crossAx val="1088555856"/>
        <c:crosses val="autoZero"/>
        <c:auto val="1"/>
        <c:lblAlgn val="ctr"/>
        <c:lblOffset val="100"/>
        <c:noMultiLvlLbl val="0"/>
      </c:catAx>
      <c:valAx>
        <c:axId val="1088555856"/>
        <c:scaling>
          <c:orientation val="minMax"/>
        </c:scaling>
        <c:delete val="1"/>
        <c:axPos val="l"/>
        <c:numFmt formatCode="General" sourceLinked="1"/>
        <c:majorTickMark val="none"/>
        <c:minorTickMark val="none"/>
        <c:tickLblPos val="nextTo"/>
        <c:crossAx val="1305254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clustered"/>
        <c:varyColors val="0"/>
        <c:ser>
          <c:idx val="0"/>
          <c:order val="0"/>
          <c:tx>
            <c:strRef>
              <c:f>Livilihood_Reached!$L$7</c:f>
              <c:strCache>
                <c:ptCount val="1"/>
                <c:pt idx="0">
                  <c:v>Total</c:v>
                </c:pt>
              </c:strCache>
            </c:strRef>
          </c:tx>
          <c:spPr>
            <a:solidFill>
              <a:schemeClr val="accent6"/>
            </a:solidFill>
            <a:ln>
              <a:noFill/>
            </a:ln>
            <a:effectLst/>
          </c:spPr>
          <c:invertIfNegative val="0"/>
          <c:cat>
            <c:strRef>
              <c:f>Livilihood_Reached!$K$8:$K$13</c:f>
              <c:strCache>
                <c:ptCount val="6"/>
                <c:pt idx="0">
                  <c:v>Mecufi</c:v>
                </c:pt>
                <c:pt idx="1">
                  <c:v>Namuno</c:v>
                </c:pt>
                <c:pt idx="2">
                  <c:v>Chiure</c:v>
                </c:pt>
                <c:pt idx="3">
                  <c:v>Ancuabe</c:v>
                </c:pt>
                <c:pt idx="4">
                  <c:v>Montepuez</c:v>
                </c:pt>
                <c:pt idx="5">
                  <c:v>Metuge</c:v>
                </c:pt>
              </c:strCache>
            </c:strRef>
          </c:cat>
          <c:val>
            <c:numRef>
              <c:f>Livilihood_Reached!$L$8:$L$13</c:f>
              <c:numCache>
                <c:formatCode>#,##0</c:formatCode>
                <c:ptCount val="6"/>
                <c:pt idx="0">
                  <c:v>1116</c:v>
                </c:pt>
                <c:pt idx="1">
                  <c:v>1966</c:v>
                </c:pt>
                <c:pt idx="2">
                  <c:v>7956</c:v>
                </c:pt>
                <c:pt idx="3">
                  <c:v>9859</c:v>
                </c:pt>
                <c:pt idx="4">
                  <c:v>13934</c:v>
                </c:pt>
                <c:pt idx="5">
                  <c:v>20161</c:v>
                </c:pt>
              </c:numCache>
            </c:numRef>
          </c:val>
          <c:extLst>
            <c:ext xmlns:c16="http://schemas.microsoft.com/office/drawing/2014/chart" uri="{C3380CC4-5D6E-409C-BE32-E72D297353CC}">
              <c16:uniqueId val="{00000000-D086-4402-A8CF-C7F81484D76D}"/>
            </c:ext>
          </c:extLst>
        </c:ser>
        <c:dLbls>
          <c:showLegendKey val="0"/>
          <c:showVal val="0"/>
          <c:showCatName val="0"/>
          <c:showSerName val="0"/>
          <c:showPercent val="0"/>
          <c:showBubbleSize val="0"/>
        </c:dLbls>
        <c:gapWidth val="182"/>
        <c:axId val="714761280"/>
        <c:axId val="714860672"/>
      </c:barChart>
      <c:catAx>
        <c:axId val="71476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714860672"/>
        <c:crosses val="autoZero"/>
        <c:auto val="1"/>
        <c:lblAlgn val="ctr"/>
        <c:lblOffset val="100"/>
        <c:noMultiLvlLbl val="0"/>
      </c:catAx>
      <c:valAx>
        <c:axId val="7148606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714761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'Analysis per sector &amp; location'!$C$9</c:f>
              <c:strCache>
                <c:ptCount val="1"/>
                <c:pt idx="0">
                  <c:v>Registered Cases 16 Nov - 15 Dec</c:v>
                </c:pt>
              </c:strCache>
            </c:strRef>
          </c:tx>
          <c:spPr>
            <a:solidFill>
              <a:srgbClr val="5D84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per sector &amp; location'!$B$10:$B$15</c:f>
              <c:strCache>
                <c:ptCount val="6"/>
                <c:pt idx="0">
                  <c:v>Positive Feedback</c:v>
                </c:pt>
                <c:pt idx="1">
                  <c:v>Assistance Request</c:v>
                </c:pt>
                <c:pt idx="2">
                  <c:v>Information Request</c:v>
                </c:pt>
                <c:pt idx="3">
                  <c:v>Complaint/Negative Feedback</c:v>
                </c:pt>
                <c:pt idx="4">
                  <c:v>Technical problems</c:v>
                </c:pt>
                <c:pt idx="5">
                  <c:v>Data Amendment</c:v>
                </c:pt>
              </c:strCache>
            </c:strRef>
          </c:cat>
          <c:val>
            <c:numRef>
              <c:f>'Analysis per sector &amp; location'!$C$10:$C$15</c:f>
              <c:numCache>
                <c:formatCode>General</c:formatCode>
                <c:ptCount val="6"/>
                <c:pt idx="0">
                  <c:v>220</c:v>
                </c:pt>
                <c:pt idx="1">
                  <c:v>63</c:v>
                </c:pt>
                <c:pt idx="2">
                  <c:v>170</c:v>
                </c:pt>
                <c:pt idx="3">
                  <c:v>396</c:v>
                </c:pt>
                <c:pt idx="4">
                  <c:v>1</c:v>
                </c:pt>
                <c:pt idx="5">
                  <c:v>4</c:v>
                </c:pt>
              </c:numCache>
            </c:numRef>
          </c:val>
          <c:extLst>
            <c:ext xmlns:c16="http://schemas.microsoft.com/office/drawing/2014/chart" uri="{C3380CC4-5D6E-409C-BE32-E72D297353CC}">
              <c16:uniqueId val="{00000000-550E-40D7-B01E-7A605078198A}"/>
            </c:ext>
          </c:extLst>
        </c:ser>
        <c:ser>
          <c:idx val="1"/>
          <c:order val="1"/>
          <c:tx>
            <c:strRef>
              <c:f>'Analysis per sector &amp; location'!$D$9</c:f>
              <c:strCache>
                <c:ptCount val="1"/>
                <c:pt idx="0">
                  <c:v>Feedback Provided 16 Nov - 15 Dec</c:v>
                </c:pt>
              </c:strCache>
            </c:strRef>
          </c:tx>
          <c:spPr>
            <a:noFill/>
            <a:ln w="31750">
              <a:solidFill>
                <a:srgbClr val="5D84A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per sector &amp; location'!$B$10:$B$15</c:f>
              <c:strCache>
                <c:ptCount val="6"/>
                <c:pt idx="0">
                  <c:v>Positive Feedback</c:v>
                </c:pt>
                <c:pt idx="1">
                  <c:v>Assistance Request</c:v>
                </c:pt>
                <c:pt idx="2">
                  <c:v>Information Request</c:v>
                </c:pt>
                <c:pt idx="3">
                  <c:v>Complaint/Negative Feedback</c:v>
                </c:pt>
                <c:pt idx="4">
                  <c:v>Technical problems</c:v>
                </c:pt>
                <c:pt idx="5">
                  <c:v>Data Amendment</c:v>
                </c:pt>
              </c:strCache>
            </c:strRef>
          </c:cat>
          <c:val>
            <c:numRef>
              <c:f>'Analysis per sector &amp; location'!$D$10:$D$15</c:f>
              <c:numCache>
                <c:formatCode>General</c:formatCode>
                <c:ptCount val="6"/>
                <c:pt idx="0">
                  <c:v>220</c:v>
                </c:pt>
                <c:pt idx="1">
                  <c:v>36</c:v>
                </c:pt>
                <c:pt idx="2">
                  <c:v>161</c:v>
                </c:pt>
                <c:pt idx="3">
                  <c:v>175</c:v>
                </c:pt>
                <c:pt idx="4">
                  <c:v>1</c:v>
                </c:pt>
                <c:pt idx="5">
                  <c:v>3</c:v>
                </c:pt>
              </c:numCache>
            </c:numRef>
          </c:val>
          <c:extLst>
            <c:ext xmlns:c16="http://schemas.microsoft.com/office/drawing/2014/chart" uri="{C3380CC4-5D6E-409C-BE32-E72D297353CC}">
              <c16:uniqueId val="{00000001-550E-40D7-B01E-7A605078198A}"/>
            </c:ext>
          </c:extLst>
        </c:ser>
        <c:ser>
          <c:idx val="2"/>
          <c:order val="2"/>
          <c:tx>
            <c:strRef>
              <c:f>'Analysis per sector &amp; location'!$E$9</c:f>
              <c:strCache>
                <c:ptCount val="1"/>
                <c:pt idx="0">
                  <c:v>Registered Cases 16 Dec - 15 Jan</c:v>
                </c:pt>
              </c:strCache>
            </c:strRef>
          </c:tx>
          <c:spPr>
            <a:solidFill>
              <a:srgbClr val="E7917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per sector &amp; location'!$B$10:$B$15</c:f>
              <c:strCache>
                <c:ptCount val="6"/>
                <c:pt idx="0">
                  <c:v>Positive Feedback</c:v>
                </c:pt>
                <c:pt idx="1">
                  <c:v>Assistance Request</c:v>
                </c:pt>
                <c:pt idx="2">
                  <c:v>Information Request</c:v>
                </c:pt>
                <c:pt idx="3">
                  <c:v>Complaint/Negative Feedback</c:v>
                </c:pt>
                <c:pt idx="4">
                  <c:v>Technical problems</c:v>
                </c:pt>
                <c:pt idx="5">
                  <c:v>Data Amendment</c:v>
                </c:pt>
              </c:strCache>
            </c:strRef>
          </c:cat>
          <c:val>
            <c:numRef>
              <c:f>'Analysis per sector &amp; location'!$E$10:$E$15</c:f>
              <c:numCache>
                <c:formatCode>General</c:formatCode>
                <c:ptCount val="6"/>
                <c:pt idx="0">
                  <c:v>113</c:v>
                </c:pt>
                <c:pt idx="1">
                  <c:v>57</c:v>
                </c:pt>
                <c:pt idx="2">
                  <c:v>240</c:v>
                </c:pt>
                <c:pt idx="3">
                  <c:v>220</c:v>
                </c:pt>
                <c:pt idx="4">
                  <c:v>18</c:v>
                </c:pt>
                <c:pt idx="5">
                  <c:v>5</c:v>
                </c:pt>
              </c:numCache>
            </c:numRef>
          </c:val>
          <c:extLst>
            <c:ext xmlns:c16="http://schemas.microsoft.com/office/drawing/2014/chart" uri="{C3380CC4-5D6E-409C-BE32-E72D297353CC}">
              <c16:uniqueId val="{00000002-550E-40D7-B01E-7A605078198A}"/>
            </c:ext>
          </c:extLst>
        </c:ser>
        <c:ser>
          <c:idx val="3"/>
          <c:order val="3"/>
          <c:tx>
            <c:strRef>
              <c:f>'Analysis per sector &amp; location'!$F$9</c:f>
              <c:strCache>
                <c:ptCount val="1"/>
                <c:pt idx="0">
                  <c:v>Feedback Provided 16 Dec - 15 Jan</c:v>
                </c:pt>
              </c:strCache>
            </c:strRef>
          </c:tx>
          <c:spPr>
            <a:noFill/>
            <a:ln w="31750">
              <a:solidFill>
                <a:srgbClr val="E7917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per sector &amp; location'!$B$10:$B$15</c:f>
              <c:strCache>
                <c:ptCount val="6"/>
                <c:pt idx="0">
                  <c:v>Positive Feedback</c:v>
                </c:pt>
                <c:pt idx="1">
                  <c:v>Assistance Request</c:v>
                </c:pt>
                <c:pt idx="2">
                  <c:v>Information Request</c:v>
                </c:pt>
                <c:pt idx="3">
                  <c:v>Complaint/Negative Feedback</c:v>
                </c:pt>
                <c:pt idx="4">
                  <c:v>Technical problems</c:v>
                </c:pt>
                <c:pt idx="5">
                  <c:v>Data Amendment</c:v>
                </c:pt>
              </c:strCache>
            </c:strRef>
          </c:cat>
          <c:val>
            <c:numRef>
              <c:f>'Analysis per sector &amp; location'!$F$10:$F$15</c:f>
              <c:numCache>
                <c:formatCode>General</c:formatCode>
                <c:ptCount val="6"/>
                <c:pt idx="0">
                  <c:v>113</c:v>
                </c:pt>
                <c:pt idx="1">
                  <c:v>48</c:v>
                </c:pt>
                <c:pt idx="2">
                  <c:v>226</c:v>
                </c:pt>
                <c:pt idx="3">
                  <c:v>57</c:v>
                </c:pt>
                <c:pt idx="4">
                  <c:v>3</c:v>
                </c:pt>
                <c:pt idx="5">
                  <c:v>4</c:v>
                </c:pt>
              </c:numCache>
            </c:numRef>
          </c:val>
          <c:extLst>
            <c:ext xmlns:c16="http://schemas.microsoft.com/office/drawing/2014/chart" uri="{C3380CC4-5D6E-409C-BE32-E72D297353CC}">
              <c16:uniqueId val="{00000003-550E-40D7-B01E-7A605078198A}"/>
            </c:ext>
          </c:extLst>
        </c:ser>
        <c:dLbls>
          <c:dLblPos val="outEnd"/>
          <c:showLegendKey val="0"/>
          <c:showVal val="1"/>
          <c:showCatName val="0"/>
          <c:showSerName val="0"/>
          <c:showPercent val="0"/>
          <c:showBubbleSize val="0"/>
        </c:dLbls>
        <c:gapWidth val="219"/>
        <c:overlap val="-27"/>
        <c:axId val="145271631"/>
        <c:axId val="77630223"/>
      </c:barChart>
      <c:catAx>
        <c:axId val="14527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crossAx val="77630223"/>
        <c:crosses val="autoZero"/>
        <c:auto val="1"/>
        <c:lblAlgn val="ctr"/>
        <c:lblOffset val="100"/>
        <c:noMultiLvlLbl val="0"/>
      </c:catAx>
      <c:valAx>
        <c:axId val="77630223"/>
        <c:scaling>
          <c:orientation val="minMax"/>
        </c:scaling>
        <c:delete val="1"/>
        <c:axPos val="l"/>
        <c:numFmt formatCode="General" sourceLinked="1"/>
        <c:majorTickMark val="none"/>
        <c:minorTickMark val="none"/>
        <c:tickLblPos val="nextTo"/>
        <c:crossAx val="145271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CASE</a:t>
            </a:r>
            <a:r>
              <a:rPr lang="en-US" b="1" baseline="0">
                <a:solidFill>
                  <a:schemeClr val="tx1"/>
                </a:solidFill>
              </a:rPr>
              <a:t> CATEGORY</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pt-PT"/>
        </a:p>
      </c:txPr>
    </c:title>
    <c:autoTitleDeleted val="0"/>
    <c:plotArea>
      <c:layout/>
      <c:barChart>
        <c:barDir val="col"/>
        <c:grouping val="clustered"/>
        <c:varyColors val="0"/>
        <c:ser>
          <c:idx val="0"/>
          <c:order val="0"/>
          <c:tx>
            <c:strRef>
              <c:f>'IDP M19&amp;20'!$M$9</c:f>
              <c:strCache>
                <c:ptCount val="1"/>
                <c:pt idx="0">
                  <c:v>Nov/Dec</c:v>
                </c:pt>
              </c:strCache>
            </c:strRef>
          </c:tx>
          <c:spPr>
            <a:solidFill>
              <a:srgbClr val="FCD080"/>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013D-439C-993E-A8CB070FC21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'IDP M19&amp;20'!$L$10:$L$15</c:f>
              <c:strCache>
                <c:ptCount val="6"/>
                <c:pt idx="0">
                  <c:v>Positive Feedback</c:v>
                </c:pt>
                <c:pt idx="1">
                  <c:v>Assistance Request</c:v>
                </c:pt>
                <c:pt idx="2">
                  <c:v>Information Request</c:v>
                </c:pt>
                <c:pt idx="3">
                  <c:v>Complaint/Negative Feedback</c:v>
                </c:pt>
                <c:pt idx="4">
                  <c:v>Data amendment</c:v>
                </c:pt>
                <c:pt idx="5">
                  <c:v>Technical Problems</c:v>
                </c:pt>
              </c:strCache>
            </c:strRef>
          </c:cat>
          <c:val>
            <c:numRef>
              <c:f>'IDP M19&amp;20'!$M$10:$M$15</c:f>
              <c:numCache>
                <c:formatCode>General</c:formatCode>
                <c:ptCount val="6"/>
                <c:pt idx="0">
                  <c:v>112</c:v>
                </c:pt>
                <c:pt idx="1">
                  <c:v>87</c:v>
                </c:pt>
                <c:pt idx="2">
                  <c:v>150</c:v>
                </c:pt>
                <c:pt idx="3">
                  <c:v>546</c:v>
                </c:pt>
                <c:pt idx="4">
                  <c:v>2</c:v>
                </c:pt>
                <c:pt idx="5">
                  <c:v>0</c:v>
                </c:pt>
              </c:numCache>
            </c:numRef>
          </c:val>
          <c:extLst>
            <c:ext xmlns:c16="http://schemas.microsoft.com/office/drawing/2014/chart" uri="{C3380CC4-5D6E-409C-BE32-E72D297353CC}">
              <c16:uniqueId val="{00000001-FA62-40AE-9953-FB18827640B5}"/>
            </c:ext>
          </c:extLst>
        </c:ser>
        <c:ser>
          <c:idx val="1"/>
          <c:order val="1"/>
          <c:tx>
            <c:strRef>
              <c:f>'IDP M19&amp;20'!$N$9</c:f>
              <c:strCache>
                <c:ptCount val="1"/>
                <c:pt idx="0">
                  <c:v>Dec/Jan</c:v>
                </c:pt>
              </c:strCache>
            </c:strRef>
          </c:tx>
          <c:spPr>
            <a:solidFill>
              <a:srgbClr val="6397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'IDP M19&amp;20'!$L$10:$L$15</c:f>
              <c:strCache>
                <c:ptCount val="6"/>
                <c:pt idx="0">
                  <c:v>Positive Feedback</c:v>
                </c:pt>
                <c:pt idx="1">
                  <c:v>Assistance Request</c:v>
                </c:pt>
                <c:pt idx="2">
                  <c:v>Information Request</c:v>
                </c:pt>
                <c:pt idx="3">
                  <c:v>Complaint/Negative Feedback</c:v>
                </c:pt>
                <c:pt idx="4">
                  <c:v>Data amendment</c:v>
                </c:pt>
                <c:pt idx="5">
                  <c:v>Technical Problems</c:v>
                </c:pt>
              </c:strCache>
            </c:strRef>
          </c:cat>
          <c:val>
            <c:numRef>
              <c:f>'IDP M19&amp;20'!$N$10:$N$15</c:f>
              <c:numCache>
                <c:formatCode>General</c:formatCode>
                <c:ptCount val="6"/>
                <c:pt idx="0">
                  <c:v>43</c:v>
                </c:pt>
                <c:pt idx="1">
                  <c:v>77</c:v>
                </c:pt>
                <c:pt idx="2">
                  <c:v>232</c:v>
                </c:pt>
                <c:pt idx="3">
                  <c:v>267</c:v>
                </c:pt>
                <c:pt idx="4">
                  <c:v>1</c:v>
                </c:pt>
                <c:pt idx="5">
                  <c:v>6</c:v>
                </c:pt>
              </c:numCache>
            </c:numRef>
          </c:val>
          <c:extLst>
            <c:ext xmlns:c16="http://schemas.microsoft.com/office/drawing/2014/chart" uri="{C3380CC4-5D6E-409C-BE32-E72D297353CC}">
              <c16:uniqueId val="{00000002-FA62-40AE-9953-FB18827640B5}"/>
            </c:ext>
          </c:extLst>
        </c:ser>
        <c:dLbls>
          <c:dLblPos val="outEnd"/>
          <c:showLegendKey val="0"/>
          <c:showVal val="1"/>
          <c:showCatName val="0"/>
          <c:showSerName val="0"/>
          <c:showPercent val="0"/>
          <c:showBubbleSize val="0"/>
        </c:dLbls>
        <c:gapWidth val="219"/>
        <c:overlap val="-27"/>
        <c:axId val="1525693072"/>
        <c:axId val="746616496"/>
      </c:barChart>
      <c:catAx>
        <c:axId val="152569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crossAx val="746616496"/>
        <c:crosses val="autoZero"/>
        <c:auto val="1"/>
        <c:lblAlgn val="ctr"/>
        <c:lblOffset val="100"/>
        <c:noMultiLvlLbl val="0"/>
      </c:catAx>
      <c:valAx>
        <c:axId val="746616496"/>
        <c:scaling>
          <c:orientation val="minMax"/>
        </c:scaling>
        <c:delete val="1"/>
        <c:axPos val="l"/>
        <c:numFmt formatCode="General" sourceLinked="1"/>
        <c:majorTickMark val="none"/>
        <c:minorTickMark val="none"/>
        <c:tickLblPos val="nextTo"/>
        <c:crossAx val="1525693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ASSISTANCE REQUEST </a:t>
            </a:r>
          </a:p>
        </c:rich>
      </c:tx>
      <c:layout>
        <c:manualLayout>
          <c:xMode val="edge"/>
          <c:yMode val="edge"/>
          <c:x val="0.41492344706911632"/>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pt-PT"/>
        </a:p>
      </c:txPr>
    </c:title>
    <c:autoTitleDeleted val="0"/>
    <c:plotArea>
      <c:layout/>
      <c:barChart>
        <c:barDir val="col"/>
        <c:grouping val="clustered"/>
        <c:varyColors val="0"/>
        <c:ser>
          <c:idx val="0"/>
          <c:order val="0"/>
          <c:tx>
            <c:strRef>
              <c:f>'IDP M19&amp;20'!$M$20</c:f>
              <c:strCache>
                <c:ptCount val="1"/>
                <c:pt idx="0">
                  <c:v>Nov/Dec</c:v>
                </c:pt>
              </c:strCache>
            </c:strRef>
          </c:tx>
          <c:spPr>
            <a:solidFill>
              <a:srgbClr val="FCD08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B864-4B22-9768-BEF02ED08AA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'IDP M19&amp;20'!$L$21:$L$25</c:f>
              <c:strCache>
                <c:ptCount val="5"/>
                <c:pt idx="0">
                  <c:v>Food</c:v>
                </c:pt>
                <c:pt idx="1">
                  <c:v>NFI</c:v>
                </c:pt>
                <c:pt idx="2">
                  <c:v>Services</c:v>
                </c:pt>
                <c:pt idx="3">
                  <c:v>Money</c:v>
                </c:pt>
                <c:pt idx="4">
                  <c:v>Card not working</c:v>
                </c:pt>
              </c:strCache>
            </c:strRef>
          </c:cat>
          <c:val>
            <c:numRef>
              <c:f>'IDP M19&amp;20'!$M$21:$M$25</c:f>
              <c:numCache>
                <c:formatCode>General</c:formatCode>
                <c:ptCount val="5"/>
                <c:pt idx="0">
                  <c:v>10</c:v>
                </c:pt>
                <c:pt idx="1">
                  <c:v>69</c:v>
                </c:pt>
                <c:pt idx="2">
                  <c:v>5</c:v>
                </c:pt>
                <c:pt idx="3">
                  <c:v>1</c:v>
                </c:pt>
                <c:pt idx="4">
                  <c:v>0</c:v>
                </c:pt>
              </c:numCache>
            </c:numRef>
          </c:val>
          <c:extLst>
            <c:ext xmlns:c16="http://schemas.microsoft.com/office/drawing/2014/chart" uri="{C3380CC4-5D6E-409C-BE32-E72D297353CC}">
              <c16:uniqueId val="{00000000-6B4F-47D0-BACC-E7CFBDC450CA}"/>
            </c:ext>
          </c:extLst>
        </c:ser>
        <c:ser>
          <c:idx val="1"/>
          <c:order val="1"/>
          <c:tx>
            <c:strRef>
              <c:f>'IDP M19&amp;20'!$N$20</c:f>
              <c:strCache>
                <c:ptCount val="1"/>
                <c:pt idx="0">
                  <c:v>Dec/Jan</c:v>
                </c:pt>
              </c:strCache>
            </c:strRef>
          </c:tx>
          <c:spPr>
            <a:solidFill>
              <a:srgbClr val="63976E"/>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B864-4B22-9768-BEF02ED08A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'IDP M19&amp;20'!$L$21:$L$25</c:f>
              <c:strCache>
                <c:ptCount val="5"/>
                <c:pt idx="0">
                  <c:v>Food</c:v>
                </c:pt>
                <c:pt idx="1">
                  <c:v>NFI</c:v>
                </c:pt>
                <c:pt idx="2">
                  <c:v>Services</c:v>
                </c:pt>
                <c:pt idx="3">
                  <c:v>Money</c:v>
                </c:pt>
                <c:pt idx="4">
                  <c:v>Card not working</c:v>
                </c:pt>
              </c:strCache>
            </c:strRef>
          </c:cat>
          <c:val>
            <c:numRef>
              <c:f>'IDP M19&amp;20'!$N$21:$N$25</c:f>
              <c:numCache>
                <c:formatCode>General</c:formatCode>
                <c:ptCount val="5"/>
                <c:pt idx="0">
                  <c:v>13</c:v>
                </c:pt>
                <c:pt idx="1">
                  <c:v>60</c:v>
                </c:pt>
                <c:pt idx="2">
                  <c:v>2</c:v>
                </c:pt>
                <c:pt idx="3">
                  <c:v>0</c:v>
                </c:pt>
                <c:pt idx="4">
                  <c:v>2</c:v>
                </c:pt>
              </c:numCache>
            </c:numRef>
          </c:val>
          <c:extLst>
            <c:ext xmlns:c16="http://schemas.microsoft.com/office/drawing/2014/chart" uri="{C3380CC4-5D6E-409C-BE32-E72D297353CC}">
              <c16:uniqueId val="{00000001-6B4F-47D0-BACC-E7CFBDC450CA}"/>
            </c:ext>
          </c:extLst>
        </c:ser>
        <c:dLbls>
          <c:dLblPos val="outEnd"/>
          <c:showLegendKey val="0"/>
          <c:showVal val="1"/>
          <c:showCatName val="0"/>
          <c:showSerName val="0"/>
          <c:showPercent val="0"/>
          <c:showBubbleSize val="0"/>
        </c:dLbls>
        <c:gapWidth val="219"/>
        <c:overlap val="-27"/>
        <c:axId val="1404401680"/>
        <c:axId val="749911072"/>
      </c:barChart>
      <c:catAx>
        <c:axId val="140440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crossAx val="749911072"/>
        <c:crosses val="autoZero"/>
        <c:auto val="1"/>
        <c:lblAlgn val="ctr"/>
        <c:lblOffset val="100"/>
        <c:noMultiLvlLbl val="0"/>
      </c:catAx>
      <c:valAx>
        <c:axId val="749911072"/>
        <c:scaling>
          <c:orientation val="minMax"/>
        </c:scaling>
        <c:delete val="1"/>
        <c:axPos val="l"/>
        <c:numFmt formatCode="General" sourceLinked="1"/>
        <c:majorTickMark val="none"/>
        <c:minorTickMark val="none"/>
        <c:tickLblPos val="nextTo"/>
        <c:crossAx val="140440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'IDP M19&amp;20'!$M$31</c:f>
              <c:strCache>
                <c:ptCount val="1"/>
                <c:pt idx="0">
                  <c:v>Nov/Dec</c:v>
                </c:pt>
              </c:strCache>
            </c:strRef>
          </c:tx>
          <c:spPr>
            <a:solidFill>
              <a:srgbClr val="FCD08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1AC0-4933-8DB5-523DCFCEDA84}"/>
                </c:ext>
              </c:extLst>
            </c:dLbl>
            <c:dLbl>
              <c:idx val="6"/>
              <c:delete val="1"/>
              <c:extLst>
                <c:ext xmlns:c15="http://schemas.microsoft.com/office/drawing/2012/chart" uri="{CE6537A1-D6FC-4f65-9D91-7224C49458BB}"/>
                <c:ext xmlns:c16="http://schemas.microsoft.com/office/drawing/2014/chart" uri="{C3380CC4-5D6E-409C-BE32-E72D297353CC}">
                  <c16:uniqueId val="{00000004-1AC0-4933-8DB5-523DCFCEDA8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'IDP M19&amp;20'!$L$32:$L$39</c:f>
              <c:strCache>
                <c:ptCount val="7"/>
                <c:pt idx="0">
                  <c:v>Other</c:v>
                </c:pt>
                <c:pt idx="1">
                  <c:v>Entitlement</c:v>
                </c:pt>
                <c:pt idx="2">
                  <c:v>Targeting criteria</c:v>
                </c:pt>
                <c:pt idx="3">
                  <c:v>Distribution timing</c:v>
                </c:pt>
                <c:pt idx="4">
                  <c:v>Duration of assistance</c:v>
                </c:pt>
                <c:pt idx="5">
                  <c:v>Registration process</c:v>
                </c:pt>
                <c:pt idx="6">
                  <c:v>Personal data use</c:v>
                </c:pt>
              </c:strCache>
              <c:extLst/>
            </c:strRef>
          </c:cat>
          <c:val>
            <c:numRef>
              <c:f>'IDP M19&amp;20'!$M$32:$M$39</c:f>
              <c:numCache>
                <c:formatCode>General</c:formatCode>
                <c:ptCount val="7"/>
                <c:pt idx="0">
                  <c:v>3</c:v>
                </c:pt>
                <c:pt idx="1">
                  <c:v>11</c:v>
                </c:pt>
                <c:pt idx="2">
                  <c:v>2</c:v>
                </c:pt>
                <c:pt idx="3">
                  <c:v>98</c:v>
                </c:pt>
                <c:pt idx="4">
                  <c:v>0</c:v>
                </c:pt>
                <c:pt idx="5">
                  <c:v>35</c:v>
                </c:pt>
                <c:pt idx="6">
                  <c:v>0</c:v>
                </c:pt>
              </c:numCache>
              <c:extLst/>
            </c:numRef>
          </c:val>
          <c:extLst>
            <c:ext xmlns:c16="http://schemas.microsoft.com/office/drawing/2014/chart" uri="{C3380CC4-5D6E-409C-BE32-E72D297353CC}">
              <c16:uniqueId val="{00000000-1AC0-4933-8DB5-523DCFCEDA84}"/>
            </c:ext>
          </c:extLst>
        </c:ser>
        <c:ser>
          <c:idx val="1"/>
          <c:order val="1"/>
          <c:tx>
            <c:strRef>
              <c:f>'IDP M19&amp;20'!$N$31</c:f>
              <c:strCache>
                <c:ptCount val="1"/>
                <c:pt idx="0">
                  <c:v>Dec/Jan</c:v>
                </c:pt>
              </c:strCache>
            </c:strRef>
          </c:tx>
          <c:spPr>
            <a:solidFill>
              <a:srgbClr val="63976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1AC0-4933-8DB5-523DCFCEDA8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'IDP M19&amp;20'!$L$32:$L$39</c:f>
              <c:strCache>
                <c:ptCount val="7"/>
                <c:pt idx="0">
                  <c:v>Other</c:v>
                </c:pt>
                <c:pt idx="1">
                  <c:v>Entitlement</c:v>
                </c:pt>
                <c:pt idx="2">
                  <c:v>Targeting criteria</c:v>
                </c:pt>
                <c:pt idx="3">
                  <c:v>Distribution timing</c:v>
                </c:pt>
                <c:pt idx="4">
                  <c:v>Duration of assistance</c:v>
                </c:pt>
                <c:pt idx="5">
                  <c:v>Registration process</c:v>
                </c:pt>
                <c:pt idx="6">
                  <c:v>Personal data use</c:v>
                </c:pt>
              </c:strCache>
              <c:extLst/>
            </c:strRef>
          </c:cat>
          <c:val>
            <c:numRef>
              <c:f>'IDP M19&amp;20'!$N$32:$N$39</c:f>
              <c:numCache>
                <c:formatCode>General</c:formatCode>
                <c:ptCount val="7"/>
                <c:pt idx="0">
                  <c:v>0</c:v>
                </c:pt>
                <c:pt idx="1">
                  <c:v>11</c:v>
                </c:pt>
                <c:pt idx="2">
                  <c:v>3</c:v>
                </c:pt>
                <c:pt idx="3">
                  <c:v>189</c:v>
                </c:pt>
                <c:pt idx="4">
                  <c:v>1</c:v>
                </c:pt>
                <c:pt idx="5">
                  <c:v>18</c:v>
                </c:pt>
                <c:pt idx="6">
                  <c:v>1</c:v>
                </c:pt>
              </c:numCache>
              <c:extLst/>
            </c:numRef>
          </c:val>
          <c:extLst>
            <c:ext xmlns:c16="http://schemas.microsoft.com/office/drawing/2014/chart" uri="{C3380CC4-5D6E-409C-BE32-E72D297353CC}">
              <c16:uniqueId val="{00000001-1AC0-4933-8DB5-523DCFCEDA84}"/>
            </c:ext>
          </c:extLst>
        </c:ser>
        <c:dLbls>
          <c:dLblPos val="outEnd"/>
          <c:showLegendKey val="0"/>
          <c:showVal val="1"/>
          <c:showCatName val="0"/>
          <c:showSerName val="0"/>
          <c:showPercent val="0"/>
          <c:showBubbleSize val="0"/>
        </c:dLbls>
        <c:gapWidth val="219"/>
        <c:overlap val="-27"/>
        <c:axId val="1430469360"/>
        <c:axId val="744421264"/>
      </c:barChart>
      <c:catAx>
        <c:axId val="143046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crossAx val="744421264"/>
        <c:crosses val="autoZero"/>
        <c:auto val="1"/>
        <c:lblAlgn val="ctr"/>
        <c:lblOffset val="100"/>
        <c:noMultiLvlLbl val="0"/>
      </c:catAx>
      <c:valAx>
        <c:axId val="744421264"/>
        <c:scaling>
          <c:orientation val="minMax"/>
        </c:scaling>
        <c:delete val="1"/>
        <c:axPos val="l"/>
        <c:numFmt formatCode="General" sourceLinked="1"/>
        <c:majorTickMark val="none"/>
        <c:minorTickMark val="none"/>
        <c:tickLblPos val="nextTo"/>
        <c:crossAx val="1430469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Sheet1!$A$2:$B$7</cx:f>
        <cx:lvl ptCount="6">
          <cx:pt idx="0">Caritas Pemba</cx:pt>
          <cx:pt idx="1">Instituto Oikos Onlus</cx:pt>
          <cx:pt idx="2">Ministerio Arco-Iris</cx:pt>
          <cx:pt idx="3">World Food Programme</cx:pt>
          <cx:pt idx="4">SEPPA</cx:pt>
          <cx:pt idx="5">TBC</cx:pt>
        </cx:lvl>
        <cx:lvl ptCount="6">
          <cx:pt idx="0">Caritas Pemba</cx:pt>
          <cx:pt idx="1">Instituto Oikos Onlus</cx:pt>
          <cx:pt idx="2">Ministerio Arco-Iris</cx:pt>
          <cx:pt idx="3">World Food Programme</cx:pt>
          <cx:pt idx="4">World Food Programme</cx:pt>
          <cx:pt idx="5">World Food Programme</cx:pt>
        </cx:lvl>
        <cx:lvl ptCount="0"/>
      </cx:strDim>
      <cx:numDim type="size">
        <cx:f>Sheet1!$C$2:$C$7</cx:f>
        <cx:lvl ptCount="6" formatCode="General">
          <cx:pt idx="0">6597</cx:pt>
          <cx:pt idx="1">2000</cx:pt>
          <cx:pt idx="2">7565</cx:pt>
          <cx:pt idx="3">298635</cx:pt>
          <cx:pt idx="4">287145</cx:pt>
          <cx:pt idx="5">11490</cx:pt>
        </cx:lvl>
      </cx:numDim>
    </cx:data>
  </cx:chartData>
  <cx:chart>
    <cx:plotArea>
      <cx:plotAreaRegion>
        <cx:series layoutId="treemap" uniqueId="{6F4F2F93-33FA-4E64-9D6F-F888828B8537}">
          <cx:tx>
            <cx:txData>
              <cx:f>Sheet1!$C$1</cx:f>
              <cx:v>Series1</cx:v>
            </cx:txData>
          </cx:tx>
          <cx:dataLabels>
            <cx:txPr>
              <a:bodyPr spcFirstLastPara="1" vertOverflow="ellipsis" horzOverflow="overflow" wrap="square" lIns="0" tIns="0" rIns="0" bIns="0" anchor="ctr" anchorCtr="1"/>
              <a:lstStyle/>
              <a:p>
                <a:pPr algn="ctr" rtl="0">
                  <a:defRPr sz="1600"/>
                </a:pPr>
                <a:endParaRPr lang="en-US" sz="1600" b="0" i="0" u="none" strike="noStrike" baseline="0">
                  <a:solidFill>
                    <a:prstClr val="white"/>
                  </a:solidFill>
                  <a:latin typeface="Calibri"/>
                </a:endParaRPr>
              </a:p>
            </cx:txPr>
            <cx:visibility seriesName="0" categoryName="1" value="0"/>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A483D7A8-6F28-427B-A164-B5B55006E4D0}" type="datetimeFigureOut">
              <a:rPr lang="en-US" smtClean="0"/>
              <a:pPr/>
              <a:t>3/8/2021</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209C98C9-F0E9-4826-BA5D-D0E90500FB96}" type="slidenum">
              <a:rPr lang="en-US" smtClean="0"/>
              <a:pPr/>
              <a:t>‹#›</a:t>
            </a:fld>
            <a:endParaRPr lang="en-US"/>
          </a:p>
        </p:txBody>
      </p:sp>
    </p:spTree>
    <p:extLst>
      <p:ext uri="{BB962C8B-B14F-4D97-AF65-F5344CB8AC3E}">
        <p14:creationId xmlns:p14="http://schemas.microsoft.com/office/powerpoint/2010/main" val="399607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45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49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59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888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DD0A33-C64B-4386-A104-5AA259B033AE}" type="slidenum">
              <a:rPr lang="es-ES" smtClean="0"/>
              <a:t>13</a:t>
            </a:fld>
            <a:endParaRPr lang="es-ES"/>
          </a:p>
        </p:txBody>
      </p:sp>
    </p:spTree>
    <p:extLst>
      <p:ext uri="{BB962C8B-B14F-4D97-AF65-F5344CB8AC3E}">
        <p14:creationId xmlns:p14="http://schemas.microsoft.com/office/powerpoint/2010/main" val="413422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209C98C9-F0E9-4826-BA5D-D0E90500FB96}" type="slidenum">
              <a:rPr lang="en-US" smtClean="0"/>
              <a:pPr/>
              <a:t>17</a:t>
            </a:fld>
            <a:endParaRPr lang="en-US"/>
          </a:p>
        </p:txBody>
      </p:sp>
    </p:spTree>
    <p:extLst>
      <p:ext uri="{BB962C8B-B14F-4D97-AF65-F5344CB8AC3E}">
        <p14:creationId xmlns:p14="http://schemas.microsoft.com/office/powerpoint/2010/main" val="179000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209C98C9-F0E9-4826-BA5D-D0E90500FB96}" type="slidenum">
              <a:rPr lang="en-US" smtClean="0"/>
              <a:pPr/>
              <a:t>20</a:t>
            </a:fld>
            <a:endParaRPr lang="en-US"/>
          </a:p>
        </p:txBody>
      </p:sp>
    </p:spTree>
    <p:extLst>
      <p:ext uri="{BB962C8B-B14F-4D97-AF65-F5344CB8AC3E}">
        <p14:creationId xmlns:p14="http://schemas.microsoft.com/office/powerpoint/2010/main" val="384812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AAC57-A0DB-4973-A5C7-A47C056D7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124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AAC57-A0DB-4973-A5C7-A47C056D7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39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It is important population to provide adequate information about the case to improve the chances for follow-up and resolution, it is also important for callers(victims/beneficiaries) to remain available, contactable and cooperative for follow-up and investigation.</a:t>
            </a:r>
          </a:p>
          <a:p>
            <a:endParaRPr lang="pt-P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AAC57-A0DB-4973-A5C7-A47C056D7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855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AAC57-A0DB-4973-A5C7-A47C056D7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32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70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AAC57-A0DB-4973-A5C7-A47C056D7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45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00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68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53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9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21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86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DD0A33-C64B-4386-A104-5AA259B033A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78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982277-20CD-4B67-8EEF-809964FD97DB}"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2277-20CD-4B67-8EEF-809964FD97DB}"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2277-20CD-4B67-8EEF-809964FD97DB}"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normAutofit/>
          </a:bodyPr>
          <a:lstStyle>
            <a:lvl1pPr algn="ctr">
              <a:defRPr sz="3200"/>
            </a:lvl1pPr>
          </a:lstStyle>
          <a:p>
            <a:r>
              <a:rPr lang="pt-P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Click to edit Master subtitle style</a:t>
            </a:r>
            <a:endParaRPr lang="en-US"/>
          </a:p>
        </p:txBody>
      </p:sp>
      <p:sp>
        <p:nvSpPr>
          <p:cNvPr id="4" name="Date Placeholder 3"/>
          <p:cNvSpPr>
            <a:spLocks noGrp="1"/>
          </p:cNvSpPr>
          <p:nvPr>
            <p:ph type="dt" sz="half" idx="10"/>
          </p:nvPr>
        </p:nvSpPr>
        <p:spPr/>
        <p:txBody>
          <a:bodyPr/>
          <a:lstStyle>
            <a:lvl1pPr>
              <a:defRPr sz="1200">
                <a:latin typeface="Merriweather"/>
                <a:cs typeface="Merriweather"/>
              </a:defRPr>
            </a:lvl1pPr>
          </a:lstStyle>
          <a:p>
            <a:fld id="{931009A2-987F-2C49-BF64-DF08DDF1FD64}" type="datetimeFigureOut">
              <a:rPr lang="en-US" smtClean="0"/>
              <a:pPr/>
              <a:t>3/8/2021</a:t>
            </a:fld>
            <a:endParaRPr lang="en-US"/>
          </a:p>
        </p:txBody>
      </p:sp>
      <p:sp>
        <p:nvSpPr>
          <p:cNvPr id="5" name="Footer Placeholder 4"/>
          <p:cNvSpPr>
            <a:spLocks noGrp="1"/>
          </p:cNvSpPr>
          <p:nvPr>
            <p:ph type="ftr" sz="quarter" idx="11"/>
          </p:nvPr>
        </p:nvSpPr>
        <p:spPr/>
        <p:txBody>
          <a:bodyPr/>
          <a:lstStyle>
            <a:lvl1pPr>
              <a:defRPr sz="1200">
                <a:latin typeface="Merriweather"/>
                <a:cs typeface="Merriweather"/>
              </a:defRPr>
            </a:lvl1pPr>
          </a:lstStyle>
          <a:p>
            <a:endParaRPr lang="en-US"/>
          </a:p>
        </p:txBody>
      </p:sp>
      <p:sp>
        <p:nvSpPr>
          <p:cNvPr id="6" name="Slide Number Placeholder 5"/>
          <p:cNvSpPr>
            <a:spLocks noGrp="1"/>
          </p:cNvSpPr>
          <p:nvPr>
            <p:ph type="sldNum" sz="quarter" idx="12"/>
          </p:nvPr>
        </p:nvSpPr>
        <p:spPr/>
        <p:txBody>
          <a:bodyPr/>
          <a:lstStyle>
            <a:lvl1pPr>
              <a:defRPr sz="1200">
                <a:latin typeface="Merriweather"/>
                <a:cs typeface="Merriweather"/>
              </a:defRPr>
            </a:lvl1pPr>
          </a:lstStyle>
          <a:p>
            <a:fld id="{4B2FF9A6-9D21-FB48-AC66-2213A3BB2B04}" type="slidenum">
              <a:rPr lang="en-US" smtClean="0"/>
              <a:pPr/>
              <a:t>‹#›</a:t>
            </a:fld>
            <a:endParaRPr lang="en-US"/>
          </a:p>
        </p:txBody>
      </p:sp>
    </p:spTree>
    <p:extLst>
      <p:ext uri="{BB962C8B-B14F-4D97-AF65-F5344CB8AC3E}">
        <p14:creationId xmlns:p14="http://schemas.microsoft.com/office/powerpoint/2010/main" val="337738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idx="1"/>
          </p:nvPr>
        </p:nvSpPr>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931009A2-987F-2C49-BF64-DF08DDF1FD64}"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3809183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pt-P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Click to edit Master text styles</a:t>
            </a:r>
          </a:p>
        </p:txBody>
      </p:sp>
      <p:sp>
        <p:nvSpPr>
          <p:cNvPr id="4" name="Date Placeholder 3"/>
          <p:cNvSpPr>
            <a:spLocks noGrp="1"/>
          </p:cNvSpPr>
          <p:nvPr>
            <p:ph type="dt" sz="half" idx="10"/>
          </p:nvPr>
        </p:nvSpPr>
        <p:spPr/>
        <p:txBody>
          <a:bodyPr/>
          <a:lstStyle/>
          <a:p>
            <a:fld id="{931009A2-987F-2C49-BF64-DF08DDF1FD64}"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1567432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Date Placeholder 4"/>
          <p:cNvSpPr>
            <a:spLocks noGrp="1"/>
          </p:cNvSpPr>
          <p:nvPr>
            <p:ph type="dt" sz="half" idx="10"/>
          </p:nvPr>
        </p:nvSpPr>
        <p:spPr/>
        <p:txBody>
          <a:bodyPr/>
          <a:lstStyle/>
          <a:p>
            <a:fld id="{931009A2-987F-2C49-BF64-DF08DDF1FD64}"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16784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7" name="Date Placeholder 6"/>
          <p:cNvSpPr>
            <a:spLocks noGrp="1"/>
          </p:cNvSpPr>
          <p:nvPr>
            <p:ph type="dt" sz="half" idx="10"/>
          </p:nvPr>
        </p:nvSpPr>
        <p:spPr/>
        <p:txBody>
          <a:bodyPr/>
          <a:lstStyle/>
          <a:p>
            <a:fld id="{931009A2-987F-2C49-BF64-DF08DDF1FD64}"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2411521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Date Placeholder 2"/>
          <p:cNvSpPr>
            <a:spLocks noGrp="1"/>
          </p:cNvSpPr>
          <p:nvPr>
            <p:ph type="dt" sz="half" idx="10"/>
          </p:nvPr>
        </p:nvSpPr>
        <p:spPr/>
        <p:txBody>
          <a:bodyPr/>
          <a:lstStyle/>
          <a:p>
            <a:fld id="{931009A2-987F-2C49-BF64-DF08DDF1FD64}"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81201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009A2-987F-2C49-BF64-DF08DDF1FD64}"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403878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pt-PT"/>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931009A2-987F-2C49-BF64-DF08DDF1FD64}"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383821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82277-20CD-4B67-8EEF-809964FD97DB}"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pt-P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931009A2-987F-2C49-BF64-DF08DDF1FD64}"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1232449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931009A2-987F-2C49-BF64-DF08DDF1FD64}"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2295978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pt-PT"/>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931009A2-987F-2C49-BF64-DF08DDF1FD64}"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FF9A6-9D21-FB48-AC66-2213A3BB2B04}" type="slidenum">
              <a:rPr lang="en-US" smtClean="0"/>
              <a:t>‹#›</a:t>
            </a:fld>
            <a:endParaRPr lang="en-US"/>
          </a:p>
        </p:txBody>
      </p:sp>
    </p:spTree>
    <p:extLst>
      <p:ext uri="{BB962C8B-B14F-4D97-AF65-F5344CB8AC3E}">
        <p14:creationId xmlns:p14="http://schemas.microsoft.com/office/powerpoint/2010/main" val="164119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82277-20CD-4B67-8EEF-809964FD97DB}" type="datetimeFigureOut">
              <a:rPr lang="en-US" smtClean="0"/>
              <a:pPr/>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982277-20CD-4B67-8EEF-809964FD97DB}"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982277-20CD-4B67-8EEF-809964FD97DB}" type="datetimeFigureOut">
              <a:rPr lang="en-US" smtClean="0"/>
              <a:pPr/>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982277-20CD-4B67-8EEF-809964FD97DB}" type="datetimeFigureOut">
              <a:rPr lang="en-US" smtClean="0"/>
              <a:pPr/>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82277-20CD-4B67-8EEF-809964FD97DB}" type="datetimeFigureOut">
              <a:rPr lang="en-US" smtClean="0"/>
              <a:pPr/>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82277-20CD-4B67-8EEF-809964FD97DB}"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82277-20CD-4B67-8EEF-809964FD97DB}" type="datetimeFigureOut">
              <a:rPr lang="en-US" smtClean="0"/>
              <a:pPr/>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89BDF-5CC0-4242-9754-B845D2DC98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82277-20CD-4B67-8EEF-809964FD97DB}" type="datetimeFigureOut">
              <a:rPr lang="en-US" smtClean="0"/>
              <a:pPr/>
              <a:t>3/8/2021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89BDF-5CC0-4242-9754-B845D2DC98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5611" y="172199"/>
            <a:ext cx="7761189" cy="437699"/>
          </a:xfrm>
          <a:prstGeom prst="rect">
            <a:avLst/>
          </a:prstGeom>
        </p:spPr>
        <p:txBody>
          <a:bodyPr vert="horz" lIns="91440" tIns="45720" rIns="91440" bIns="45720" rtlCol="0" anchor="ctr">
            <a:normAutofit/>
          </a:bodyPr>
          <a:lstStyle/>
          <a:p>
            <a:r>
              <a:rPr lang="pt-PT" err="1"/>
              <a:t>Click</a:t>
            </a:r>
            <a:r>
              <a:rPr lang="pt-PT"/>
              <a:t> to </a:t>
            </a:r>
            <a:r>
              <a:rPr lang="pt-PT" err="1"/>
              <a:t>edit</a:t>
            </a:r>
            <a:r>
              <a:rPr lang="pt-PT"/>
              <a:t> </a:t>
            </a:r>
            <a:r>
              <a:rPr lang="pt-PT" err="1"/>
              <a:t>master</a:t>
            </a:r>
            <a:r>
              <a:rPr lang="pt-PT"/>
              <a:t> </a:t>
            </a:r>
            <a:r>
              <a:rPr lang="pt-PT" err="1"/>
              <a:t>title</a:t>
            </a:r>
            <a:r>
              <a:rPr lang="pt-PT"/>
              <a:t> </a:t>
            </a:r>
            <a:r>
              <a:rPr lang="pt-PT" err="1"/>
              <a:t>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009A2-987F-2C49-BF64-DF08DDF1FD64}" type="datetimeFigureOut">
              <a:rPr lang="en-US" smtClean="0"/>
              <a:t>3/8/2021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FF9A6-9D21-FB48-AC66-2213A3BB2B04}" type="slidenum">
              <a:rPr lang="en-US" smtClean="0"/>
              <a:t>‹#›</a:t>
            </a:fld>
            <a:endParaRPr lang="en-US"/>
          </a:p>
        </p:txBody>
      </p:sp>
    </p:spTree>
    <p:extLst>
      <p:ext uri="{BB962C8B-B14F-4D97-AF65-F5344CB8AC3E}">
        <p14:creationId xmlns:p14="http://schemas.microsoft.com/office/powerpoint/2010/main" val="3503707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1400" b="1" kern="1200">
          <a:solidFill>
            <a:schemeClr val="tx1"/>
          </a:solidFill>
          <a:latin typeface="Merriweather"/>
          <a:ea typeface="+mj-ea"/>
          <a:cs typeface="Merriweather"/>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rriweather Sans Light"/>
          <a:ea typeface="+mn-ea"/>
          <a:cs typeface="Merriweather Sans Light"/>
        </a:defRPr>
      </a:lvl1pPr>
      <a:lvl2pPr marL="742950" indent="-285750" algn="l" defTabSz="457200" rtl="0" eaLnBrk="1" latinLnBrk="0" hangingPunct="1">
        <a:spcBef>
          <a:spcPct val="20000"/>
        </a:spcBef>
        <a:buFont typeface="Arial"/>
        <a:buChar char="–"/>
        <a:defRPr sz="2800" b="0" i="0" kern="1200">
          <a:solidFill>
            <a:schemeClr val="tx1"/>
          </a:solidFill>
          <a:latin typeface="Merriweather Sans Light"/>
          <a:ea typeface="+mn-ea"/>
          <a:cs typeface="Merriweather Sans Light"/>
        </a:defRPr>
      </a:lvl2pPr>
      <a:lvl3pPr marL="1143000" indent="-228600" algn="l" defTabSz="457200" rtl="0" eaLnBrk="1" latinLnBrk="0" hangingPunct="1">
        <a:spcBef>
          <a:spcPct val="20000"/>
        </a:spcBef>
        <a:buFont typeface="Arial"/>
        <a:buChar char="•"/>
        <a:defRPr sz="2400" b="0" i="0" kern="1200">
          <a:solidFill>
            <a:schemeClr val="tx1"/>
          </a:solidFill>
          <a:latin typeface="Merriweather Sans Light"/>
          <a:ea typeface="+mn-ea"/>
          <a:cs typeface="Merriweather Sans Light"/>
        </a:defRPr>
      </a:lvl3pPr>
      <a:lvl4pPr marL="1600200" indent="-228600" algn="l" defTabSz="457200" rtl="0" eaLnBrk="1" latinLnBrk="0" hangingPunct="1">
        <a:spcBef>
          <a:spcPct val="20000"/>
        </a:spcBef>
        <a:buFont typeface="Arial"/>
        <a:buChar char="–"/>
        <a:defRPr sz="2000" b="0" i="0" kern="1200">
          <a:solidFill>
            <a:schemeClr val="tx1"/>
          </a:solidFill>
          <a:latin typeface="Merriweather Sans Light"/>
          <a:ea typeface="+mn-ea"/>
          <a:cs typeface="Merriweather Sans Light"/>
        </a:defRPr>
      </a:lvl4pPr>
      <a:lvl5pPr marL="2057400" indent="-228600" algn="l" defTabSz="457200" rtl="0" eaLnBrk="1" latinLnBrk="0" hangingPunct="1">
        <a:spcBef>
          <a:spcPct val="20000"/>
        </a:spcBef>
        <a:buFont typeface="Arial"/>
        <a:buChar char="»"/>
        <a:defRPr sz="2000" b="0" i="0" kern="1200">
          <a:solidFill>
            <a:schemeClr val="tx1"/>
          </a:solidFill>
          <a:latin typeface="Merriweather Sans Light"/>
          <a:ea typeface="+mn-ea"/>
          <a:cs typeface="Merriweather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oao.muianga@wfp"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hart" Target="../charts/chart3.xml"/><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3.jpe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emf"/><Relationship Id="rId5" Type="http://schemas.openxmlformats.org/officeDocument/2006/relationships/image" Target="../media/image18.png"/><Relationship Id="rId10" Type="http://schemas.openxmlformats.org/officeDocument/2006/relationships/image" Target="../media/image26.emf"/><Relationship Id="rId4" Type="http://schemas.openxmlformats.org/officeDocument/2006/relationships/image" Target="../media/image17.png"/><Relationship Id="rId9"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33.emf"/><Relationship Id="rId1" Type="http://schemas.openxmlformats.org/officeDocument/2006/relationships/slideLayout" Target="../slideLayouts/slideLayout1.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51" y="2501888"/>
            <a:ext cx="7891578" cy="1857581"/>
          </a:xfrm>
          <a:prstGeom prst="rect">
            <a:avLst/>
          </a:prstGeom>
        </p:spPr>
      </p:pic>
      <p:pic>
        <p:nvPicPr>
          <p:cNvPr id="3" name="Picture 2">
            <a:extLst>
              <a:ext uri="{FF2B5EF4-FFF2-40B4-BE49-F238E27FC236}">
                <a16:creationId xmlns:a16="http://schemas.microsoft.com/office/drawing/2014/main" id="{5B26F857-FF2F-4457-A316-C86E3563C7A2}"/>
              </a:ext>
            </a:extLst>
          </p:cNvPr>
          <p:cNvPicPr>
            <a:picLocks noChangeAspect="1"/>
          </p:cNvPicPr>
          <p:nvPr/>
        </p:nvPicPr>
        <p:blipFill rotWithShape="1">
          <a:blip r:embed="rId4">
            <a:extLst>
              <a:ext uri="{28A0092B-C50C-407E-A947-70E740481C1C}">
                <a14:useLocalDpi xmlns:a14="http://schemas.microsoft.com/office/drawing/2010/main" val="0"/>
              </a:ext>
            </a:extLst>
          </a:blip>
          <a:srcRect l="35910" t="-5535" r="1821" b="65523"/>
          <a:stretch/>
        </p:blipFill>
        <p:spPr>
          <a:xfrm>
            <a:off x="4847037" y="2323471"/>
            <a:ext cx="3860800" cy="587023"/>
          </a:xfrm>
          <a:prstGeom prst="rect">
            <a:avLst/>
          </a:prstGeom>
        </p:spPr>
      </p:pic>
      <p:sp>
        <p:nvSpPr>
          <p:cNvPr id="4" name="Rectangle 3"/>
          <p:cNvSpPr/>
          <p:nvPr/>
        </p:nvSpPr>
        <p:spPr>
          <a:xfrm>
            <a:off x="3147273" y="2201483"/>
            <a:ext cx="2114684"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457200"/>
            <a:r>
              <a:rPr lang="en-US" sz="4800" b="1" dirty="0">
                <a:ln/>
                <a:solidFill>
                  <a:srgbClr val="5EB1C3"/>
                </a:solidFill>
                <a:latin typeface="Arial Narrow" panose="020B0606020202030204" pitchFamily="34" charset="0"/>
                <a:cs typeface="Arial" panose="020B0604020202020204" pitchFamily="34" charset="0"/>
              </a:rPr>
              <a:t>Pemba</a:t>
            </a:r>
            <a:r>
              <a:rPr lang="en-US" sz="4800" b="1" dirty="0">
                <a:ln/>
                <a:solidFill>
                  <a:srgbClr val="5EB1C3"/>
                </a:solidFill>
                <a:latin typeface="Arial Narrow" panose="020B0606020202030204" pitchFamily="34" charset="0"/>
              </a:rPr>
              <a:t>,</a:t>
            </a:r>
            <a:r>
              <a:rPr lang="en-US" sz="4800" b="1" dirty="0">
                <a:ln/>
                <a:solidFill>
                  <a:srgbClr val="5EB1C3"/>
                </a:solidFill>
                <a:latin typeface="Calibri"/>
              </a:rPr>
              <a:t> </a:t>
            </a:r>
          </a:p>
        </p:txBody>
      </p:sp>
      <p:sp>
        <p:nvSpPr>
          <p:cNvPr id="5" name="TextBox 4"/>
          <p:cNvSpPr txBox="1"/>
          <p:nvPr/>
        </p:nvSpPr>
        <p:spPr>
          <a:xfrm>
            <a:off x="4847037" y="4093461"/>
            <a:ext cx="2358752" cy="369332"/>
          </a:xfrm>
          <a:prstGeom prst="rect">
            <a:avLst/>
          </a:prstGeom>
          <a:noFill/>
        </p:spPr>
        <p:txBody>
          <a:bodyPr wrap="square" rtlCol="0">
            <a:spAutoFit/>
          </a:bodyPr>
          <a:lstStyle/>
          <a:p>
            <a:pPr algn="ctr" defTabSz="457200"/>
            <a:r>
              <a:rPr lang="en-US" dirty="0">
                <a:solidFill>
                  <a:srgbClr val="03181C"/>
                </a:solidFill>
                <a:latin typeface="Calibri"/>
              </a:rPr>
              <a:t>24 February 2021</a:t>
            </a:r>
            <a:endParaRPr lang="es-ES" dirty="0">
              <a:solidFill>
                <a:srgbClr val="03181C"/>
              </a:solidFill>
              <a:latin typeface="Calibri"/>
            </a:endParaRPr>
          </a:p>
        </p:txBody>
      </p:sp>
    </p:spTree>
    <p:extLst>
      <p:ext uri="{BB962C8B-B14F-4D97-AF65-F5344CB8AC3E}">
        <p14:creationId xmlns:p14="http://schemas.microsoft.com/office/powerpoint/2010/main" val="48449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0"/>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76200" y="79646"/>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 </a:t>
            </a:r>
            <a:r>
              <a:rPr lang="en-US" sz="3600" kern="0" dirty="0">
                <a:solidFill>
                  <a:srgbClr val="EFEFEF"/>
                </a:solidFill>
                <a:latin typeface="Arial Narrow" panose="020B0606020202030204" pitchFamily="34" charset="0"/>
              </a:rPr>
              <a:t>5. Inter-Cluster</a:t>
            </a:r>
          </a:p>
        </p:txBody>
      </p:sp>
      <p:sp>
        <p:nvSpPr>
          <p:cNvPr id="2" name="Rectangle 1"/>
          <p:cNvSpPr/>
          <p:nvPr/>
        </p:nvSpPr>
        <p:spPr>
          <a:xfrm>
            <a:off x="88319" y="1621313"/>
            <a:ext cx="8532741" cy="369332"/>
          </a:xfrm>
          <a:prstGeom prst="rect">
            <a:avLst/>
          </a:prstGeom>
        </p:spPr>
        <p:txBody>
          <a:bodyPr wrap="square">
            <a:spAutoFit/>
          </a:bodyPr>
          <a:lstStyle/>
          <a:p>
            <a:pPr marL="800100" lvl="1" indent="-342900" algn="ctr" defTabSz="457200">
              <a:buFont typeface="Symbol" panose="05050102010706020507" pitchFamily="18" charset="2"/>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HRP 2021 Cluster Projects  -   </a:t>
            </a:r>
            <a:r>
              <a:rPr lang="en-US"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US$136 M </a:t>
            </a:r>
            <a:endParaRPr lang="es-ES"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pic>
        <p:nvPicPr>
          <p:cNvPr id="3" name="Picture 2"/>
          <p:cNvPicPr>
            <a:picLocks noChangeAspect="1"/>
          </p:cNvPicPr>
          <p:nvPr/>
        </p:nvPicPr>
        <p:blipFill>
          <a:blip r:embed="rId4"/>
          <a:stretch>
            <a:fillRect/>
          </a:stretch>
        </p:blipFill>
        <p:spPr>
          <a:xfrm>
            <a:off x="1321595" y="2091690"/>
            <a:ext cx="6186486" cy="3370660"/>
          </a:xfrm>
          <a:prstGeom prst="rect">
            <a:avLst/>
          </a:prstGeom>
        </p:spPr>
      </p:pic>
    </p:spTree>
    <p:extLst>
      <p:ext uri="{BB962C8B-B14F-4D97-AF65-F5344CB8AC3E}">
        <p14:creationId xmlns:p14="http://schemas.microsoft.com/office/powerpoint/2010/main" val="11259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1009"/>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3048" y="56891"/>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6. AOB</a:t>
            </a:r>
            <a:endParaRPr lang="en-US" sz="3600" kern="0" dirty="0">
              <a:solidFill>
                <a:srgbClr val="EFEFEF"/>
              </a:solidFill>
              <a:latin typeface="Arial Narrow" panose="020B0606020202030204" pitchFamily="34" charset="0"/>
            </a:endParaRPr>
          </a:p>
        </p:txBody>
      </p:sp>
      <p:sp>
        <p:nvSpPr>
          <p:cNvPr id="2" name="Rectangle 1"/>
          <p:cNvSpPr/>
          <p:nvPr/>
        </p:nvSpPr>
        <p:spPr>
          <a:xfrm>
            <a:off x="775837" y="1851513"/>
            <a:ext cx="3651784" cy="414216"/>
          </a:xfrm>
          <a:prstGeom prst="rect">
            <a:avLst/>
          </a:prstGeom>
        </p:spPr>
        <p:txBody>
          <a:bodyPr wrap="square">
            <a:spAutoFit/>
          </a:bodyPr>
          <a:lstStyle/>
          <a:p>
            <a:pPr marL="342900" indent="-342900" defTabSz="457200">
              <a:lnSpc>
                <a:spcPct val="150000"/>
              </a:lnSpc>
              <a:spcAft>
                <a:spcPts val="800"/>
              </a:spcAft>
              <a:buFont typeface="+mj-lt"/>
              <a:buAutoNum type="arabicPeriod" startAt="6"/>
            </a:pP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AOB</a:t>
            </a:r>
            <a:endParaRPr lang="es-ES" sz="14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grpSp>
        <p:nvGrpSpPr>
          <p:cNvPr id="4" name="Group 3"/>
          <p:cNvGrpSpPr/>
          <p:nvPr/>
        </p:nvGrpSpPr>
        <p:grpSpPr>
          <a:xfrm>
            <a:off x="3511870" y="2330987"/>
            <a:ext cx="2120260" cy="2268314"/>
            <a:chOff x="1661577" y="1222301"/>
            <a:chExt cx="2120260" cy="2268314"/>
          </a:xfrm>
        </p:grpSpPr>
        <p:sp>
          <p:nvSpPr>
            <p:cNvPr id="3" name="Rectangle 2"/>
            <p:cNvSpPr/>
            <p:nvPr/>
          </p:nvSpPr>
          <p:spPr>
            <a:xfrm>
              <a:off x="1661577" y="1222301"/>
              <a:ext cx="505267" cy="923330"/>
            </a:xfrm>
            <a:prstGeom prst="rect">
              <a:avLst/>
            </a:prstGeom>
            <a:noFill/>
          </p:spPr>
          <p:txBody>
            <a:bodyPr wrap="none" lIns="91440" tIns="45720" rIns="91440" bIns="45720">
              <a:spAutoFit/>
            </a:bodyPr>
            <a:lstStyle/>
            <a:p>
              <a:pPr algn="ctr" defTabSz="457200"/>
              <a:r>
                <a:rPr lang="en-US" sz="5400" b="1" dirty="0">
                  <a:ln w="22225">
                    <a:solidFill>
                      <a:srgbClr val="12829F"/>
                    </a:solidFill>
                    <a:prstDash val="solid"/>
                  </a:ln>
                  <a:solidFill>
                    <a:srgbClr val="12829F">
                      <a:lumMod val="40000"/>
                      <a:lumOff val="60000"/>
                    </a:srgbClr>
                  </a:solidFill>
                  <a:latin typeface="Calibri"/>
                </a:rPr>
                <a:t>?</a:t>
              </a:r>
            </a:p>
          </p:txBody>
        </p:sp>
        <p:sp>
          <p:nvSpPr>
            <p:cNvPr id="8" name="Rectangle 7"/>
            <p:cNvSpPr/>
            <p:nvPr/>
          </p:nvSpPr>
          <p:spPr>
            <a:xfrm>
              <a:off x="2512338" y="1886280"/>
              <a:ext cx="505267" cy="923330"/>
            </a:xfrm>
            <a:prstGeom prst="rect">
              <a:avLst/>
            </a:prstGeom>
            <a:noFill/>
          </p:spPr>
          <p:txBody>
            <a:bodyPr wrap="none" lIns="91440" tIns="45720" rIns="91440" bIns="45720">
              <a:spAutoFit/>
            </a:bodyPr>
            <a:lstStyle/>
            <a:p>
              <a:pPr algn="ctr" defTabSz="457200"/>
              <a:r>
                <a:rPr lang="en-US" sz="5400" b="1" dirty="0">
                  <a:ln w="22225">
                    <a:solidFill>
                      <a:srgbClr val="12829F"/>
                    </a:solidFill>
                    <a:prstDash val="solid"/>
                  </a:ln>
                  <a:solidFill>
                    <a:srgbClr val="12829F">
                      <a:lumMod val="40000"/>
                      <a:lumOff val="60000"/>
                    </a:srgbClr>
                  </a:solidFill>
                  <a:latin typeface="Calibri"/>
                </a:rPr>
                <a:t>?</a:t>
              </a:r>
            </a:p>
          </p:txBody>
        </p:sp>
        <p:sp>
          <p:nvSpPr>
            <p:cNvPr id="10" name="Rectangle 9"/>
            <p:cNvSpPr/>
            <p:nvPr/>
          </p:nvSpPr>
          <p:spPr>
            <a:xfrm>
              <a:off x="3276570" y="2567285"/>
              <a:ext cx="505267" cy="923330"/>
            </a:xfrm>
            <a:prstGeom prst="rect">
              <a:avLst/>
            </a:prstGeom>
            <a:noFill/>
          </p:spPr>
          <p:txBody>
            <a:bodyPr wrap="none" lIns="91440" tIns="45720" rIns="91440" bIns="45720">
              <a:spAutoFit/>
            </a:bodyPr>
            <a:lstStyle/>
            <a:p>
              <a:pPr algn="ctr" defTabSz="457200"/>
              <a:r>
                <a:rPr lang="en-US" sz="5400" b="1" dirty="0">
                  <a:ln w="22225">
                    <a:solidFill>
                      <a:srgbClr val="12829F"/>
                    </a:solidFill>
                    <a:prstDash val="solid"/>
                  </a:ln>
                  <a:solidFill>
                    <a:srgbClr val="12829F">
                      <a:lumMod val="40000"/>
                      <a:lumOff val="60000"/>
                    </a:srgbClr>
                  </a:solidFill>
                  <a:latin typeface="Calibri"/>
                </a:rPr>
                <a:t>?</a:t>
              </a:r>
            </a:p>
          </p:txBody>
        </p:sp>
      </p:grpSp>
    </p:spTree>
    <p:extLst>
      <p:ext uri="{BB962C8B-B14F-4D97-AF65-F5344CB8AC3E}">
        <p14:creationId xmlns:p14="http://schemas.microsoft.com/office/powerpoint/2010/main" val="10375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3320"/>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0" y="-3321"/>
            <a:ext cx="9144000" cy="653429"/>
          </a:xfrm>
          <a:prstGeom prst="rect">
            <a:avLst/>
          </a:prstGeom>
        </p:spPr>
        <p:txBody>
          <a:bodyPr>
            <a:normAutofit fontScale="9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sp>
        <p:nvSpPr>
          <p:cNvPr id="3" name="Rectangle 2"/>
          <p:cNvSpPr/>
          <p:nvPr/>
        </p:nvSpPr>
        <p:spPr>
          <a:xfrm>
            <a:off x="723552" y="2007852"/>
            <a:ext cx="3166829" cy="923330"/>
          </a:xfrm>
          <a:prstGeom prst="rect">
            <a:avLst/>
          </a:prstGeom>
          <a:noFill/>
        </p:spPr>
        <p:txBody>
          <a:bodyPr wrap="none" lIns="91440" tIns="45720" rIns="91440" bIns="45720">
            <a:spAutoFit/>
          </a:bodyPr>
          <a:lstStyle/>
          <a:p>
            <a:pPr algn="ctr" defTabSz="457200"/>
            <a:r>
              <a:rPr lang="en-US" sz="5400" b="1" dirty="0">
                <a:ln w="22225">
                  <a:solidFill>
                    <a:srgbClr val="12829F"/>
                  </a:solidFill>
                  <a:prstDash val="solid"/>
                </a:ln>
                <a:solidFill>
                  <a:srgbClr val="12829F">
                    <a:lumMod val="40000"/>
                    <a:lumOff val="60000"/>
                  </a:srgbClr>
                </a:solidFill>
                <a:latin typeface="Calibri"/>
              </a:rPr>
              <a:t>Thank you</a:t>
            </a:r>
          </a:p>
        </p:txBody>
      </p:sp>
      <p:sp>
        <p:nvSpPr>
          <p:cNvPr id="8" name="Rectangle 7"/>
          <p:cNvSpPr/>
          <p:nvPr/>
        </p:nvSpPr>
        <p:spPr>
          <a:xfrm>
            <a:off x="3016285" y="3129342"/>
            <a:ext cx="2812950" cy="923330"/>
          </a:xfrm>
          <a:prstGeom prst="rect">
            <a:avLst/>
          </a:prstGeom>
          <a:noFill/>
        </p:spPr>
        <p:txBody>
          <a:bodyPr wrap="none" lIns="91440" tIns="45720" rIns="91440" bIns="45720">
            <a:spAutoFit/>
          </a:bodyPr>
          <a:lstStyle/>
          <a:p>
            <a:pPr algn="ctr" defTabSz="457200"/>
            <a:r>
              <a:rPr lang="en-US" sz="5400" b="1" dirty="0">
                <a:ln w="22225">
                  <a:solidFill>
                    <a:srgbClr val="12829F"/>
                  </a:solidFill>
                  <a:prstDash val="solid"/>
                </a:ln>
                <a:solidFill>
                  <a:srgbClr val="12829F">
                    <a:lumMod val="40000"/>
                    <a:lumOff val="60000"/>
                  </a:srgbClr>
                </a:solidFill>
                <a:latin typeface="Calibri"/>
              </a:rPr>
              <a:t>Obrigada</a:t>
            </a:r>
          </a:p>
        </p:txBody>
      </p:sp>
      <p:sp>
        <p:nvSpPr>
          <p:cNvPr id="10" name="Rectangle 9"/>
          <p:cNvSpPr/>
          <p:nvPr/>
        </p:nvSpPr>
        <p:spPr>
          <a:xfrm>
            <a:off x="5272869" y="4106503"/>
            <a:ext cx="2275815" cy="923330"/>
          </a:xfrm>
          <a:prstGeom prst="rect">
            <a:avLst/>
          </a:prstGeom>
          <a:noFill/>
        </p:spPr>
        <p:txBody>
          <a:bodyPr wrap="none" lIns="91440" tIns="45720" rIns="91440" bIns="45720">
            <a:spAutoFit/>
          </a:bodyPr>
          <a:lstStyle/>
          <a:p>
            <a:pPr algn="ctr" defTabSz="457200"/>
            <a:r>
              <a:rPr lang="en-US" sz="5400" b="1" dirty="0">
                <a:ln w="22225">
                  <a:solidFill>
                    <a:srgbClr val="12829F"/>
                  </a:solidFill>
                  <a:prstDash val="solid"/>
                </a:ln>
                <a:solidFill>
                  <a:srgbClr val="12829F">
                    <a:lumMod val="40000"/>
                    <a:lumOff val="60000"/>
                  </a:srgbClr>
                </a:solidFill>
                <a:latin typeface="Calibri"/>
              </a:rPr>
              <a:t>Gracias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537" y="3181064"/>
            <a:ext cx="2321918" cy="263319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889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211" y="2500209"/>
            <a:ext cx="7891578" cy="1857581"/>
          </a:xfrm>
          <a:prstGeom prst="rect">
            <a:avLst/>
          </a:prstGeom>
        </p:spPr>
      </p:pic>
      <p:pic>
        <p:nvPicPr>
          <p:cNvPr id="3" name="Picture 2">
            <a:extLst>
              <a:ext uri="{FF2B5EF4-FFF2-40B4-BE49-F238E27FC236}">
                <a16:creationId xmlns:a16="http://schemas.microsoft.com/office/drawing/2014/main" id="{5B26F857-FF2F-4457-A316-C86E3563C7A2}"/>
              </a:ext>
            </a:extLst>
          </p:cNvPr>
          <p:cNvPicPr>
            <a:picLocks noChangeAspect="1"/>
          </p:cNvPicPr>
          <p:nvPr/>
        </p:nvPicPr>
        <p:blipFill rotWithShape="1">
          <a:blip r:embed="rId4">
            <a:extLst>
              <a:ext uri="{28A0092B-C50C-407E-A947-70E740481C1C}">
                <a14:useLocalDpi xmlns:a14="http://schemas.microsoft.com/office/drawing/2010/main" val="0"/>
              </a:ext>
            </a:extLst>
          </a:blip>
          <a:srcRect l="35910" t="-5535" r="1821" b="65523"/>
          <a:stretch/>
        </p:blipFill>
        <p:spPr>
          <a:xfrm>
            <a:off x="4847037" y="2323471"/>
            <a:ext cx="3860800" cy="587023"/>
          </a:xfrm>
          <a:prstGeom prst="rect">
            <a:avLst/>
          </a:prstGeom>
        </p:spPr>
      </p:pic>
      <p:sp>
        <p:nvSpPr>
          <p:cNvPr id="4" name="Rectangle 3"/>
          <p:cNvSpPr/>
          <p:nvPr/>
        </p:nvSpPr>
        <p:spPr>
          <a:xfrm>
            <a:off x="3147273" y="2201483"/>
            <a:ext cx="2114684"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chemeClr val="accent3"/>
                </a:solidFill>
                <a:latin typeface="Arial Narrow" panose="020B0606020202030204" pitchFamily="34" charset="0"/>
                <a:cs typeface="Arial" panose="020B0604020202020204" pitchFamily="34" charset="0"/>
              </a:rPr>
              <a:t>Pemba</a:t>
            </a:r>
            <a:r>
              <a:rPr lang="en-US" sz="4800" b="1" dirty="0">
                <a:ln/>
                <a:solidFill>
                  <a:schemeClr val="accent3"/>
                </a:solidFill>
                <a:latin typeface="Arial Narrow" panose="020B0606020202030204" pitchFamily="34" charset="0"/>
              </a:rPr>
              <a:t>,</a:t>
            </a:r>
            <a:r>
              <a:rPr lang="en-US" sz="4800" b="1" dirty="0">
                <a:ln/>
                <a:solidFill>
                  <a:schemeClr val="accent3"/>
                </a:solidFill>
              </a:rPr>
              <a:t> </a:t>
            </a:r>
          </a:p>
        </p:txBody>
      </p:sp>
      <p:sp>
        <p:nvSpPr>
          <p:cNvPr id="5" name="TextBox 4"/>
          <p:cNvSpPr txBox="1"/>
          <p:nvPr/>
        </p:nvSpPr>
        <p:spPr>
          <a:xfrm>
            <a:off x="4847037" y="4093461"/>
            <a:ext cx="2358752" cy="369332"/>
          </a:xfrm>
          <a:prstGeom prst="rect">
            <a:avLst/>
          </a:prstGeom>
          <a:noFill/>
        </p:spPr>
        <p:txBody>
          <a:bodyPr wrap="square" rtlCol="0">
            <a:spAutoFit/>
          </a:bodyPr>
          <a:lstStyle/>
          <a:p>
            <a:pPr algn="ctr"/>
            <a:r>
              <a:rPr lang="en-US" dirty="0"/>
              <a:t>24</a:t>
            </a:r>
            <a:r>
              <a:rPr lang="en-US" baseline="30000" dirty="0"/>
              <a:t>th</a:t>
            </a:r>
            <a:r>
              <a:rPr lang="en-US" dirty="0"/>
              <a:t> January 2021</a:t>
            </a:r>
            <a:endParaRPr lang="es-ES" dirty="0"/>
          </a:p>
        </p:txBody>
      </p:sp>
      <p:sp>
        <p:nvSpPr>
          <p:cNvPr id="6" name="TextBox 5">
            <a:extLst>
              <a:ext uri="{FF2B5EF4-FFF2-40B4-BE49-F238E27FC236}">
                <a16:creationId xmlns:a16="http://schemas.microsoft.com/office/drawing/2014/main" id="{E07067E9-7B66-4432-BDF7-D8AD820A1D23}"/>
              </a:ext>
            </a:extLst>
          </p:cNvPr>
          <p:cNvSpPr txBox="1"/>
          <p:nvPr/>
        </p:nvSpPr>
        <p:spPr>
          <a:xfrm>
            <a:off x="833837" y="739557"/>
            <a:ext cx="4013200" cy="615553"/>
          </a:xfrm>
          <a:prstGeom prst="rect">
            <a:avLst/>
          </a:prstGeom>
          <a:noFill/>
        </p:spPr>
        <p:txBody>
          <a:bodyPr wrap="square" rtlCol="0" anchor="ctr">
            <a:spAutoFit/>
          </a:bodyPr>
          <a:lstStyle/>
          <a:p>
            <a:r>
              <a:rPr lang="en-US" sz="3400" b="1" dirty="0">
                <a:solidFill>
                  <a:schemeClr val="accent5">
                    <a:lumMod val="75000"/>
                  </a:schemeClr>
                </a:solidFill>
                <a:latin typeface="Cambria" panose="02040503050406030204" pitchFamily="18" charset="0"/>
              </a:rPr>
              <a:t>IM Update</a:t>
            </a:r>
          </a:p>
        </p:txBody>
      </p:sp>
    </p:spTree>
    <p:extLst>
      <p:ext uri="{BB962C8B-B14F-4D97-AF65-F5344CB8AC3E}">
        <p14:creationId xmlns:p14="http://schemas.microsoft.com/office/powerpoint/2010/main" val="428223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A0FB7B-9DEC-407C-9745-E3F2E907A574}"/>
              </a:ext>
            </a:extLst>
          </p:cNvPr>
          <p:cNvSpPr/>
          <p:nvPr/>
        </p:nvSpPr>
        <p:spPr>
          <a:xfrm>
            <a:off x="0" y="0"/>
            <a:ext cx="9144000" cy="630939"/>
          </a:xfrm>
          <a:prstGeom prst="rect">
            <a:avLst/>
          </a:prstGeom>
          <a:solidFill>
            <a:srgbClr val="4095A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      IMO Updates</a:t>
            </a:r>
            <a:endParaRPr lang="pt-PT" sz="1600" i="1" dirty="0"/>
          </a:p>
        </p:txBody>
      </p:sp>
      <p:pic>
        <p:nvPicPr>
          <p:cNvPr id="6" name="Picture 5">
            <a:extLst>
              <a:ext uri="{FF2B5EF4-FFF2-40B4-BE49-F238E27FC236}">
                <a16:creationId xmlns:a16="http://schemas.microsoft.com/office/drawing/2014/main" id="{015EF07E-6449-4133-BF9E-49063FB29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86" y="89020"/>
            <a:ext cx="1538601" cy="488991"/>
          </a:xfrm>
          <a:prstGeom prst="rect">
            <a:avLst/>
          </a:prstGeom>
        </p:spPr>
      </p:pic>
      <p:sp>
        <p:nvSpPr>
          <p:cNvPr id="7" name="TextBox 6">
            <a:extLst>
              <a:ext uri="{FF2B5EF4-FFF2-40B4-BE49-F238E27FC236}">
                <a16:creationId xmlns:a16="http://schemas.microsoft.com/office/drawing/2014/main" id="{08D99577-9CC5-40B4-A953-088E96B3F98A}"/>
              </a:ext>
            </a:extLst>
          </p:cNvPr>
          <p:cNvSpPr txBox="1"/>
          <p:nvPr/>
        </p:nvSpPr>
        <p:spPr>
          <a:xfrm>
            <a:off x="361950" y="1066800"/>
            <a:ext cx="8420100" cy="4985980"/>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mj-lt"/>
              </a:rPr>
              <a:t>The global FSC has introduced the new 5W Matrix template in which all FSC countries </a:t>
            </a:r>
            <a:r>
              <a:rPr lang="en-US" sz="1600" dirty="0"/>
              <a:t>member  </a:t>
            </a:r>
            <a:r>
              <a:rPr lang="en-US" sz="1600" dirty="0">
                <a:latin typeface="+mj-lt"/>
              </a:rPr>
              <a:t>must adopt. </a:t>
            </a:r>
          </a:p>
          <a:p>
            <a:pPr marL="285750" indent="-285750">
              <a:buFont typeface="Wingdings" panose="05000000000000000000" pitchFamily="2" charset="2"/>
              <a:buChar char="§"/>
            </a:pPr>
            <a:r>
              <a:rPr lang="en-US" sz="1600" dirty="0">
                <a:latin typeface="+mj-lt"/>
              </a:rPr>
              <a:t>Country-defined indicators for the 2021 HRP have been added to the 5W Matrix.</a:t>
            </a:r>
          </a:p>
          <a:p>
            <a:endParaRPr lang="en-US" sz="1600" dirty="0">
              <a:latin typeface="+mj-lt"/>
            </a:endParaRPr>
          </a:p>
          <a:p>
            <a:pPr marL="285750" indent="-285750">
              <a:buFont typeface="Wingdings" panose="05000000000000000000" pitchFamily="2" charset="2"/>
              <a:buChar char="§"/>
            </a:pPr>
            <a:r>
              <a:rPr lang="en-US" sz="1600" dirty="0">
                <a:latin typeface="+mj-lt"/>
              </a:rPr>
              <a:t>On the 17</a:t>
            </a:r>
            <a:r>
              <a:rPr lang="en-US" sz="1600" baseline="30000" dirty="0">
                <a:latin typeface="+mj-lt"/>
              </a:rPr>
              <a:t>th</a:t>
            </a:r>
            <a:r>
              <a:rPr lang="en-US" sz="1600" dirty="0">
                <a:latin typeface="+mj-lt"/>
              </a:rPr>
              <a:t> and 18</a:t>
            </a:r>
            <a:r>
              <a:rPr lang="en-US" sz="1600" baseline="30000" dirty="0">
                <a:latin typeface="+mj-lt"/>
              </a:rPr>
              <a:t>th</a:t>
            </a:r>
            <a:r>
              <a:rPr lang="en-US" sz="1600" dirty="0">
                <a:latin typeface="+mj-lt"/>
              </a:rPr>
              <a:t> February, the IMO of the FS Cluster met to: </a:t>
            </a:r>
          </a:p>
          <a:p>
            <a:pPr marL="742950" lvl="1" indent="-285750">
              <a:buFont typeface="Wingdings" panose="05000000000000000000" pitchFamily="2" charset="2"/>
              <a:buChar char="§"/>
            </a:pPr>
            <a:r>
              <a:rPr lang="en-US" sz="1600" dirty="0">
                <a:latin typeface="+mj-lt"/>
              </a:rPr>
              <a:t>Have feedback on the challenges and success stories in submitting activities in the 5W matrix of 2020. </a:t>
            </a:r>
          </a:p>
          <a:p>
            <a:pPr marL="742950" lvl="1" indent="-285750">
              <a:buFont typeface="Wingdings" panose="05000000000000000000" pitchFamily="2" charset="2"/>
              <a:buChar char="§"/>
            </a:pPr>
            <a:r>
              <a:rPr lang="en-US" sz="1600" dirty="0">
                <a:latin typeface="+mj-lt"/>
              </a:rPr>
              <a:t>Provided training on the use of the new 5W matrix for the year 2021.</a:t>
            </a:r>
          </a:p>
          <a:p>
            <a:pPr marL="742950" lvl="1" indent="-285750">
              <a:buFont typeface="Wingdings" panose="05000000000000000000" pitchFamily="2" charset="2"/>
              <a:buChar char="§"/>
            </a:pPr>
            <a:endParaRPr lang="en-US" sz="1600" dirty="0">
              <a:latin typeface="+mj-lt"/>
            </a:endParaRPr>
          </a:p>
          <a:p>
            <a:pPr marL="285750" indent="-285750">
              <a:buFont typeface="Wingdings" panose="05000000000000000000" pitchFamily="2" charset="2"/>
              <a:buChar char="§"/>
            </a:pPr>
            <a:r>
              <a:rPr lang="en-US" sz="1600" dirty="0">
                <a:latin typeface="+mj-lt"/>
              </a:rPr>
              <a:t>A total of 20 people participated in the training with a total of 12 organizations (</a:t>
            </a:r>
            <a:r>
              <a:rPr lang="en-US" sz="1600" dirty="0" err="1">
                <a:latin typeface="+mj-lt"/>
              </a:rPr>
              <a:t>Ministerio</a:t>
            </a:r>
            <a:r>
              <a:rPr lang="en-US" sz="1600" dirty="0">
                <a:latin typeface="+mj-lt"/>
              </a:rPr>
              <a:t> Arco Iris, FAO, WFA, ADRA, JAM, Save the Children, Oikos- Cooperation and developments, FH Association, ActionAid, Agrimerc).</a:t>
            </a:r>
          </a:p>
          <a:p>
            <a:endParaRPr lang="en-US" sz="1600" dirty="0">
              <a:latin typeface="+mj-lt"/>
            </a:endParaRPr>
          </a:p>
          <a:p>
            <a:pPr marL="285750" indent="-285750">
              <a:buFont typeface="Wingdings" panose="05000000000000000000" pitchFamily="2" charset="2"/>
              <a:buChar char="§"/>
            </a:pPr>
            <a:r>
              <a:rPr lang="en-US" sz="1600" dirty="0">
                <a:latin typeface="+mj-lt"/>
              </a:rPr>
              <a:t>We had the participation of Elda </a:t>
            </a:r>
            <a:r>
              <a:rPr lang="en-US" sz="1600" dirty="0" err="1">
                <a:latin typeface="+mj-lt"/>
              </a:rPr>
              <a:t>Deavelar</a:t>
            </a:r>
            <a:r>
              <a:rPr lang="en-US" sz="1600" dirty="0">
                <a:latin typeface="+mj-lt"/>
              </a:rPr>
              <a:t> of the Linha </a:t>
            </a:r>
            <a:r>
              <a:rPr lang="en-US" sz="1600" dirty="0" err="1">
                <a:latin typeface="+mj-lt"/>
              </a:rPr>
              <a:t>verde</a:t>
            </a:r>
            <a:r>
              <a:rPr lang="en-US" sz="1600" dirty="0">
                <a:latin typeface="+mj-lt"/>
              </a:rPr>
              <a:t>, who spoke about the importance of partners in the dissemination of the Linha Verde and how to proceed when the assisted communities report cases of exploitation and sexual abuse.</a:t>
            </a:r>
          </a:p>
          <a:p>
            <a:pPr marL="285750" indent="-285750">
              <a:buFont typeface="Wingdings" panose="05000000000000000000" pitchFamily="2" charset="2"/>
              <a:buChar char="§"/>
            </a:pPr>
            <a:endParaRPr lang="en-US" sz="1600" dirty="0">
              <a:latin typeface="+mj-lt"/>
            </a:endParaRPr>
          </a:p>
          <a:p>
            <a:pPr marL="285750" indent="-285750">
              <a:buFont typeface="Wingdings" panose="05000000000000000000" pitchFamily="2" charset="2"/>
              <a:buChar char="§"/>
            </a:pPr>
            <a:r>
              <a:rPr lang="en-US" sz="1600" dirty="0">
                <a:latin typeface="+mj-lt"/>
              </a:rPr>
              <a:t>A guide in Portuguese and English was shared with the partners for support and the DRAFT of the new 5W matrix. </a:t>
            </a:r>
            <a:endParaRPr lang="en-US" sz="1400" dirty="0"/>
          </a:p>
          <a:p>
            <a:endParaRPr lang="pt-PT" sz="1400" dirty="0">
              <a:latin typeface="+mj-lt"/>
            </a:endParaRPr>
          </a:p>
        </p:txBody>
      </p:sp>
    </p:spTree>
    <p:extLst>
      <p:ext uri="{BB962C8B-B14F-4D97-AF65-F5344CB8AC3E}">
        <p14:creationId xmlns:p14="http://schemas.microsoft.com/office/powerpoint/2010/main" val="236291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A0FB7B-9DEC-407C-9745-E3F2E907A574}"/>
              </a:ext>
            </a:extLst>
          </p:cNvPr>
          <p:cNvSpPr/>
          <p:nvPr/>
        </p:nvSpPr>
        <p:spPr>
          <a:xfrm>
            <a:off x="0" y="0"/>
            <a:ext cx="9144000" cy="630939"/>
          </a:xfrm>
          <a:prstGeom prst="rect">
            <a:avLst/>
          </a:prstGeom>
          <a:solidFill>
            <a:srgbClr val="4095A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                  </a:t>
            </a:r>
            <a:r>
              <a:rPr lang="en-US" sz="2400" dirty="0"/>
              <a:t>IMO Updates </a:t>
            </a:r>
            <a:endParaRPr lang="pt-PT" sz="1200" i="1" dirty="0"/>
          </a:p>
        </p:txBody>
      </p:sp>
      <p:pic>
        <p:nvPicPr>
          <p:cNvPr id="6" name="Picture 5">
            <a:extLst>
              <a:ext uri="{FF2B5EF4-FFF2-40B4-BE49-F238E27FC236}">
                <a16:creationId xmlns:a16="http://schemas.microsoft.com/office/drawing/2014/main" id="{015EF07E-6449-4133-BF9E-49063FB29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86" y="89020"/>
            <a:ext cx="1538601" cy="488991"/>
          </a:xfrm>
          <a:prstGeom prst="rect">
            <a:avLst/>
          </a:prstGeom>
        </p:spPr>
      </p:pic>
      <p:sp>
        <p:nvSpPr>
          <p:cNvPr id="7" name="TextBox 6">
            <a:extLst>
              <a:ext uri="{FF2B5EF4-FFF2-40B4-BE49-F238E27FC236}">
                <a16:creationId xmlns:a16="http://schemas.microsoft.com/office/drawing/2014/main" id="{08D99577-9CC5-40B4-A953-088E96B3F98A}"/>
              </a:ext>
            </a:extLst>
          </p:cNvPr>
          <p:cNvSpPr txBox="1"/>
          <p:nvPr/>
        </p:nvSpPr>
        <p:spPr>
          <a:xfrm>
            <a:off x="457200" y="1066800"/>
            <a:ext cx="8267700" cy="4955203"/>
          </a:xfrm>
          <a:prstGeom prst="rect">
            <a:avLst/>
          </a:prstGeom>
          <a:noFill/>
        </p:spPr>
        <p:txBody>
          <a:bodyPr wrap="square" rtlCol="0">
            <a:spAutoFit/>
          </a:bodyPr>
          <a:lstStyle/>
          <a:p>
            <a:r>
              <a:rPr lang="en-US" sz="2000" b="1" dirty="0"/>
              <a:t>Upcoming</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dirty="0"/>
              <a:t>February 28</a:t>
            </a:r>
            <a:r>
              <a:rPr lang="en-US" baseline="30000" dirty="0"/>
              <a:t>th</a:t>
            </a:r>
            <a:r>
              <a:rPr lang="en-US" dirty="0"/>
              <a:t> : IMO will send partners in Matrix 5W to submit February 2021 activities </a:t>
            </a:r>
          </a:p>
          <a:p>
            <a:pPr marL="285750" indent="-285750">
              <a:buFont typeface="Wingdings" panose="05000000000000000000" pitchFamily="2" charset="2"/>
              <a:buChar char="§"/>
            </a:pPr>
            <a:r>
              <a:rPr lang="en-US" dirty="0"/>
              <a:t>March 5</a:t>
            </a:r>
            <a:r>
              <a:rPr lang="en-US" baseline="30000" dirty="0"/>
              <a:t>th</a:t>
            </a:r>
            <a:r>
              <a:rPr lang="en-US" dirty="0"/>
              <a:t> : </a:t>
            </a:r>
            <a:r>
              <a:rPr lang="en-US" dirty="0">
                <a:solidFill>
                  <a:srgbClr val="FF0000"/>
                </a:solidFill>
              </a:rPr>
              <a:t>5W Matrix submission deadline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r>
              <a:rPr lang="en-US" dirty="0"/>
              <a:t>IM products are produced using the 5W matrix which is reported by the partners, if your organization is not in any of the reports, please subscribe to the cluster contact list to receive important information;</a:t>
            </a:r>
          </a:p>
          <a:p>
            <a:endParaRPr lang="en-US" dirty="0"/>
          </a:p>
          <a:p>
            <a:endParaRPr lang="en-US" dirty="0"/>
          </a:p>
          <a:p>
            <a:r>
              <a:rPr lang="en-US" dirty="0"/>
              <a:t>For Support you can consult the:</a:t>
            </a:r>
          </a:p>
          <a:p>
            <a:endParaRPr lang="en-US" dirty="0"/>
          </a:p>
          <a:p>
            <a:r>
              <a:rPr lang="en-US" dirty="0"/>
              <a:t>Website: </a:t>
            </a:r>
            <a:r>
              <a:rPr lang="en-US" dirty="0">
                <a:solidFill>
                  <a:schemeClr val="tx2">
                    <a:lumMod val="60000"/>
                    <a:lumOff val="40000"/>
                  </a:schemeClr>
                </a:solidFill>
              </a:rPr>
              <a:t>https: //www.fscluster.org/Mozambique</a:t>
            </a:r>
          </a:p>
          <a:p>
            <a:r>
              <a:rPr lang="en-US" dirty="0"/>
              <a:t>Contact: </a:t>
            </a:r>
            <a:r>
              <a:rPr lang="en-US" dirty="0" err="1">
                <a:solidFill>
                  <a:schemeClr val="tx2">
                    <a:lumMod val="60000"/>
                    <a:lumOff val="40000"/>
                  </a:schemeClr>
                </a:solidFill>
                <a:hlinkClick r:id="rId3">
                  <a:extLst>
                    <a:ext uri="{A12FA001-AC4F-418D-AE19-62706E023703}">
                      <ahyp:hlinkClr xmlns:ahyp="http://schemas.microsoft.com/office/drawing/2018/hyperlinkcolor" val="tx"/>
                    </a:ext>
                  </a:extLst>
                </a:hlinkClick>
              </a:rPr>
              <a:t>joao.muianga@wfp</a:t>
            </a:r>
            <a:endParaRPr lang="en-US" dirty="0">
              <a:solidFill>
                <a:schemeClr val="tx2">
                  <a:lumMod val="60000"/>
                  <a:lumOff val="40000"/>
                </a:schemeClr>
              </a:solidFill>
            </a:endParaRPr>
          </a:p>
          <a:p>
            <a:endParaRPr lang="pt-PT" sz="1400" dirty="0"/>
          </a:p>
          <a:p>
            <a:pPr marL="285750" indent="-285750">
              <a:buFont typeface="Wingdings" panose="05000000000000000000" pitchFamily="2" charset="2"/>
              <a:buChar char="§"/>
            </a:pPr>
            <a:endParaRPr lang="pt-PT" sz="1400" dirty="0">
              <a:latin typeface="+mj-lt"/>
            </a:endParaRPr>
          </a:p>
        </p:txBody>
      </p:sp>
    </p:spTree>
    <p:extLst>
      <p:ext uri="{BB962C8B-B14F-4D97-AF65-F5344CB8AC3E}">
        <p14:creationId xmlns:p14="http://schemas.microsoft.com/office/powerpoint/2010/main" val="295939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A0FB7B-9DEC-407C-9745-E3F2E907A574}"/>
              </a:ext>
            </a:extLst>
          </p:cNvPr>
          <p:cNvSpPr/>
          <p:nvPr/>
        </p:nvSpPr>
        <p:spPr>
          <a:xfrm>
            <a:off x="0" y="0"/>
            <a:ext cx="9144000" cy="630939"/>
          </a:xfrm>
          <a:prstGeom prst="rect">
            <a:avLst/>
          </a:prstGeom>
          <a:solidFill>
            <a:srgbClr val="4095A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Food Assistance &amp; Livelihood Report, North of Mozambique</a:t>
            </a:r>
          </a:p>
          <a:p>
            <a:pPr algn="ctr"/>
            <a:r>
              <a:rPr lang="en-US" sz="1200" i="1" dirty="0"/>
              <a:t>January 31</a:t>
            </a:r>
            <a:r>
              <a:rPr lang="en-US" sz="1200" i="1" baseline="30000" dirty="0"/>
              <a:t>st</a:t>
            </a:r>
            <a:r>
              <a:rPr lang="en-US" sz="1200" i="1" dirty="0"/>
              <a:t>, 2021</a:t>
            </a:r>
            <a:endParaRPr lang="pt-PT" sz="1200" i="1" dirty="0"/>
          </a:p>
        </p:txBody>
      </p:sp>
      <p:pic>
        <p:nvPicPr>
          <p:cNvPr id="6" name="Picture 5">
            <a:extLst>
              <a:ext uri="{FF2B5EF4-FFF2-40B4-BE49-F238E27FC236}">
                <a16:creationId xmlns:a16="http://schemas.microsoft.com/office/drawing/2014/main" id="{015EF07E-6449-4133-BF9E-49063FB29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86" y="89020"/>
            <a:ext cx="1538601" cy="488991"/>
          </a:xfrm>
          <a:prstGeom prst="rect">
            <a:avLst/>
          </a:prstGeom>
        </p:spPr>
      </p:pic>
      <p:graphicFrame>
        <p:nvGraphicFramePr>
          <p:cNvPr id="9" name="Chart 8">
            <a:extLst>
              <a:ext uri="{FF2B5EF4-FFF2-40B4-BE49-F238E27FC236}">
                <a16:creationId xmlns:a16="http://schemas.microsoft.com/office/drawing/2014/main" id="{8CE5B9C7-E978-4DF7-84CD-2210712AF420}"/>
              </a:ext>
            </a:extLst>
          </p:cNvPr>
          <p:cNvGraphicFramePr/>
          <p:nvPr>
            <p:extLst>
              <p:ext uri="{D42A27DB-BD31-4B8C-83A1-F6EECF244321}">
                <p14:modId xmlns:p14="http://schemas.microsoft.com/office/powerpoint/2010/main" val="3378194442"/>
              </p:ext>
            </p:extLst>
          </p:nvPr>
        </p:nvGraphicFramePr>
        <p:xfrm>
          <a:off x="170234" y="3200400"/>
          <a:ext cx="4255007" cy="30754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5C71CF39-390D-49C4-8B93-1ED8C6E5073B}"/>
              </a:ext>
            </a:extLst>
          </p:cNvPr>
          <p:cNvGraphicFramePr/>
          <p:nvPr>
            <p:extLst>
              <p:ext uri="{D42A27DB-BD31-4B8C-83A1-F6EECF244321}">
                <p14:modId xmlns:p14="http://schemas.microsoft.com/office/powerpoint/2010/main" val="3230343675"/>
              </p:ext>
            </p:extLst>
          </p:nvPr>
        </p:nvGraphicFramePr>
        <p:xfrm>
          <a:off x="4718761" y="3276600"/>
          <a:ext cx="41148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8D99577-9CC5-40B4-A953-088E96B3F98A}"/>
              </a:ext>
            </a:extLst>
          </p:cNvPr>
          <p:cNvSpPr txBox="1"/>
          <p:nvPr/>
        </p:nvSpPr>
        <p:spPr>
          <a:xfrm>
            <a:off x="609600" y="838200"/>
            <a:ext cx="8077200" cy="1908215"/>
          </a:xfrm>
          <a:prstGeom prst="rect">
            <a:avLst/>
          </a:prstGeom>
          <a:noFill/>
        </p:spPr>
        <p:txBody>
          <a:bodyPr wrap="square" rtlCol="0">
            <a:spAutoFit/>
          </a:bodyPr>
          <a:lstStyle/>
          <a:p>
            <a:r>
              <a:rPr lang="en-US" dirty="0">
                <a:latin typeface="+mj-lt"/>
              </a:rPr>
              <a:t>During January 2021, FS partners assisted the provinces of Cabo Delgado, Nampula and Niassa. This assistance contributed to the two objectives of the cluster below.</a:t>
            </a:r>
          </a:p>
          <a:p>
            <a:endParaRPr lang="en-US" dirty="0">
              <a:latin typeface="+mj-lt"/>
            </a:endParaRPr>
          </a:p>
          <a:p>
            <a:pPr marL="742950" lvl="1" indent="-285750">
              <a:buFont typeface="Wingdings" panose="05000000000000000000" pitchFamily="2" charset="2"/>
              <a:buChar char="§"/>
            </a:pPr>
            <a:r>
              <a:rPr lang="en-US" sz="1600" b="1" dirty="0">
                <a:latin typeface="+mj-lt"/>
              </a:rPr>
              <a:t>SO1</a:t>
            </a:r>
            <a:r>
              <a:rPr lang="en-US" sz="1600" dirty="0">
                <a:latin typeface="+mj-lt"/>
              </a:rPr>
              <a:t> - Provision of life-saving food assistance to cutely food insecurity population including displaced population and immediate host communities; </a:t>
            </a:r>
          </a:p>
          <a:p>
            <a:pPr marL="742950" lvl="1" indent="-285750">
              <a:buFont typeface="Wingdings" panose="05000000000000000000" pitchFamily="2" charset="2"/>
              <a:buChar char="§"/>
            </a:pPr>
            <a:r>
              <a:rPr lang="en-US" sz="1600" b="1" dirty="0">
                <a:latin typeface="+mj-lt"/>
              </a:rPr>
              <a:t>SO2</a:t>
            </a:r>
            <a:r>
              <a:rPr lang="en-US" sz="1600" dirty="0">
                <a:latin typeface="+mj-lt"/>
              </a:rPr>
              <a:t> -Support rebuilding of the livelihoods of the affected population in resettlement sites and host communities</a:t>
            </a:r>
            <a:endParaRPr lang="pt-PT" sz="1600" dirty="0">
              <a:latin typeface="+mj-lt"/>
            </a:endParaRPr>
          </a:p>
        </p:txBody>
      </p:sp>
    </p:spTree>
    <p:extLst>
      <p:ext uri="{BB962C8B-B14F-4D97-AF65-F5344CB8AC3E}">
        <p14:creationId xmlns:p14="http://schemas.microsoft.com/office/powerpoint/2010/main" val="131283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FCD03666-3B3D-4D6C-A49D-3A45CDBBC2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293" y="697097"/>
            <a:ext cx="6929051" cy="4900535"/>
          </a:xfrm>
          <a:prstGeom prst="rect">
            <a:avLst/>
          </a:prstGeom>
        </p:spPr>
      </p:pic>
      <p:pic>
        <p:nvPicPr>
          <p:cNvPr id="3" name="Picture 2" descr="Map&#10;&#10;Description automatically generated">
            <a:extLst>
              <a:ext uri="{FF2B5EF4-FFF2-40B4-BE49-F238E27FC236}">
                <a16:creationId xmlns:a16="http://schemas.microsoft.com/office/drawing/2014/main" id="{75CB7482-5052-4048-B435-37DD88B7B3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080" y="653645"/>
            <a:ext cx="2698773" cy="3297112"/>
          </a:xfrm>
          <a:prstGeom prst="rect">
            <a:avLst/>
          </a:prstGeom>
        </p:spPr>
      </p:pic>
      <p:sp>
        <p:nvSpPr>
          <p:cNvPr id="41" name="Rectangle 40">
            <a:extLst>
              <a:ext uri="{FF2B5EF4-FFF2-40B4-BE49-F238E27FC236}">
                <a16:creationId xmlns:a16="http://schemas.microsoft.com/office/drawing/2014/main" id="{E4975A85-A402-43A9-8AAB-F0331FE73209}"/>
              </a:ext>
            </a:extLst>
          </p:cNvPr>
          <p:cNvSpPr/>
          <p:nvPr/>
        </p:nvSpPr>
        <p:spPr>
          <a:xfrm>
            <a:off x="2387173" y="1457284"/>
            <a:ext cx="1931255" cy="2360417"/>
          </a:xfrm>
          <a:prstGeom prst="rect">
            <a:avLst/>
          </a:prstGeom>
          <a:solidFill>
            <a:srgbClr val="F6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 name="肘形连接符 141">
            <a:extLst>
              <a:ext uri="{FF2B5EF4-FFF2-40B4-BE49-F238E27FC236}">
                <a16:creationId xmlns:a16="http://schemas.microsoft.com/office/drawing/2014/main" id="{A9E90EDB-9DD4-4775-93AA-B23EAFA201F5}"/>
              </a:ext>
            </a:extLst>
          </p:cNvPr>
          <p:cNvCxnSpPr>
            <a:cxnSpLocks/>
          </p:cNvCxnSpPr>
          <p:nvPr/>
        </p:nvCxnSpPr>
        <p:spPr>
          <a:xfrm rot="5400000" flipH="1" flipV="1">
            <a:off x="1591945" y="3702637"/>
            <a:ext cx="5714999" cy="1"/>
          </a:xfrm>
          <a:prstGeom prst="bentConnector3">
            <a:avLst>
              <a:gd name="adj1" fmla="val 50000"/>
            </a:avLst>
          </a:prstGeom>
          <a:noFill/>
          <a:ln w="9525">
            <a:solidFill>
              <a:schemeClr val="bg1">
                <a:lumMod val="65000"/>
              </a:schemeClr>
            </a:solidFill>
            <a:prstDash val="sysDash"/>
            <a:miter lim="800000"/>
            <a:headEnd/>
            <a:tailEnd/>
          </a:ln>
        </p:spPr>
      </p:cxnSp>
      <p:sp>
        <p:nvSpPr>
          <p:cNvPr id="9" name="Rectangle: Rounded Corners 8">
            <a:extLst>
              <a:ext uri="{FF2B5EF4-FFF2-40B4-BE49-F238E27FC236}">
                <a16:creationId xmlns:a16="http://schemas.microsoft.com/office/drawing/2014/main" id="{2A54264D-E983-4053-A181-A5DCB0214FB1}"/>
              </a:ext>
            </a:extLst>
          </p:cNvPr>
          <p:cNvSpPr/>
          <p:nvPr/>
        </p:nvSpPr>
        <p:spPr>
          <a:xfrm>
            <a:off x="78852" y="3997067"/>
            <a:ext cx="4219954" cy="203772"/>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FOOD ASSISTANCE: BENEFICIARIES REACHED BY DISTRICT</a:t>
            </a:r>
            <a:endParaRPr lang="pt-PT" sz="1100" b="1" dirty="0"/>
          </a:p>
        </p:txBody>
      </p:sp>
      <p:sp>
        <p:nvSpPr>
          <p:cNvPr id="16" name="Rectangle: Rounded Corners 15">
            <a:extLst>
              <a:ext uri="{FF2B5EF4-FFF2-40B4-BE49-F238E27FC236}">
                <a16:creationId xmlns:a16="http://schemas.microsoft.com/office/drawing/2014/main" id="{B63E7DB5-5A34-486C-AC76-2A80D31384ED}"/>
              </a:ext>
            </a:extLst>
          </p:cNvPr>
          <p:cNvSpPr/>
          <p:nvPr/>
        </p:nvSpPr>
        <p:spPr>
          <a:xfrm>
            <a:off x="4828582" y="4007707"/>
            <a:ext cx="2081780" cy="21597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LEAD ORGANIZATION</a:t>
            </a:r>
            <a:endParaRPr lang="pt-PT" sz="1100" b="1" dirty="0"/>
          </a:p>
        </p:txBody>
      </p:sp>
      <p:pic>
        <p:nvPicPr>
          <p:cNvPr id="18" name="Picture 17">
            <a:extLst>
              <a:ext uri="{FF2B5EF4-FFF2-40B4-BE49-F238E27FC236}">
                <a16:creationId xmlns:a16="http://schemas.microsoft.com/office/drawing/2014/main" id="{72D3763F-0028-4B93-A3DC-9C16DE3015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612" y="3984654"/>
            <a:ext cx="510550" cy="510550"/>
          </a:xfrm>
          <a:prstGeom prst="rect">
            <a:avLst/>
          </a:prstGeom>
        </p:spPr>
      </p:pic>
      <p:sp>
        <p:nvSpPr>
          <p:cNvPr id="19" name="TextBox 18">
            <a:extLst>
              <a:ext uri="{FF2B5EF4-FFF2-40B4-BE49-F238E27FC236}">
                <a16:creationId xmlns:a16="http://schemas.microsoft.com/office/drawing/2014/main" id="{C84E0BB2-D033-4D5C-922A-D3A4EDA25B29}"/>
              </a:ext>
            </a:extLst>
          </p:cNvPr>
          <p:cNvSpPr txBox="1"/>
          <p:nvPr/>
        </p:nvSpPr>
        <p:spPr>
          <a:xfrm>
            <a:off x="5190443" y="4293217"/>
            <a:ext cx="1676004" cy="430887"/>
          </a:xfrm>
          <a:prstGeom prst="rect">
            <a:avLst/>
          </a:prstGeom>
          <a:noFill/>
        </p:spPr>
        <p:txBody>
          <a:bodyPr wrap="square" rtlCol="0">
            <a:spAutoFit/>
          </a:bodyPr>
          <a:lstStyle/>
          <a:p>
            <a:r>
              <a:rPr lang="en-US" sz="1100" b="1" dirty="0">
                <a:solidFill>
                  <a:schemeClr val="bg1">
                    <a:lumMod val="50000"/>
                  </a:schemeClr>
                </a:solidFill>
              </a:rPr>
              <a:t>WFP, Caritas Pemba,</a:t>
            </a:r>
          </a:p>
          <a:p>
            <a:r>
              <a:rPr lang="en-US" sz="1100" b="1" dirty="0">
                <a:solidFill>
                  <a:schemeClr val="bg1">
                    <a:lumMod val="50000"/>
                  </a:schemeClr>
                </a:solidFill>
              </a:rPr>
              <a:t>Iris Global, </a:t>
            </a:r>
            <a:r>
              <a:rPr lang="en-US" sz="1100" b="1" dirty="0" err="1">
                <a:solidFill>
                  <a:schemeClr val="bg1">
                    <a:lumMod val="50000"/>
                  </a:schemeClr>
                </a:solidFill>
              </a:rPr>
              <a:t>Istituto</a:t>
            </a:r>
            <a:r>
              <a:rPr lang="en-US" sz="1100" b="1" dirty="0">
                <a:solidFill>
                  <a:schemeClr val="bg1">
                    <a:lumMod val="50000"/>
                  </a:schemeClr>
                </a:solidFill>
              </a:rPr>
              <a:t> OIKOS</a:t>
            </a:r>
            <a:endParaRPr lang="pt-PT" sz="1200" b="1" dirty="0">
              <a:solidFill>
                <a:schemeClr val="bg1">
                  <a:lumMod val="50000"/>
                </a:schemeClr>
              </a:solidFill>
            </a:endParaRPr>
          </a:p>
        </p:txBody>
      </p:sp>
      <p:sp>
        <p:nvSpPr>
          <p:cNvPr id="21" name="Oval 20">
            <a:extLst>
              <a:ext uri="{FF2B5EF4-FFF2-40B4-BE49-F238E27FC236}">
                <a16:creationId xmlns:a16="http://schemas.microsoft.com/office/drawing/2014/main" id="{094AB5CA-1FE5-4AFF-A8CC-F04C1624AF90}"/>
              </a:ext>
            </a:extLst>
          </p:cNvPr>
          <p:cNvSpPr/>
          <p:nvPr/>
        </p:nvSpPr>
        <p:spPr>
          <a:xfrm>
            <a:off x="4814887" y="4440460"/>
            <a:ext cx="355828" cy="381012"/>
          </a:xfrm>
          <a:prstGeom prst="ellipse">
            <a:avLst/>
          </a:prstGeom>
          <a:ln w="12700">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chemeClr val="accent6">
                    <a:lumMod val="75000"/>
                  </a:schemeClr>
                </a:solidFill>
              </a:rPr>
              <a:t>4</a:t>
            </a:r>
            <a:endParaRPr lang="pt-PT" b="1" dirty="0">
              <a:solidFill>
                <a:schemeClr val="accent6">
                  <a:lumMod val="75000"/>
                </a:schemeClr>
              </a:solidFill>
            </a:endParaRPr>
          </a:p>
        </p:txBody>
      </p:sp>
      <p:sp>
        <p:nvSpPr>
          <p:cNvPr id="23" name="Rectangle: Rounded Corners 22">
            <a:extLst>
              <a:ext uri="{FF2B5EF4-FFF2-40B4-BE49-F238E27FC236}">
                <a16:creationId xmlns:a16="http://schemas.microsoft.com/office/drawing/2014/main" id="{E0C5E919-AACC-4272-9833-55E6D8478B41}"/>
              </a:ext>
            </a:extLst>
          </p:cNvPr>
          <p:cNvSpPr/>
          <p:nvPr/>
        </p:nvSpPr>
        <p:spPr>
          <a:xfrm>
            <a:off x="7354318" y="3975939"/>
            <a:ext cx="1789682" cy="21597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IMPLEMENTING PARTNER</a:t>
            </a:r>
            <a:endParaRPr lang="pt-PT" sz="1100" b="1" dirty="0"/>
          </a:p>
        </p:txBody>
      </p:sp>
      <p:sp>
        <p:nvSpPr>
          <p:cNvPr id="24" name="Oval 23">
            <a:extLst>
              <a:ext uri="{FF2B5EF4-FFF2-40B4-BE49-F238E27FC236}">
                <a16:creationId xmlns:a16="http://schemas.microsoft.com/office/drawing/2014/main" id="{94BE706C-F0A0-4409-9C3D-E9A52DEB0569}"/>
              </a:ext>
            </a:extLst>
          </p:cNvPr>
          <p:cNvSpPr/>
          <p:nvPr/>
        </p:nvSpPr>
        <p:spPr>
          <a:xfrm>
            <a:off x="7412597" y="4397662"/>
            <a:ext cx="381000" cy="334519"/>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75000"/>
                  </a:schemeClr>
                </a:solidFill>
              </a:rPr>
              <a:t>2</a:t>
            </a:r>
            <a:endParaRPr lang="pt-PT" b="1" dirty="0">
              <a:solidFill>
                <a:schemeClr val="accent6">
                  <a:lumMod val="75000"/>
                </a:schemeClr>
              </a:solidFill>
            </a:endParaRPr>
          </a:p>
        </p:txBody>
      </p:sp>
      <p:pic>
        <p:nvPicPr>
          <p:cNvPr id="25" name="Picture 24">
            <a:extLst>
              <a:ext uri="{FF2B5EF4-FFF2-40B4-BE49-F238E27FC236}">
                <a16:creationId xmlns:a16="http://schemas.microsoft.com/office/drawing/2014/main" id="{F5D59B80-5D0E-49F9-B5C5-9EEB82663C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0473" y="3915920"/>
            <a:ext cx="510550" cy="510550"/>
          </a:xfrm>
          <a:prstGeom prst="rect">
            <a:avLst/>
          </a:prstGeom>
        </p:spPr>
      </p:pic>
      <p:sp>
        <p:nvSpPr>
          <p:cNvPr id="26" name="TextBox 25">
            <a:extLst>
              <a:ext uri="{FF2B5EF4-FFF2-40B4-BE49-F238E27FC236}">
                <a16:creationId xmlns:a16="http://schemas.microsoft.com/office/drawing/2014/main" id="{7E88FF0F-862B-459E-A4B9-F69ACFCD8165}"/>
              </a:ext>
            </a:extLst>
          </p:cNvPr>
          <p:cNvSpPr txBox="1"/>
          <p:nvPr/>
        </p:nvSpPr>
        <p:spPr>
          <a:xfrm>
            <a:off x="7804695" y="4412762"/>
            <a:ext cx="920445" cy="261610"/>
          </a:xfrm>
          <a:prstGeom prst="rect">
            <a:avLst/>
          </a:prstGeom>
          <a:noFill/>
        </p:spPr>
        <p:txBody>
          <a:bodyPr wrap="none" rtlCol="0">
            <a:spAutoFit/>
          </a:bodyPr>
          <a:lstStyle/>
          <a:p>
            <a:r>
              <a:rPr lang="en-US" sz="1100" b="1" dirty="0">
                <a:solidFill>
                  <a:schemeClr val="bg1">
                    <a:lumMod val="50000"/>
                  </a:schemeClr>
                </a:solidFill>
              </a:rPr>
              <a:t>SEPPA, INAR</a:t>
            </a:r>
            <a:endParaRPr lang="pt-PT" sz="1100" b="1" dirty="0">
              <a:solidFill>
                <a:schemeClr val="bg1">
                  <a:lumMod val="50000"/>
                </a:schemeClr>
              </a:solidFill>
            </a:endParaRPr>
          </a:p>
        </p:txBody>
      </p:sp>
      <p:sp>
        <p:nvSpPr>
          <p:cNvPr id="27" name="Rectangle 26">
            <a:extLst>
              <a:ext uri="{FF2B5EF4-FFF2-40B4-BE49-F238E27FC236}">
                <a16:creationId xmlns:a16="http://schemas.microsoft.com/office/drawing/2014/main" id="{D7B6A184-2843-476F-935B-26C51BCE11B6}"/>
              </a:ext>
            </a:extLst>
          </p:cNvPr>
          <p:cNvSpPr/>
          <p:nvPr/>
        </p:nvSpPr>
        <p:spPr>
          <a:xfrm>
            <a:off x="0" y="0"/>
            <a:ext cx="9144000" cy="630939"/>
          </a:xfrm>
          <a:prstGeom prst="rect">
            <a:avLst/>
          </a:prstGeom>
          <a:solidFill>
            <a:srgbClr val="4095A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Food Assistance Dashboard For The North of Mozambique</a:t>
            </a:r>
          </a:p>
          <a:p>
            <a:pPr algn="ctr"/>
            <a:r>
              <a:rPr lang="en-US" sz="1200" i="1" dirty="0"/>
              <a:t>As of January 31</a:t>
            </a:r>
            <a:r>
              <a:rPr lang="en-US" sz="1200" i="1" baseline="30000" dirty="0"/>
              <a:t>st</a:t>
            </a:r>
            <a:r>
              <a:rPr lang="en-US" sz="1200" i="1" dirty="0"/>
              <a:t> 2021</a:t>
            </a:r>
            <a:endParaRPr lang="pt-PT" sz="1200" i="1" dirty="0"/>
          </a:p>
        </p:txBody>
      </p:sp>
      <p:sp>
        <p:nvSpPr>
          <p:cNvPr id="28" name="Rectangle: Top Corners Rounded 27">
            <a:extLst>
              <a:ext uri="{FF2B5EF4-FFF2-40B4-BE49-F238E27FC236}">
                <a16:creationId xmlns:a16="http://schemas.microsoft.com/office/drawing/2014/main" id="{84B5CE8A-4E20-458E-B4F3-23D9FADD28D2}"/>
              </a:ext>
            </a:extLst>
          </p:cNvPr>
          <p:cNvSpPr/>
          <p:nvPr/>
        </p:nvSpPr>
        <p:spPr>
          <a:xfrm>
            <a:off x="128404" y="1217922"/>
            <a:ext cx="2137974" cy="1172102"/>
          </a:xfrm>
          <a:prstGeom prst="round2SameRect">
            <a:avLst/>
          </a:prstGeom>
          <a:solidFill>
            <a:srgbClr val="B9DEE9"/>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pt-PT" dirty="0"/>
          </a:p>
        </p:txBody>
      </p:sp>
      <p:sp>
        <p:nvSpPr>
          <p:cNvPr id="29" name="Rectangle: Rounded Corners 28">
            <a:extLst>
              <a:ext uri="{FF2B5EF4-FFF2-40B4-BE49-F238E27FC236}">
                <a16:creationId xmlns:a16="http://schemas.microsoft.com/office/drawing/2014/main" id="{C4FBF4AB-D797-4B3C-99A0-706D6322A9B8}"/>
              </a:ext>
            </a:extLst>
          </p:cNvPr>
          <p:cNvSpPr/>
          <p:nvPr/>
        </p:nvSpPr>
        <p:spPr>
          <a:xfrm>
            <a:off x="71625" y="845138"/>
            <a:ext cx="4216912" cy="196835"/>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FOOD ASSISTANCE BY ACTIVITY</a:t>
            </a:r>
            <a:endParaRPr lang="pt-PT" sz="1100" b="1" dirty="0"/>
          </a:p>
        </p:txBody>
      </p:sp>
      <p:sp>
        <p:nvSpPr>
          <p:cNvPr id="36" name="Rectangle 35">
            <a:extLst>
              <a:ext uri="{FF2B5EF4-FFF2-40B4-BE49-F238E27FC236}">
                <a16:creationId xmlns:a16="http://schemas.microsoft.com/office/drawing/2014/main" id="{3C80F235-7B97-413B-B74A-B7B477C52A16}"/>
              </a:ext>
            </a:extLst>
          </p:cNvPr>
          <p:cNvSpPr/>
          <p:nvPr/>
        </p:nvSpPr>
        <p:spPr>
          <a:xfrm>
            <a:off x="990600" y="1325883"/>
            <a:ext cx="459858" cy="274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a:extLst>
              <a:ext uri="{FF2B5EF4-FFF2-40B4-BE49-F238E27FC236}">
                <a16:creationId xmlns:a16="http://schemas.microsoft.com/office/drawing/2014/main" id="{FD872996-686C-484A-B20C-D9846D9C7F40}"/>
              </a:ext>
            </a:extLst>
          </p:cNvPr>
          <p:cNvSpPr/>
          <p:nvPr/>
        </p:nvSpPr>
        <p:spPr>
          <a:xfrm>
            <a:off x="795147" y="1329621"/>
            <a:ext cx="990600" cy="422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rPr>
              <a:t>321,901</a:t>
            </a:r>
            <a:endParaRPr lang="pt-PT" b="1" dirty="0">
              <a:solidFill>
                <a:schemeClr val="accent1">
                  <a:lumMod val="50000"/>
                </a:schemeClr>
              </a:solidFill>
            </a:endParaRPr>
          </a:p>
        </p:txBody>
      </p:sp>
      <p:sp>
        <p:nvSpPr>
          <p:cNvPr id="38" name="Rectangle 37">
            <a:extLst>
              <a:ext uri="{FF2B5EF4-FFF2-40B4-BE49-F238E27FC236}">
                <a16:creationId xmlns:a16="http://schemas.microsoft.com/office/drawing/2014/main" id="{1E1BD1FA-EA73-4297-A7C0-DA968C0034E0}"/>
              </a:ext>
            </a:extLst>
          </p:cNvPr>
          <p:cNvSpPr/>
          <p:nvPr/>
        </p:nvSpPr>
        <p:spPr>
          <a:xfrm>
            <a:off x="778632" y="1723588"/>
            <a:ext cx="1609008" cy="385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Total number of people reached in Cabo Delgado, Nampula by  Food Assistance</a:t>
            </a:r>
            <a:endParaRPr lang="pt-PT" sz="800" dirty="0">
              <a:solidFill>
                <a:schemeClr val="tx1"/>
              </a:solidFill>
            </a:endParaRPr>
          </a:p>
        </p:txBody>
      </p:sp>
      <p:sp>
        <p:nvSpPr>
          <p:cNvPr id="39" name="Rectangle 38">
            <a:extLst>
              <a:ext uri="{FF2B5EF4-FFF2-40B4-BE49-F238E27FC236}">
                <a16:creationId xmlns:a16="http://schemas.microsoft.com/office/drawing/2014/main" id="{A73A6737-72DF-4379-B28C-AD076557046C}"/>
              </a:ext>
            </a:extLst>
          </p:cNvPr>
          <p:cNvSpPr/>
          <p:nvPr/>
        </p:nvSpPr>
        <p:spPr>
          <a:xfrm>
            <a:off x="2477065" y="2006887"/>
            <a:ext cx="491087" cy="1756175"/>
          </a:xfrm>
          <a:prstGeom prst="rect">
            <a:avLst/>
          </a:prstGeom>
          <a:solidFill>
            <a:srgbClr val="409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Rectangle: Rounded Corners 39">
            <a:extLst>
              <a:ext uri="{FF2B5EF4-FFF2-40B4-BE49-F238E27FC236}">
                <a16:creationId xmlns:a16="http://schemas.microsoft.com/office/drawing/2014/main" id="{D135CF6B-9378-457E-9F6D-DDB5302A1093}"/>
              </a:ext>
            </a:extLst>
          </p:cNvPr>
          <p:cNvSpPr/>
          <p:nvPr/>
        </p:nvSpPr>
        <p:spPr>
          <a:xfrm>
            <a:off x="2418178" y="1271106"/>
            <a:ext cx="1880628" cy="196835"/>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Assistance by Lead</a:t>
            </a:r>
            <a:endParaRPr lang="pt-PT" sz="1100" b="1" dirty="0"/>
          </a:p>
        </p:txBody>
      </p:sp>
      <p:sp>
        <p:nvSpPr>
          <p:cNvPr id="42" name="Rectangle 41">
            <a:extLst>
              <a:ext uri="{FF2B5EF4-FFF2-40B4-BE49-F238E27FC236}">
                <a16:creationId xmlns:a16="http://schemas.microsoft.com/office/drawing/2014/main" id="{38528D08-7E37-45D9-8169-B739A619F3DF}"/>
              </a:ext>
            </a:extLst>
          </p:cNvPr>
          <p:cNvSpPr/>
          <p:nvPr/>
        </p:nvSpPr>
        <p:spPr>
          <a:xfrm>
            <a:off x="2477065" y="1942893"/>
            <a:ext cx="492366" cy="74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Rectangle 42">
            <a:extLst>
              <a:ext uri="{FF2B5EF4-FFF2-40B4-BE49-F238E27FC236}">
                <a16:creationId xmlns:a16="http://schemas.microsoft.com/office/drawing/2014/main" id="{2C4B0BC4-217F-4111-BA84-86B271A5E9D2}"/>
              </a:ext>
            </a:extLst>
          </p:cNvPr>
          <p:cNvSpPr/>
          <p:nvPr/>
        </p:nvSpPr>
        <p:spPr>
          <a:xfrm>
            <a:off x="2479758" y="1886689"/>
            <a:ext cx="489673" cy="628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Rectangle 43">
            <a:extLst>
              <a:ext uri="{FF2B5EF4-FFF2-40B4-BE49-F238E27FC236}">
                <a16:creationId xmlns:a16="http://schemas.microsoft.com/office/drawing/2014/main" id="{A65D6361-887B-44FC-80C6-B13843408362}"/>
              </a:ext>
            </a:extLst>
          </p:cNvPr>
          <p:cNvSpPr/>
          <p:nvPr/>
        </p:nvSpPr>
        <p:spPr>
          <a:xfrm>
            <a:off x="2939515" y="1948481"/>
            <a:ext cx="1101456" cy="154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solidFill>
              </a:rPr>
              <a:t>2,4% Iris Global</a:t>
            </a:r>
            <a:endParaRPr lang="pt-PT" sz="1100" b="1" dirty="0">
              <a:solidFill>
                <a:schemeClr val="tx2"/>
              </a:solidFill>
            </a:endParaRPr>
          </a:p>
        </p:txBody>
      </p:sp>
      <p:sp>
        <p:nvSpPr>
          <p:cNvPr id="46" name="Rectangle 45">
            <a:extLst>
              <a:ext uri="{FF2B5EF4-FFF2-40B4-BE49-F238E27FC236}">
                <a16:creationId xmlns:a16="http://schemas.microsoft.com/office/drawing/2014/main" id="{05097A20-2901-44E3-A646-DD001AF71151}"/>
              </a:ext>
            </a:extLst>
          </p:cNvPr>
          <p:cNvSpPr/>
          <p:nvPr/>
        </p:nvSpPr>
        <p:spPr>
          <a:xfrm>
            <a:off x="2868240" y="2462572"/>
            <a:ext cx="1101456" cy="222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4095AF"/>
                </a:solidFill>
              </a:rPr>
              <a:t>   95%  WFP</a:t>
            </a:r>
            <a:endParaRPr lang="pt-PT" sz="1100" b="1" dirty="0">
              <a:solidFill>
                <a:srgbClr val="4095AF"/>
              </a:solidFill>
            </a:endParaRPr>
          </a:p>
        </p:txBody>
      </p:sp>
      <p:sp>
        <p:nvSpPr>
          <p:cNvPr id="48" name="Rectangle: Single Corner Rounded 47">
            <a:extLst>
              <a:ext uri="{FF2B5EF4-FFF2-40B4-BE49-F238E27FC236}">
                <a16:creationId xmlns:a16="http://schemas.microsoft.com/office/drawing/2014/main" id="{4B76568E-3071-4805-A3E8-0C81D60477C4}"/>
              </a:ext>
            </a:extLst>
          </p:cNvPr>
          <p:cNvSpPr/>
          <p:nvPr/>
        </p:nvSpPr>
        <p:spPr>
          <a:xfrm rot="10800000">
            <a:off x="128403" y="2428385"/>
            <a:ext cx="1063930" cy="1343662"/>
          </a:xfrm>
          <a:prstGeom prst="round1Rect">
            <a:avLst/>
          </a:prstGeom>
          <a:solidFill>
            <a:srgbClr val="B9D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51" name="Rectangle: Single Corner Rounded 50">
            <a:extLst>
              <a:ext uri="{FF2B5EF4-FFF2-40B4-BE49-F238E27FC236}">
                <a16:creationId xmlns:a16="http://schemas.microsoft.com/office/drawing/2014/main" id="{D20F11C0-7A89-4769-B5F1-4AD50F07CA4A}"/>
              </a:ext>
            </a:extLst>
          </p:cNvPr>
          <p:cNvSpPr/>
          <p:nvPr/>
        </p:nvSpPr>
        <p:spPr>
          <a:xfrm rot="10800000" flipH="1">
            <a:off x="1210525" y="2427737"/>
            <a:ext cx="1084417" cy="1338310"/>
          </a:xfrm>
          <a:prstGeom prst="round1Rect">
            <a:avLst/>
          </a:prstGeom>
          <a:solidFill>
            <a:srgbClr val="B9D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3" name="Picture 52">
            <a:extLst>
              <a:ext uri="{FF2B5EF4-FFF2-40B4-BE49-F238E27FC236}">
                <a16:creationId xmlns:a16="http://schemas.microsoft.com/office/drawing/2014/main" id="{FA2F2CDD-B956-4289-A40D-5EDFD90275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476" y="1467941"/>
            <a:ext cx="719329" cy="719329"/>
          </a:xfrm>
          <a:prstGeom prst="rect">
            <a:avLst/>
          </a:prstGeom>
        </p:spPr>
      </p:pic>
      <p:sp>
        <p:nvSpPr>
          <p:cNvPr id="54" name="Rectangle: Rounded Corners 53">
            <a:extLst>
              <a:ext uri="{FF2B5EF4-FFF2-40B4-BE49-F238E27FC236}">
                <a16:creationId xmlns:a16="http://schemas.microsoft.com/office/drawing/2014/main" id="{8896DAD4-4415-4A56-8B33-FEC1D1AEF5E1}"/>
              </a:ext>
            </a:extLst>
          </p:cNvPr>
          <p:cNvSpPr/>
          <p:nvPr/>
        </p:nvSpPr>
        <p:spPr>
          <a:xfrm>
            <a:off x="4572000" y="5004816"/>
            <a:ext cx="2329538" cy="21597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PARTNER BY PROVINCE</a:t>
            </a:r>
            <a:endParaRPr lang="pt-PT" sz="1100" b="1" dirty="0"/>
          </a:p>
        </p:txBody>
      </p:sp>
      <p:sp>
        <p:nvSpPr>
          <p:cNvPr id="55" name="Rectangle 54">
            <a:extLst>
              <a:ext uri="{FF2B5EF4-FFF2-40B4-BE49-F238E27FC236}">
                <a16:creationId xmlns:a16="http://schemas.microsoft.com/office/drawing/2014/main" id="{0B7C234C-3AAD-48C6-832A-679422F6CCB2}"/>
              </a:ext>
            </a:extLst>
          </p:cNvPr>
          <p:cNvSpPr/>
          <p:nvPr/>
        </p:nvSpPr>
        <p:spPr>
          <a:xfrm>
            <a:off x="5201557" y="6163246"/>
            <a:ext cx="1717028" cy="419490"/>
          </a:xfrm>
          <a:prstGeom prst="rect">
            <a:avLst/>
          </a:prstGeom>
          <a:solidFill>
            <a:srgbClr val="EC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4095AF"/>
                </a:solidFill>
              </a:rPr>
              <a:t>NONE</a:t>
            </a:r>
            <a:endParaRPr lang="pt-PT" sz="900" dirty="0">
              <a:solidFill>
                <a:srgbClr val="4095AF"/>
              </a:solidFill>
            </a:endParaRPr>
          </a:p>
        </p:txBody>
      </p:sp>
      <p:sp>
        <p:nvSpPr>
          <p:cNvPr id="56" name="Rectangle 55">
            <a:extLst>
              <a:ext uri="{FF2B5EF4-FFF2-40B4-BE49-F238E27FC236}">
                <a16:creationId xmlns:a16="http://schemas.microsoft.com/office/drawing/2014/main" id="{7B7D1DB6-CDCE-4FAC-A9AD-2306FC4780F3}"/>
              </a:ext>
            </a:extLst>
          </p:cNvPr>
          <p:cNvSpPr/>
          <p:nvPr/>
        </p:nvSpPr>
        <p:spPr>
          <a:xfrm>
            <a:off x="4572000" y="5751922"/>
            <a:ext cx="653214" cy="383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2"/>
                </a:solidFill>
              </a:rPr>
              <a:t>Nampula</a:t>
            </a:r>
            <a:endParaRPr lang="pt-PT" sz="900" b="1" dirty="0">
              <a:solidFill>
                <a:schemeClr val="tx2"/>
              </a:solidFill>
            </a:endParaRPr>
          </a:p>
        </p:txBody>
      </p:sp>
      <p:sp>
        <p:nvSpPr>
          <p:cNvPr id="57" name="Rectangle 56">
            <a:extLst>
              <a:ext uri="{FF2B5EF4-FFF2-40B4-BE49-F238E27FC236}">
                <a16:creationId xmlns:a16="http://schemas.microsoft.com/office/drawing/2014/main" id="{9FA4AFE1-B20D-4E1B-94E9-4F66A688B32D}"/>
              </a:ext>
            </a:extLst>
          </p:cNvPr>
          <p:cNvSpPr/>
          <p:nvPr/>
        </p:nvSpPr>
        <p:spPr>
          <a:xfrm>
            <a:off x="5158043" y="5389521"/>
            <a:ext cx="1743175" cy="334870"/>
          </a:xfrm>
          <a:prstGeom prst="rect">
            <a:avLst/>
          </a:prstGeom>
          <a:solidFill>
            <a:srgbClr val="EC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4095AF"/>
                </a:solidFill>
              </a:rPr>
              <a:t>WFP, Istituto OIKOS, Iris Global, Caritas Pemba,, SEPPA</a:t>
            </a:r>
            <a:endParaRPr lang="pt-PT" sz="900" dirty="0">
              <a:solidFill>
                <a:srgbClr val="4095AF"/>
              </a:solidFill>
            </a:endParaRPr>
          </a:p>
        </p:txBody>
      </p:sp>
      <p:sp>
        <p:nvSpPr>
          <p:cNvPr id="58" name="Rectangle 57">
            <a:extLst>
              <a:ext uri="{FF2B5EF4-FFF2-40B4-BE49-F238E27FC236}">
                <a16:creationId xmlns:a16="http://schemas.microsoft.com/office/drawing/2014/main" id="{F233C928-41BF-40DB-AC4F-DDD9CD3D3A2E}"/>
              </a:ext>
            </a:extLst>
          </p:cNvPr>
          <p:cNvSpPr/>
          <p:nvPr/>
        </p:nvSpPr>
        <p:spPr>
          <a:xfrm>
            <a:off x="4572000" y="5389521"/>
            <a:ext cx="629557" cy="343191"/>
          </a:xfrm>
          <a:prstGeom prst="rect">
            <a:avLst/>
          </a:prstGeom>
          <a:solidFill>
            <a:srgbClr val="EC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2"/>
                </a:solidFill>
              </a:rPr>
              <a:t>Cabo Delgado</a:t>
            </a:r>
            <a:endParaRPr lang="pt-PT" sz="1000" b="1" dirty="0">
              <a:solidFill>
                <a:schemeClr val="tx2"/>
              </a:solidFill>
            </a:endParaRPr>
          </a:p>
        </p:txBody>
      </p:sp>
      <p:sp>
        <p:nvSpPr>
          <p:cNvPr id="59" name="Rectangle 58">
            <a:extLst>
              <a:ext uri="{FF2B5EF4-FFF2-40B4-BE49-F238E27FC236}">
                <a16:creationId xmlns:a16="http://schemas.microsoft.com/office/drawing/2014/main" id="{7EBBB079-52DA-460B-99E4-28A4C38C2B1B}"/>
              </a:ext>
            </a:extLst>
          </p:cNvPr>
          <p:cNvSpPr/>
          <p:nvPr/>
        </p:nvSpPr>
        <p:spPr>
          <a:xfrm>
            <a:off x="5227866" y="5751922"/>
            <a:ext cx="1655064" cy="383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4095AF"/>
                </a:solidFill>
              </a:rPr>
              <a:t>WFP</a:t>
            </a:r>
            <a:endParaRPr lang="pt-PT" sz="900" dirty="0">
              <a:solidFill>
                <a:srgbClr val="4095AF"/>
              </a:solidFill>
            </a:endParaRPr>
          </a:p>
        </p:txBody>
      </p:sp>
      <p:sp>
        <p:nvSpPr>
          <p:cNvPr id="60" name="Rectangle 59">
            <a:extLst>
              <a:ext uri="{FF2B5EF4-FFF2-40B4-BE49-F238E27FC236}">
                <a16:creationId xmlns:a16="http://schemas.microsoft.com/office/drawing/2014/main" id="{24F71FD8-E1D2-419A-8451-D89959DC6579}"/>
              </a:ext>
            </a:extLst>
          </p:cNvPr>
          <p:cNvSpPr/>
          <p:nvPr/>
        </p:nvSpPr>
        <p:spPr>
          <a:xfrm>
            <a:off x="4550666" y="6173498"/>
            <a:ext cx="629557" cy="398985"/>
          </a:xfrm>
          <a:prstGeom prst="rect">
            <a:avLst/>
          </a:prstGeom>
          <a:solidFill>
            <a:srgbClr val="EC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solidFill>
              </a:rPr>
              <a:t>Niassa</a:t>
            </a:r>
            <a:endParaRPr lang="pt-PT" sz="1100" b="1" dirty="0">
              <a:solidFill>
                <a:schemeClr val="tx2"/>
              </a:solidFill>
            </a:endParaRPr>
          </a:p>
        </p:txBody>
      </p:sp>
      <p:sp>
        <p:nvSpPr>
          <p:cNvPr id="62" name="Rectangle: Rounded Corners 61">
            <a:extLst>
              <a:ext uri="{FF2B5EF4-FFF2-40B4-BE49-F238E27FC236}">
                <a16:creationId xmlns:a16="http://schemas.microsoft.com/office/drawing/2014/main" id="{A27A2E1E-8452-4ED8-B03F-F179D0B5C98D}"/>
              </a:ext>
            </a:extLst>
          </p:cNvPr>
          <p:cNvSpPr/>
          <p:nvPr/>
        </p:nvSpPr>
        <p:spPr>
          <a:xfrm>
            <a:off x="7138746" y="5010102"/>
            <a:ext cx="1916760" cy="21597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ASSISTANCE BY SHOCK</a:t>
            </a:r>
            <a:endParaRPr lang="pt-PT" sz="1100" b="1" dirty="0"/>
          </a:p>
        </p:txBody>
      </p:sp>
      <p:pic>
        <p:nvPicPr>
          <p:cNvPr id="64" name="Picture 63">
            <a:extLst>
              <a:ext uri="{FF2B5EF4-FFF2-40B4-BE49-F238E27FC236}">
                <a16:creationId xmlns:a16="http://schemas.microsoft.com/office/drawing/2014/main" id="{8CB7A4BE-0E03-48B8-B3FB-9B525F3975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8177" y="5271204"/>
            <a:ext cx="419490" cy="419490"/>
          </a:xfrm>
          <a:prstGeom prst="rect">
            <a:avLst/>
          </a:prstGeom>
        </p:spPr>
      </p:pic>
      <p:sp>
        <p:nvSpPr>
          <p:cNvPr id="65" name="TextBox 64">
            <a:extLst>
              <a:ext uri="{FF2B5EF4-FFF2-40B4-BE49-F238E27FC236}">
                <a16:creationId xmlns:a16="http://schemas.microsoft.com/office/drawing/2014/main" id="{59CD9A77-CD1F-4B62-96B0-021A3CB8441E}"/>
              </a:ext>
            </a:extLst>
          </p:cNvPr>
          <p:cNvSpPr txBox="1"/>
          <p:nvPr/>
        </p:nvSpPr>
        <p:spPr>
          <a:xfrm>
            <a:off x="7695716" y="5308647"/>
            <a:ext cx="301686" cy="369332"/>
          </a:xfrm>
          <a:prstGeom prst="rect">
            <a:avLst/>
          </a:prstGeom>
          <a:noFill/>
        </p:spPr>
        <p:txBody>
          <a:bodyPr wrap="none" rtlCol="0">
            <a:spAutoFit/>
          </a:bodyPr>
          <a:lstStyle/>
          <a:p>
            <a:r>
              <a:rPr lang="en-US" b="1" dirty="0">
                <a:solidFill>
                  <a:schemeClr val="accent6">
                    <a:lumMod val="75000"/>
                  </a:schemeClr>
                </a:solidFill>
              </a:rPr>
              <a:t>2</a:t>
            </a:r>
            <a:endParaRPr lang="pt-PT" b="1" dirty="0">
              <a:solidFill>
                <a:schemeClr val="accent6">
                  <a:lumMod val="75000"/>
                </a:schemeClr>
              </a:solidFill>
            </a:endParaRPr>
          </a:p>
        </p:txBody>
      </p:sp>
      <p:sp>
        <p:nvSpPr>
          <p:cNvPr id="66" name="TextBox 65">
            <a:extLst>
              <a:ext uri="{FF2B5EF4-FFF2-40B4-BE49-F238E27FC236}">
                <a16:creationId xmlns:a16="http://schemas.microsoft.com/office/drawing/2014/main" id="{D9FA5412-B2A3-4832-B8E3-21811B07B124}"/>
              </a:ext>
            </a:extLst>
          </p:cNvPr>
          <p:cNvSpPr txBox="1"/>
          <p:nvPr/>
        </p:nvSpPr>
        <p:spPr>
          <a:xfrm>
            <a:off x="7913871" y="5372042"/>
            <a:ext cx="1151277" cy="430887"/>
          </a:xfrm>
          <a:prstGeom prst="rect">
            <a:avLst/>
          </a:prstGeom>
          <a:noFill/>
        </p:spPr>
        <p:txBody>
          <a:bodyPr wrap="none" rtlCol="0">
            <a:spAutoFit/>
          </a:bodyPr>
          <a:lstStyle/>
          <a:p>
            <a:r>
              <a:rPr lang="en-US" sz="1100" b="1" dirty="0">
                <a:solidFill>
                  <a:schemeClr val="tx1">
                    <a:lumMod val="50000"/>
                    <a:lumOff val="50000"/>
                  </a:schemeClr>
                </a:solidFill>
              </a:rPr>
              <a:t>Conflict affected</a:t>
            </a:r>
          </a:p>
          <a:p>
            <a:r>
              <a:rPr lang="en-US" sz="1100" b="1" dirty="0">
                <a:solidFill>
                  <a:schemeClr val="tx1">
                    <a:lumMod val="50000"/>
                    <a:lumOff val="50000"/>
                  </a:schemeClr>
                </a:solidFill>
              </a:rPr>
              <a:t>Refugees</a:t>
            </a:r>
            <a:endParaRPr lang="pt-PT" sz="1100" b="1" dirty="0">
              <a:solidFill>
                <a:schemeClr val="tx1">
                  <a:lumMod val="50000"/>
                  <a:lumOff val="50000"/>
                </a:schemeClr>
              </a:solidFill>
            </a:endParaRPr>
          </a:p>
        </p:txBody>
      </p:sp>
      <p:sp>
        <p:nvSpPr>
          <p:cNvPr id="67" name="Rectangle: Rounded Corners 66">
            <a:extLst>
              <a:ext uri="{FF2B5EF4-FFF2-40B4-BE49-F238E27FC236}">
                <a16:creationId xmlns:a16="http://schemas.microsoft.com/office/drawing/2014/main" id="{7B0C22D0-2973-45F7-9485-9B3912A38ED0}"/>
              </a:ext>
            </a:extLst>
          </p:cNvPr>
          <p:cNvSpPr/>
          <p:nvPr/>
        </p:nvSpPr>
        <p:spPr>
          <a:xfrm>
            <a:off x="4619817" y="844949"/>
            <a:ext cx="4472004" cy="207713"/>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FOOD ASSISTANCE MAP</a:t>
            </a:r>
            <a:endParaRPr lang="pt-PT" sz="1100" b="1" dirty="0"/>
          </a:p>
        </p:txBody>
      </p:sp>
      <p:grpSp>
        <p:nvGrpSpPr>
          <p:cNvPr id="75" name="Group 74">
            <a:extLst>
              <a:ext uri="{FF2B5EF4-FFF2-40B4-BE49-F238E27FC236}">
                <a16:creationId xmlns:a16="http://schemas.microsoft.com/office/drawing/2014/main" id="{EDB0318A-29E0-4070-ADC8-36A0C0CA3AF3}"/>
              </a:ext>
            </a:extLst>
          </p:cNvPr>
          <p:cNvGrpSpPr/>
          <p:nvPr/>
        </p:nvGrpSpPr>
        <p:grpSpPr>
          <a:xfrm>
            <a:off x="7090713" y="6242118"/>
            <a:ext cx="597714" cy="542165"/>
            <a:chOff x="6697406" y="1175398"/>
            <a:chExt cx="2005666" cy="2124279"/>
          </a:xfrm>
        </p:grpSpPr>
        <p:sp>
          <p:nvSpPr>
            <p:cNvPr id="76" name="任意多边形 5">
              <a:extLst>
                <a:ext uri="{FF2B5EF4-FFF2-40B4-BE49-F238E27FC236}">
                  <a16:creationId xmlns:a16="http://schemas.microsoft.com/office/drawing/2014/main" id="{9E920235-EF23-48C8-BC40-D41F9C5B207F}"/>
                </a:ext>
              </a:extLst>
            </p:cNvPr>
            <p:cNvSpPr>
              <a:spLocks/>
            </p:cNvSpPr>
            <p:nvPr/>
          </p:nvSpPr>
          <p:spPr bwMode="auto">
            <a:xfrm>
              <a:off x="7689553" y="1175398"/>
              <a:ext cx="1013519" cy="1207135"/>
            </a:xfrm>
            <a:custGeom>
              <a:avLst/>
              <a:gdLst>
                <a:gd name="T0" fmla="*/ 0 w 14350104"/>
                <a:gd name="T1" fmla="*/ 0 h 17236289"/>
                <a:gd name="T2" fmla="*/ 14350104 w 14350104"/>
                <a:gd name="T3" fmla="*/ 17236289 h 17236289"/>
              </a:gdLst>
              <a:ahLst/>
              <a:cxnLst>
                <a:cxn ang="0">
                  <a:pos x="3523762" y="5067733"/>
                </a:cxn>
                <a:cxn ang="0">
                  <a:pos x="3596802" y="6291404"/>
                </a:cxn>
                <a:cxn ang="0">
                  <a:pos x="2898753" y="7653982"/>
                </a:cxn>
                <a:cxn ang="0">
                  <a:pos x="1845093" y="7770129"/>
                </a:cxn>
                <a:cxn ang="0">
                  <a:pos x="1160218" y="8541217"/>
                </a:cxn>
                <a:cxn ang="0">
                  <a:pos x="830955" y="10565909"/>
                </a:cxn>
                <a:cxn ang="0">
                  <a:pos x="0" y="12151192"/>
                </a:cxn>
                <a:cxn ang="0">
                  <a:pos x="883646" y="13024006"/>
                </a:cxn>
                <a:cxn ang="0">
                  <a:pos x="1991173" y="12296103"/>
                </a:cxn>
                <a:cxn ang="0">
                  <a:pos x="2346784" y="13203683"/>
                </a:cxn>
                <a:cxn ang="0">
                  <a:pos x="1435618" y="13935251"/>
                </a:cxn>
                <a:cxn ang="0">
                  <a:pos x="2376717" y="16139541"/>
                </a:cxn>
                <a:cxn ang="0">
                  <a:pos x="3594417" y="17092613"/>
                </a:cxn>
                <a:cxn ang="0">
                  <a:pos x="4820488" y="17236289"/>
                </a:cxn>
                <a:cxn ang="0">
                  <a:pos x="6227358" y="16624454"/>
                </a:cxn>
                <a:cxn ang="0">
                  <a:pos x="7057112" y="16358642"/>
                </a:cxn>
                <a:cxn ang="0">
                  <a:pos x="8429263" y="15637847"/>
                </a:cxn>
                <a:cxn ang="0">
                  <a:pos x="9596668" y="15060731"/>
                </a:cxn>
                <a:cxn ang="0">
                  <a:pos x="10577304" y="14579401"/>
                </a:cxn>
                <a:cxn ang="0">
                  <a:pos x="11393885" y="14050178"/>
                </a:cxn>
                <a:cxn ang="0">
                  <a:pos x="12750461" y="14122018"/>
                </a:cxn>
                <a:cxn ang="0">
                  <a:pos x="13382673" y="14019029"/>
                </a:cxn>
                <a:cxn ang="0">
                  <a:pos x="13478459" y="13010877"/>
                </a:cxn>
                <a:cxn ang="0">
                  <a:pos x="13502405" y="11941658"/>
                </a:cxn>
                <a:cxn ang="0">
                  <a:pos x="13071369" y="11449555"/>
                </a:cxn>
                <a:cxn ang="0">
                  <a:pos x="13891519" y="11071151"/>
                </a:cxn>
                <a:cxn ang="0">
                  <a:pos x="13628108" y="9837940"/>
                </a:cxn>
                <a:cxn ang="0">
                  <a:pos x="13364697" y="8798639"/>
                </a:cxn>
                <a:cxn ang="0">
                  <a:pos x="13244965" y="7681527"/>
                </a:cxn>
                <a:cxn ang="0">
                  <a:pos x="13459285" y="6415344"/>
                </a:cxn>
                <a:cxn ang="0">
                  <a:pos x="13023463" y="5541283"/>
                </a:cxn>
                <a:cxn ang="0">
                  <a:pos x="13183898" y="4795947"/>
                </a:cxn>
                <a:cxn ang="0">
                  <a:pos x="12815723" y="3999105"/>
                </a:cxn>
                <a:cxn ang="0">
                  <a:pos x="13412590" y="3435757"/>
                </a:cxn>
                <a:cxn ang="0">
                  <a:pos x="13829862" y="2677842"/>
                </a:cxn>
                <a:cxn ang="0">
                  <a:pos x="13445640" y="2297515"/>
                </a:cxn>
                <a:cxn ang="0">
                  <a:pos x="14326948" y="1843689"/>
                </a:cxn>
                <a:cxn ang="0">
                  <a:pos x="13731487" y="1521206"/>
                </a:cxn>
                <a:cxn ang="0">
                  <a:pos x="14187265" y="1029104"/>
                </a:cxn>
                <a:cxn ang="0">
                  <a:pos x="13934626" y="543393"/>
                </a:cxn>
                <a:cxn ang="0">
                  <a:pos x="13667023" y="0"/>
                </a:cxn>
                <a:cxn ang="0">
                  <a:pos x="12781891" y="254429"/>
                </a:cxn>
                <a:cxn ang="0">
                  <a:pos x="10242337" y="1755294"/>
                </a:cxn>
                <a:cxn ang="0">
                  <a:pos x="7573460" y="3078348"/>
                </a:cxn>
                <a:cxn ang="0">
                  <a:pos x="5793921" y="3052315"/>
                </a:cxn>
                <a:cxn ang="0">
                  <a:pos x="3855668" y="4199753"/>
                </a:cxn>
              </a:cxnLst>
              <a:rect l="T0" t="T1" r="T2" b="T3"/>
              <a:pathLst>
                <a:path w="14350104" h="17236289">
                  <a:moveTo>
                    <a:pt x="3855668" y="4199753"/>
                  </a:moveTo>
                  <a:lnTo>
                    <a:pt x="3596802" y="4422380"/>
                  </a:lnTo>
                  <a:lnTo>
                    <a:pt x="3523762" y="5067733"/>
                  </a:lnTo>
                  <a:lnTo>
                    <a:pt x="3327404" y="5636462"/>
                  </a:lnTo>
                  <a:lnTo>
                    <a:pt x="3447137" y="5842408"/>
                  </a:lnTo>
                  <a:lnTo>
                    <a:pt x="3596802" y="6291404"/>
                  </a:lnTo>
                  <a:lnTo>
                    <a:pt x="3493829" y="6617082"/>
                  </a:lnTo>
                  <a:lnTo>
                    <a:pt x="3241191" y="7075666"/>
                  </a:lnTo>
                  <a:lnTo>
                    <a:pt x="2898753" y="7653982"/>
                  </a:lnTo>
                  <a:lnTo>
                    <a:pt x="2559901" y="7936553"/>
                  </a:lnTo>
                  <a:lnTo>
                    <a:pt x="2127665" y="7966486"/>
                  </a:lnTo>
                  <a:lnTo>
                    <a:pt x="1845093" y="7770129"/>
                  </a:lnTo>
                  <a:lnTo>
                    <a:pt x="1532589" y="8099392"/>
                  </a:lnTo>
                  <a:lnTo>
                    <a:pt x="1170350" y="8144212"/>
                  </a:lnTo>
                  <a:lnTo>
                    <a:pt x="1160218" y="8541217"/>
                  </a:lnTo>
                  <a:lnTo>
                    <a:pt x="1100352" y="9089600"/>
                  </a:lnTo>
                  <a:lnTo>
                    <a:pt x="1113526" y="9761302"/>
                  </a:lnTo>
                  <a:lnTo>
                    <a:pt x="830955" y="10565909"/>
                  </a:lnTo>
                  <a:lnTo>
                    <a:pt x="568728" y="11320238"/>
                  </a:lnTo>
                  <a:lnTo>
                    <a:pt x="119732" y="11795581"/>
                  </a:lnTo>
                  <a:lnTo>
                    <a:pt x="0" y="12151192"/>
                  </a:lnTo>
                  <a:lnTo>
                    <a:pt x="162836" y="12583429"/>
                  </a:lnTo>
                  <a:lnTo>
                    <a:pt x="458581" y="12822894"/>
                  </a:lnTo>
                  <a:lnTo>
                    <a:pt x="883646" y="13024006"/>
                  </a:lnTo>
                  <a:lnTo>
                    <a:pt x="1248845" y="13132981"/>
                  </a:lnTo>
                  <a:lnTo>
                    <a:pt x="1652321" y="12675645"/>
                  </a:lnTo>
                  <a:lnTo>
                    <a:pt x="1991173" y="12296103"/>
                  </a:lnTo>
                  <a:lnTo>
                    <a:pt x="2256985" y="12382317"/>
                  </a:lnTo>
                  <a:lnTo>
                    <a:pt x="2436584" y="12818139"/>
                  </a:lnTo>
                  <a:lnTo>
                    <a:pt x="2346784" y="13203683"/>
                  </a:lnTo>
                  <a:lnTo>
                    <a:pt x="2077387" y="13383282"/>
                  </a:lnTo>
                  <a:lnTo>
                    <a:pt x="1675083" y="13622746"/>
                  </a:lnTo>
                  <a:lnTo>
                    <a:pt x="1435618" y="13935251"/>
                  </a:lnTo>
                  <a:lnTo>
                    <a:pt x="2051039" y="14606952"/>
                  </a:lnTo>
                  <a:lnTo>
                    <a:pt x="2227052" y="15664197"/>
                  </a:lnTo>
                  <a:lnTo>
                    <a:pt x="2376717" y="16139541"/>
                  </a:lnTo>
                  <a:lnTo>
                    <a:pt x="2749088" y="16947734"/>
                  </a:lnTo>
                  <a:lnTo>
                    <a:pt x="3172591" y="17103131"/>
                  </a:lnTo>
                  <a:lnTo>
                    <a:pt x="3594417" y="17092613"/>
                  </a:lnTo>
                  <a:lnTo>
                    <a:pt x="3820708" y="17225519"/>
                  </a:lnTo>
                  <a:lnTo>
                    <a:pt x="4349931" y="17177623"/>
                  </a:lnTo>
                  <a:lnTo>
                    <a:pt x="4820488" y="17236289"/>
                  </a:lnTo>
                  <a:lnTo>
                    <a:pt x="5373657" y="17044717"/>
                  </a:lnTo>
                  <a:lnTo>
                    <a:pt x="5889707" y="16733413"/>
                  </a:lnTo>
                  <a:lnTo>
                    <a:pt x="6227358" y="16624454"/>
                  </a:lnTo>
                  <a:lnTo>
                    <a:pt x="6336317" y="16384989"/>
                  </a:lnTo>
                  <a:lnTo>
                    <a:pt x="6721862" y="16238910"/>
                  </a:lnTo>
                  <a:lnTo>
                    <a:pt x="7057112" y="16358642"/>
                  </a:lnTo>
                  <a:lnTo>
                    <a:pt x="7455830" y="16119177"/>
                  </a:lnTo>
                  <a:lnTo>
                    <a:pt x="8141905" y="15842593"/>
                  </a:lnTo>
                  <a:lnTo>
                    <a:pt x="8429263" y="15637847"/>
                  </a:lnTo>
                  <a:lnTo>
                    <a:pt x="8671128" y="15457048"/>
                  </a:lnTo>
                  <a:lnTo>
                    <a:pt x="9176405" y="15324142"/>
                  </a:lnTo>
                  <a:lnTo>
                    <a:pt x="9596668" y="15060731"/>
                  </a:lnTo>
                  <a:lnTo>
                    <a:pt x="10091172" y="14999665"/>
                  </a:lnTo>
                  <a:lnTo>
                    <a:pt x="10396505" y="14890705"/>
                  </a:lnTo>
                  <a:lnTo>
                    <a:pt x="10577304" y="14579401"/>
                  </a:lnTo>
                  <a:lnTo>
                    <a:pt x="10960448" y="14326763"/>
                  </a:lnTo>
                  <a:lnTo>
                    <a:pt x="11130474" y="14265696"/>
                  </a:lnTo>
                  <a:lnTo>
                    <a:pt x="11393885" y="14050178"/>
                  </a:lnTo>
                  <a:lnTo>
                    <a:pt x="11670469" y="14241750"/>
                  </a:lnTo>
                  <a:lnTo>
                    <a:pt x="12197292" y="14193857"/>
                  </a:lnTo>
                  <a:lnTo>
                    <a:pt x="12750461" y="14122018"/>
                  </a:lnTo>
                  <a:lnTo>
                    <a:pt x="12935000" y="14357677"/>
                  </a:lnTo>
                  <a:lnTo>
                    <a:pt x="13221018" y="14420148"/>
                  </a:lnTo>
                  <a:lnTo>
                    <a:pt x="13382673" y="14019029"/>
                  </a:lnTo>
                  <a:lnTo>
                    <a:pt x="13574244" y="13564046"/>
                  </a:lnTo>
                  <a:lnTo>
                    <a:pt x="13358726" y="13383248"/>
                  </a:lnTo>
                  <a:lnTo>
                    <a:pt x="13478459" y="13010877"/>
                  </a:lnTo>
                  <a:lnTo>
                    <a:pt x="13515579" y="12494828"/>
                  </a:lnTo>
                  <a:lnTo>
                    <a:pt x="13622137" y="12002725"/>
                  </a:lnTo>
                  <a:lnTo>
                    <a:pt x="13502405" y="11941658"/>
                  </a:lnTo>
                  <a:lnTo>
                    <a:pt x="13125968" y="12001493"/>
                  </a:lnTo>
                  <a:lnTo>
                    <a:pt x="12692525" y="11817699"/>
                  </a:lnTo>
                  <a:lnTo>
                    <a:pt x="13071369" y="11449555"/>
                  </a:lnTo>
                  <a:lnTo>
                    <a:pt x="13434865" y="11670450"/>
                  </a:lnTo>
                  <a:lnTo>
                    <a:pt x="13388643" y="11144222"/>
                  </a:lnTo>
                  <a:lnTo>
                    <a:pt x="13891519" y="11071151"/>
                  </a:lnTo>
                  <a:lnTo>
                    <a:pt x="13630509" y="10553933"/>
                  </a:lnTo>
                  <a:lnTo>
                    <a:pt x="13473656" y="10125297"/>
                  </a:lnTo>
                  <a:lnTo>
                    <a:pt x="13628108" y="9837940"/>
                  </a:lnTo>
                  <a:lnTo>
                    <a:pt x="13066567" y="9551752"/>
                  </a:lnTo>
                  <a:lnTo>
                    <a:pt x="13327577" y="9160236"/>
                  </a:lnTo>
                  <a:lnTo>
                    <a:pt x="13364697" y="8798639"/>
                  </a:lnTo>
                  <a:lnTo>
                    <a:pt x="12957607" y="8317309"/>
                  </a:lnTo>
                  <a:lnTo>
                    <a:pt x="13386242" y="8362801"/>
                  </a:lnTo>
                  <a:lnTo>
                    <a:pt x="13244965" y="7681527"/>
                  </a:lnTo>
                  <a:lnTo>
                    <a:pt x="13495202" y="7062489"/>
                  </a:lnTo>
                  <a:lnTo>
                    <a:pt x="13173125" y="6836198"/>
                  </a:lnTo>
                  <a:lnTo>
                    <a:pt x="13459285" y="6415344"/>
                  </a:lnTo>
                  <a:lnTo>
                    <a:pt x="13239691" y="6359544"/>
                  </a:lnTo>
                  <a:lnTo>
                    <a:pt x="13159952" y="5926827"/>
                  </a:lnTo>
                  <a:lnTo>
                    <a:pt x="13023463" y="5541283"/>
                  </a:lnTo>
                  <a:lnTo>
                    <a:pt x="13174920" y="5320372"/>
                  </a:lnTo>
                  <a:lnTo>
                    <a:pt x="13070156" y="5142565"/>
                  </a:lnTo>
                  <a:lnTo>
                    <a:pt x="13183898" y="4795947"/>
                  </a:lnTo>
                  <a:lnTo>
                    <a:pt x="13294027" y="4284763"/>
                  </a:lnTo>
                  <a:lnTo>
                    <a:pt x="13128227" y="4361888"/>
                  </a:lnTo>
                  <a:lnTo>
                    <a:pt x="12815723" y="3999105"/>
                  </a:lnTo>
                  <a:lnTo>
                    <a:pt x="13042014" y="3776400"/>
                  </a:lnTo>
                  <a:lnTo>
                    <a:pt x="13204853" y="3523762"/>
                  </a:lnTo>
                  <a:lnTo>
                    <a:pt x="13412590" y="3435757"/>
                  </a:lnTo>
                  <a:lnTo>
                    <a:pt x="13410799" y="3108285"/>
                  </a:lnTo>
                  <a:lnTo>
                    <a:pt x="13575432" y="2990344"/>
                  </a:lnTo>
                  <a:lnTo>
                    <a:pt x="13829862" y="2677842"/>
                  </a:lnTo>
                  <a:lnTo>
                    <a:pt x="13678405" y="2470102"/>
                  </a:lnTo>
                  <a:lnTo>
                    <a:pt x="13500598" y="2544933"/>
                  </a:lnTo>
                  <a:lnTo>
                    <a:pt x="13445640" y="2297515"/>
                  </a:lnTo>
                  <a:lnTo>
                    <a:pt x="13590397" y="1998344"/>
                  </a:lnTo>
                  <a:lnTo>
                    <a:pt x="13944600" y="1800192"/>
                  </a:lnTo>
                  <a:lnTo>
                    <a:pt x="14326948" y="1843689"/>
                  </a:lnTo>
                  <a:lnTo>
                    <a:pt x="14350104" y="1614202"/>
                  </a:lnTo>
                  <a:lnTo>
                    <a:pt x="14143768" y="1434603"/>
                  </a:lnTo>
                  <a:lnTo>
                    <a:pt x="13731487" y="1521206"/>
                  </a:lnTo>
                  <a:lnTo>
                    <a:pt x="13608559" y="1191943"/>
                  </a:lnTo>
                  <a:lnTo>
                    <a:pt x="13867979" y="999171"/>
                  </a:lnTo>
                  <a:lnTo>
                    <a:pt x="14187265" y="1029104"/>
                  </a:lnTo>
                  <a:lnTo>
                    <a:pt x="14210416" y="869461"/>
                  </a:lnTo>
                  <a:lnTo>
                    <a:pt x="13911086" y="769684"/>
                  </a:lnTo>
                  <a:lnTo>
                    <a:pt x="13934626" y="543393"/>
                  </a:lnTo>
                  <a:lnTo>
                    <a:pt x="13608558" y="317492"/>
                  </a:lnTo>
                  <a:lnTo>
                    <a:pt x="13829862" y="192772"/>
                  </a:lnTo>
                  <a:lnTo>
                    <a:pt x="13667023" y="0"/>
                  </a:lnTo>
                  <a:lnTo>
                    <a:pt x="13444317" y="24553"/>
                  </a:lnTo>
                  <a:lnTo>
                    <a:pt x="13160999" y="776"/>
                  </a:lnTo>
                  <a:lnTo>
                    <a:pt x="12781891" y="254429"/>
                  </a:lnTo>
                  <a:lnTo>
                    <a:pt x="12181127" y="542692"/>
                  </a:lnTo>
                  <a:lnTo>
                    <a:pt x="11163091" y="1373332"/>
                  </a:lnTo>
                  <a:lnTo>
                    <a:pt x="10242337" y="1755294"/>
                  </a:lnTo>
                  <a:lnTo>
                    <a:pt x="9641570" y="1933098"/>
                  </a:lnTo>
                  <a:lnTo>
                    <a:pt x="8537318" y="2374923"/>
                  </a:lnTo>
                  <a:lnTo>
                    <a:pt x="7573460" y="3078348"/>
                  </a:lnTo>
                  <a:lnTo>
                    <a:pt x="6967313" y="2896959"/>
                  </a:lnTo>
                  <a:lnTo>
                    <a:pt x="6430312" y="2982861"/>
                  </a:lnTo>
                  <a:lnTo>
                    <a:pt x="5793921" y="3052315"/>
                  </a:lnTo>
                  <a:lnTo>
                    <a:pt x="5200640" y="3493826"/>
                  </a:lnTo>
                  <a:lnTo>
                    <a:pt x="4618738" y="3557592"/>
                  </a:lnTo>
                  <a:lnTo>
                    <a:pt x="3855668" y="4199753"/>
                  </a:lnTo>
                  <a:close/>
                </a:path>
              </a:pathLst>
            </a:custGeom>
            <a:solidFill>
              <a:schemeClr val="accent5">
                <a:lumMod val="75000"/>
              </a:schemeClr>
            </a:solidFill>
            <a:ln w="6350" cmpd="sng">
              <a:solidFill>
                <a:schemeClr val="tx1"/>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7" name="任意多边形 6">
              <a:extLst>
                <a:ext uri="{FF2B5EF4-FFF2-40B4-BE49-F238E27FC236}">
                  <a16:creationId xmlns:a16="http://schemas.microsoft.com/office/drawing/2014/main" id="{C6526813-F734-4F1F-9D58-F6B869CE5CE8}"/>
                </a:ext>
              </a:extLst>
            </p:cNvPr>
            <p:cNvSpPr>
              <a:spLocks/>
            </p:cNvSpPr>
            <p:nvPr/>
          </p:nvSpPr>
          <p:spPr bwMode="auto">
            <a:xfrm>
              <a:off x="6697406" y="1405967"/>
              <a:ext cx="1276154" cy="1416768"/>
            </a:xfrm>
            <a:custGeom>
              <a:avLst/>
              <a:gdLst>
                <a:gd name="T0" fmla="*/ 0 w 18053718"/>
                <a:gd name="T1" fmla="*/ 0 h 20224247"/>
                <a:gd name="T2" fmla="*/ 18053718 w 18053718"/>
                <a:gd name="T3" fmla="*/ 20224247 h 20224247"/>
              </a:gdLst>
              <a:ahLst/>
              <a:cxnLst>
                <a:cxn ang="0">
                  <a:pos x="17794851" y="1006965"/>
                </a:cxn>
                <a:cxn ang="0">
                  <a:pos x="17525453" y="2221047"/>
                </a:cxn>
                <a:cxn ang="0">
                  <a:pos x="17794851" y="2875989"/>
                </a:cxn>
                <a:cxn ang="0">
                  <a:pos x="17439240" y="3660251"/>
                </a:cxn>
                <a:cxn ang="0">
                  <a:pos x="16757950" y="4521138"/>
                </a:cxn>
                <a:cxn ang="0">
                  <a:pos x="16043142" y="4354714"/>
                </a:cxn>
                <a:cxn ang="0">
                  <a:pos x="15368399" y="4728797"/>
                </a:cxn>
                <a:cxn ang="0">
                  <a:pos x="15298401" y="5674185"/>
                </a:cxn>
                <a:cxn ang="0">
                  <a:pos x="15029004" y="7150494"/>
                </a:cxn>
                <a:cxn ang="0">
                  <a:pos x="14317781" y="8380166"/>
                </a:cxn>
                <a:cxn ang="0">
                  <a:pos x="14360885" y="9168014"/>
                </a:cxn>
                <a:cxn ang="0">
                  <a:pos x="15081695" y="9608591"/>
                </a:cxn>
                <a:cxn ang="0">
                  <a:pos x="15850370" y="9260230"/>
                </a:cxn>
                <a:cxn ang="0">
                  <a:pos x="16455034" y="8966902"/>
                </a:cxn>
                <a:cxn ang="0">
                  <a:pos x="16544833" y="9788268"/>
                </a:cxn>
                <a:cxn ang="0">
                  <a:pos x="15873132" y="10207331"/>
                </a:cxn>
                <a:cxn ang="0">
                  <a:pos x="16249088" y="11191537"/>
                </a:cxn>
                <a:cxn ang="0">
                  <a:pos x="16574766" y="12724126"/>
                </a:cxn>
                <a:cxn ang="0">
                  <a:pos x="17370640" y="13687716"/>
                </a:cxn>
                <a:cxn ang="0">
                  <a:pos x="16622663" y="14038796"/>
                </a:cxn>
                <a:cxn ang="0">
                  <a:pos x="15518725" y="14315380"/>
                </a:cxn>
                <a:cxn ang="0">
                  <a:pos x="14976328" y="14374046"/>
                </a:cxn>
                <a:cxn ang="0">
                  <a:pos x="14409985" y="14387220"/>
                </a:cxn>
                <a:cxn ang="0">
                  <a:pos x="13776604" y="14639858"/>
                </a:cxn>
                <a:cxn ang="0">
                  <a:pos x="13216232" y="14894897"/>
                </a:cxn>
                <a:cxn ang="0">
                  <a:pos x="12663062" y="15472013"/>
                </a:cxn>
                <a:cxn ang="0">
                  <a:pos x="11711175" y="15881504"/>
                </a:cxn>
                <a:cxn ang="0">
                  <a:pos x="10737742" y="16506512"/>
                </a:cxn>
                <a:cxn ang="0">
                  <a:pos x="9603136" y="17419580"/>
                </a:cxn>
                <a:cxn ang="0">
                  <a:pos x="9001593" y="18410287"/>
                </a:cxn>
                <a:cxn ang="0">
                  <a:pos x="8089226" y="18985002"/>
                </a:cxn>
                <a:cxn ang="0">
                  <a:pos x="7471838" y="19489810"/>
                </a:cxn>
                <a:cxn ang="0">
                  <a:pos x="7182831" y="20224247"/>
                </a:cxn>
                <a:cxn ang="0">
                  <a:pos x="5377878" y="20015039"/>
                </a:cxn>
                <a:cxn ang="0">
                  <a:pos x="5231163" y="18671297"/>
                </a:cxn>
                <a:cxn ang="0">
                  <a:pos x="5544868" y="17129120"/>
                </a:cxn>
                <a:cxn ang="0">
                  <a:pos x="2632407" y="11680956"/>
                </a:cxn>
                <a:cxn ang="0">
                  <a:pos x="888420" y="10183353"/>
                </a:cxn>
                <a:cxn ang="0">
                  <a:pos x="611832" y="9233867"/>
                </a:cxn>
                <a:cxn ang="0">
                  <a:pos x="348421" y="8103581"/>
                </a:cxn>
                <a:cxn ang="0">
                  <a:pos x="646554" y="6853564"/>
                </a:cxn>
                <a:cxn ang="0">
                  <a:pos x="228692" y="6069302"/>
                </a:cxn>
                <a:cxn ang="0">
                  <a:pos x="178398" y="5178481"/>
                </a:cxn>
                <a:cxn ang="0">
                  <a:pos x="178398" y="4242168"/>
                </a:cxn>
                <a:cxn ang="0">
                  <a:pos x="768688" y="3729689"/>
                </a:cxn>
                <a:cxn ang="0">
                  <a:pos x="1045272" y="3069961"/>
                </a:cxn>
                <a:cxn ang="0">
                  <a:pos x="1345803" y="1966023"/>
                </a:cxn>
                <a:cxn ang="0">
                  <a:pos x="2886779" y="1412857"/>
                </a:cxn>
                <a:cxn ang="0">
                  <a:pos x="3953613" y="1532589"/>
                </a:cxn>
                <a:cxn ang="0">
                  <a:pos x="4784568" y="963858"/>
                </a:cxn>
                <a:cxn ang="0">
                  <a:pos x="6014240" y="804605"/>
                </a:cxn>
                <a:cxn ang="0">
                  <a:pos x="7041553" y="1476306"/>
                </a:cxn>
                <a:cxn ang="0">
                  <a:pos x="7855748" y="1977997"/>
                </a:cxn>
                <a:cxn ang="0">
                  <a:pos x="8929753" y="2217461"/>
                </a:cxn>
                <a:cxn ang="0">
                  <a:pos x="10116319" y="1379338"/>
                </a:cxn>
                <a:cxn ang="0">
                  <a:pos x="11229845" y="1459549"/>
                </a:cxn>
                <a:cxn ang="0">
                  <a:pos x="12363716" y="2024692"/>
                </a:cxn>
                <a:cxn ang="0">
                  <a:pos x="13483244" y="1831920"/>
                </a:cxn>
                <a:cxn ang="0">
                  <a:pos x="14796714" y="1326643"/>
                </a:cxn>
                <a:cxn ang="0">
                  <a:pos x="15693537" y="43104"/>
                </a:cxn>
                <a:cxn ang="0">
                  <a:pos x="16917207" y="73040"/>
                </a:cxn>
                <a:cxn ang="0">
                  <a:pos x="18053717" y="784338"/>
                </a:cxn>
              </a:cxnLst>
              <a:rect l="T0" t="T1" r="T2" b="T3"/>
              <a:pathLst>
                <a:path w="18053718" h="20224247">
                  <a:moveTo>
                    <a:pt x="18053717" y="784338"/>
                  </a:moveTo>
                  <a:lnTo>
                    <a:pt x="17794851" y="1006965"/>
                  </a:lnTo>
                  <a:lnTo>
                    <a:pt x="17721811" y="1652318"/>
                  </a:lnTo>
                  <a:lnTo>
                    <a:pt x="17525453" y="2221047"/>
                  </a:lnTo>
                  <a:lnTo>
                    <a:pt x="17645186" y="2426993"/>
                  </a:lnTo>
                  <a:lnTo>
                    <a:pt x="17794851" y="2875989"/>
                  </a:lnTo>
                  <a:lnTo>
                    <a:pt x="17691878" y="3201667"/>
                  </a:lnTo>
                  <a:lnTo>
                    <a:pt x="17439240" y="3660251"/>
                  </a:lnTo>
                  <a:lnTo>
                    <a:pt x="17096802" y="4238567"/>
                  </a:lnTo>
                  <a:lnTo>
                    <a:pt x="16757950" y="4521138"/>
                  </a:lnTo>
                  <a:lnTo>
                    <a:pt x="16325714" y="4551071"/>
                  </a:lnTo>
                  <a:lnTo>
                    <a:pt x="16043142" y="4354714"/>
                  </a:lnTo>
                  <a:lnTo>
                    <a:pt x="15730638" y="4683977"/>
                  </a:lnTo>
                  <a:lnTo>
                    <a:pt x="15368399" y="4728797"/>
                  </a:lnTo>
                  <a:lnTo>
                    <a:pt x="15358267" y="5125802"/>
                  </a:lnTo>
                  <a:lnTo>
                    <a:pt x="15298401" y="5674185"/>
                  </a:lnTo>
                  <a:lnTo>
                    <a:pt x="15311575" y="6345887"/>
                  </a:lnTo>
                  <a:lnTo>
                    <a:pt x="15029004" y="7150494"/>
                  </a:lnTo>
                  <a:lnTo>
                    <a:pt x="14766777" y="7904823"/>
                  </a:lnTo>
                  <a:lnTo>
                    <a:pt x="14317781" y="8380166"/>
                  </a:lnTo>
                  <a:lnTo>
                    <a:pt x="14198049" y="8735777"/>
                  </a:lnTo>
                  <a:lnTo>
                    <a:pt x="14360885" y="9168014"/>
                  </a:lnTo>
                  <a:lnTo>
                    <a:pt x="14656630" y="9407479"/>
                  </a:lnTo>
                  <a:lnTo>
                    <a:pt x="15081695" y="9608591"/>
                  </a:lnTo>
                  <a:lnTo>
                    <a:pt x="15446894" y="9717566"/>
                  </a:lnTo>
                  <a:lnTo>
                    <a:pt x="15850370" y="9260230"/>
                  </a:lnTo>
                  <a:lnTo>
                    <a:pt x="16189222" y="8880688"/>
                  </a:lnTo>
                  <a:lnTo>
                    <a:pt x="16455034" y="8966902"/>
                  </a:lnTo>
                  <a:lnTo>
                    <a:pt x="16634633" y="9402724"/>
                  </a:lnTo>
                  <a:lnTo>
                    <a:pt x="16544833" y="9788268"/>
                  </a:lnTo>
                  <a:lnTo>
                    <a:pt x="16275436" y="9967867"/>
                  </a:lnTo>
                  <a:lnTo>
                    <a:pt x="15873132" y="10207331"/>
                  </a:lnTo>
                  <a:lnTo>
                    <a:pt x="15633667" y="10519836"/>
                  </a:lnTo>
                  <a:lnTo>
                    <a:pt x="16249088" y="11191537"/>
                  </a:lnTo>
                  <a:lnTo>
                    <a:pt x="16425101" y="12248782"/>
                  </a:lnTo>
                  <a:lnTo>
                    <a:pt x="16574766" y="12724126"/>
                  </a:lnTo>
                  <a:lnTo>
                    <a:pt x="16947137" y="13532319"/>
                  </a:lnTo>
                  <a:lnTo>
                    <a:pt x="17370640" y="13687716"/>
                  </a:lnTo>
                  <a:lnTo>
                    <a:pt x="16851354" y="13775385"/>
                  </a:lnTo>
                  <a:lnTo>
                    <a:pt x="16622663" y="14038796"/>
                  </a:lnTo>
                  <a:lnTo>
                    <a:pt x="16319731" y="14219594"/>
                  </a:lnTo>
                  <a:lnTo>
                    <a:pt x="15518725" y="14315380"/>
                  </a:lnTo>
                  <a:lnTo>
                    <a:pt x="15276859" y="14578791"/>
                  </a:lnTo>
                  <a:lnTo>
                    <a:pt x="14976328" y="14374046"/>
                  </a:lnTo>
                  <a:lnTo>
                    <a:pt x="14771583" y="14147755"/>
                  </a:lnTo>
                  <a:lnTo>
                    <a:pt x="14409985" y="14387220"/>
                  </a:lnTo>
                  <a:lnTo>
                    <a:pt x="13741885" y="14352500"/>
                  </a:lnTo>
                  <a:lnTo>
                    <a:pt x="13776604" y="14639858"/>
                  </a:lnTo>
                  <a:lnTo>
                    <a:pt x="13684388" y="14809884"/>
                  </a:lnTo>
                  <a:lnTo>
                    <a:pt x="13216232" y="14894897"/>
                  </a:lnTo>
                  <a:lnTo>
                    <a:pt x="12891754" y="15171482"/>
                  </a:lnTo>
                  <a:lnTo>
                    <a:pt x="12663062" y="15472013"/>
                  </a:lnTo>
                  <a:lnTo>
                    <a:pt x="11963813" y="15916223"/>
                  </a:lnTo>
                  <a:lnTo>
                    <a:pt x="11711175" y="15881504"/>
                  </a:lnTo>
                  <a:lnTo>
                    <a:pt x="11134059" y="16277821"/>
                  </a:lnTo>
                  <a:lnTo>
                    <a:pt x="10737742" y="16506512"/>
                  </a:lnTo>
                  <a:lnTo>
                    <a:pt x="10362971" y="16844164"/>
                  </a:lnTo>
                  <a:lnTo>
                    <a:pt x="9603136" y="17419580"/>
                  </a:lnTo>
                  <a:lnTo>
                    <a:pt x="9387897" y="17849132"/>
                  </a:lnTo>
                  <a:lnTo>
                    <a:pt x="9001593" y="18410287"/>
                  </a:lnTo>
                  <a:lnTo>
                    <a:pt x="8507089" y="18950283"/>
                  </a:lnTo>
                  <a:lnTo>
                    <a:pt x="8089226" y="18985002"/>
                  </a:lnTo>
                  <a:lnTo>
                    <a:pt x="7738401" y="19216095"/>
                  </a:lnTo>
                  <a:lnTo>
                    <a:pt x="7471838" y="19489810"/>
                  </a:lnTo>
                  <a:lnTo>
                    <a:pt x="7379204" y="20104515"/>
                  </a:lnTo>
                  <a:lnTo>
                    <a:pt x="7182831" y="20224247"/>
                  </a:lnTo>
                  <a:lnTo>
                    <a:pt x="6198625" y="20102114"/>
                  </a:lnTo>
                  <a:lnTo>
                    <a:pt x="5377878" y="20015039"/>
                  </a:lnTo>
                  <a:lnTo>
                    <a:pt x="5516120" y="19568089"/>
                  </a:lnTo>
                  <a:lnTo>
                    <a:pt x="5231163" y="18671297"/>
                  </a:lnTo>
                  <a:lnTo>
                    <a:pt x="5840597" y="17312320"/>
                  </a:lnTo>
                  <a:lnTo>
                    <a:pt x="5544868" y="17129120"/>
                  </a:lnTo>
                  <a:lnTo>
                    <a:pt x="5638253" y="16192808"/>
                  </a:lnTo>
                  <a:lnTo>
                    <a:pt x="2632407" y="11680956"/>
                  </a:lnTo>
                  <a:lnTo>
                    <a:pt x="925835" y="10585676"/>
                  </a:lnTo>
                  <a:lnTo>
                    <a:pt x="888420" y="10183353"/>
                  </a:lnTo>
                  <a:lnTo>
                    <a:pt x="577116" y="9717598"/>
                  </a:lnTo>
                  <a:lnTo>
                    <a:pt x="611832" y="9233867"/>
                  </a:lnTo>
                  <a:lnTo>
                    <a:pt x="611832" y="8606457"/>
                  </a:lnTo>
                  <a:lnTo>
                    <a:pt x="348421" y="8103581"/>
                  </a:lnTo>
                  <a:lnTo>
                    <a:pt x="383143" y="7537238"/>
                  </a:lnTo>
                  <a:lnTo>
                    <a:pt x="646554" y="6853564"/>
                  </a:lnTo>
                  <a:lnTo>
                    <a:pt x="492103" y="6430899"/>
                  </a:lnTo>
                  <a:lnTo>
                    <a:pt x="228692" y="6069302"/>
                  </a:lnTo>
                  <a:lnTo>
                    <a:pt x="0" y="5611918"/>
                  </a:lnTo>
                  <a:lnTo>
                    <a:pt x="178398" y="5178481"/>
                  </a:lnTo>
                  <a:lnTo>
                    <a:pt x="95786" y="4795338"/>
                  </a:lnTo>
                  <a:lnTo>
                    <a:pt x="178398" y="4242168"/>
                  </a:lnTo>
                  <a:lnTo>
                    <a:pt x="457384" y="3934434"/>
                  </a:lnTo>
                  <a:lnTo>
                    <a:pt x="768688" y="3729689"/>
                  </a:lnTo>
                  <a:lnTo>
                    <a:pt x="901594" y="3514171"/>
                  </a:lnTo>
                  <a:lnTo>
                    <a:pt x="1045272" y="3069961"/>
                  </a:lnTo>
                  <a:lnTo>
                    <a:pt x="1260790" y="2601805"/>
                  </a:lnTo>
                  <a:lnTo>
                    <a:pt x="1345803" y="1966023"/>
                  </a:lnTo>
                  <a:lnTo>
                    <a:pt x="1287574" y="1472799"/>
                  </a:lnTo>
                  <a:lnTo>
                    <a:pt x="2886779" y="1412857"/>
                  </a:lnTo>
                  <a:lnTo>
                    <a:pt x="3291886" y="1486358"/>
                  </a:lnTo>
                  <a:lnTo>
                    <a:pt x="3953613" y="1532589"/>
                  </a:lnTo>
                  <a:lnTo>
                    <a:pt x="4528344" y="1472720"/>
                  </a:lnTo>
                  <a:lnTo>
                    <a:pt x="4784568" y="963858"/>
                  </a:lnTo>
                  <a:lnTo>
                    <a:pt x="5542482" y="638180"/>
                  </a:lnTo>
                  <a:lnTo>
                    <a:pt x="6014240" y="804605"/>
                  </a:lnTo>
                  <a:lnTo>
                    <a:pt x="6257291" y="1163802"/>
                  </a:lnTo>
                  <a:lnTo>
                    <a:pt x="7041553" y="1476306"/>
                  </a:lnTo>
                  <a:lnTo>
                    <a:pt x="7101419" y="2041449"/>
                  </a:lnTo>
                  <a:lnTo>
                    <a:pt x="7855748" y="1977997"/>
                  </a:lnTo>
                  <a:lnTo>
                    <a:pt x="8540623" y="2007930"/>
                  </a:lnTo>
                  <a:lnTo>
                    <a:pt x="8929753" y="2217461"/>
                  </a:lnTo>
                  <a:lnTo>
                    <a:pt x="9407513" y="2084558"/>
                  </a:lnTo>
                  <a:lnTo>
                    <a:pt x="10116319" y="1379338"/>
                  </a:lnTo>
                  <a:lnTo>
                    <a:pt x="10608422" y="1489482"/>
                  </a:lnTo>
                  <a:lnTo>
                    <a:pt x="11229845" y="1459549"/>
                  </a:lnTo>
                  <a:lnTo>
                    <a:pt x="11542349" y="1831920"/>
                  </a:lnTo>
                  <a:lnTo>
                    <a:pt x="12363716" y="2024692"/>
                  </a:lnTo>
                  <a:lnTo>
                    <a:pt x="13104871" y="2174357"/>
                  </a:lnTo>
                  <a:lnTo>
                    <a:pt x="13483244" y="1831920"/>
                  </a:lnTo>
                  <a:lnTo>
                    <a:pt x="14051973" y="1865438"/>
                  </a:lnTo>
                  <a:lnTo>
                    <a:pt x="14796714" y="1326643"/>
                  </a:lnTo>
                  <a:lnTo>
                    <a:pt x="15145154" y="338849"/>
                  </a:lnTo>
                  <a:lnTo>
                    <a:pt x="15693537" y="43104"/>
                  </a:lnTo>
                  <a:lnTo>
                    <a:pt x="16275439" y="0"/>
                  </a:lnTo>
                  <a:lnTo>
                    <a:pt x="16917207" y="73040"/>
                  </a:lnTo>
                  <a:lnTo>
                    <a:pt x="17405724" y="462170"/>
                  </a:lnTo>
                  <a:lnTo>
                    <a:pt x="18053717" y="784338"/>
                  </a:lnTo>
                  <a:close/>
                </a:path>
              </a:pathLst>
            </a:custGeom>
            <a:noFill/>
            <a:ln w="6350" cmpd="sng">
              <a:solidFill>
                <a:schemeClr val="tx1"/>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9" name="任意多边形 9">
              <a:extLst>
                <a:ext uri="{FF2B5EF4-FFF2-40B4-BE49-F238E27FC236}">
                  <a16:creationId xmlns:a16="http://schemas.microsoft.com/office/drawing/2014/main" id="{540FB50D-E4E7-4B7A-AF86-E824091A33FB}"/>
                </a:ext>
              </a:extLst>
            </p:cNvPr>
            <p:cNvSpPr>
              <a:spLocks/>
            </p:cNvSpPr>
            <p:nvPr/>
          </p:nvSpPr>
          <p:spPr bwMode="auto">
            <a:xfrm>
              <a:off x="7317356" y="2160672"/>
              <a:ext cx="1378386" cy="1139005"/>
            </a:xfrm>
            <a:custGeom>
              <a:avLst/>
              <a:gdLst>
                <a:gd name="T0" fmla="*/ 0 w 19509887"/>
                <a:gd name="T1" fmla="*/ 0 h 16249709"/>
                <a:gd name="T2" fmla="*/ 19509887 w 19509887"/>
                <a:gd name="T3" fmla="*/ 16249709 h 16249709"/>
              </a:gdLst>
              <a:ahLst/>
              <a:cxnLst>
                <a:cxn ang="0">
                  <a:pos x="1031668" y="6168085"/>
                </a:cxn>
                <a:cxn ang="0">
                  <a:pos x="2315208" y="5238054"/>
                </a:cxn>
                <a:cxn ang="0">
                  <a:pos x="3514944" y="4513658"/>
                </a:cxn>
                <a:cxn ang="0">
                  <a:pos x="4397971" y="3961690"/>
                </a:cxn>
                <a:cxn ang="0">
                  <a:pos x="5382488" y="3499523"/>
                </a:cxn>
                <a:cxn ang="0">
                  <a:pos x="6131129" y="3673433"/>
                </a:cxn>
                <a:cxn ang="0">
                  <a:pos x="7479598" y="3143054"/>
                </a:cxn>
                <a:cxn ang="0">
                  <a:pos x="8633267" y="3162466"/>
                </a:cxn>
                <a:cxn ang="0">
                  <a:pos x="10250279" y="2954725"/>
                </a:cxn>
                <a:cxn ang="0">
                  <a:pos x="11148582" y="2314749"/>
                </a:cxn>
                <a:cxn ang="0">
                  <a:pos x="12241452" y="2062113"/>
                </a:cxn>
                <a:cxn ang="0">
                  <a:pos x="13979983" y="1276060"/>
                </a:cxn>
                <a:cxn ang="0">
                  <a:pos x="15218936" y="824955"/>
                </a:cxn>
                <a:cxn ang="0">
                  <a:pos x="15969365" y="190673"/>
                </a:cxn>
                <a:cxn ang="0">
                  <a:pos x="17097863" y="123324"/>
                </a:cxn>
                <a:cxn ang="0">
                  <a:pos x="18042063" y="353568"/>
                </a:cxn>
                <a:cxn ang="0">
                  <a:pos x="18272654" y="1358292"/>
                </a:cxn>
                <a:cxn ang="0">
                  <a:pos x="18465426" y="2362453"/>
                </a:cxn>
                <a:cxn ang="0">
                  <a:pos x="18146140" y="3452827"/>
                </a:cxn>
                <a:cxn ang="0">
                  <a:pos x="18445471" y="3645599"/>
                </a:cxn>
                <a:cxn ang="0">
                  <a:pos x="18816471" y="4362551"/>
                </a:cxn>
                <a:cxn ang="0">
                  <a:pos x="18392776" y="5075215"/>
                </a:cxn>
                <a:cxn ang="0">
                  <a:pos x="19071259" y="4655763"/>
                </a:cxn>
                <a:cxn ang="0">
                  <a:pos x="19250077" y="5667095"/>
                </a:cxn>
                <a:cxn ang="0">
                  <a:pos x="19090434" y="6597826"/>
                </a:cxn>
                <a:cxn ang="0">
                  <a:pos x="18505336" y="7575250"/>
                </a:cxn>
                <a:cxn ang="0">
                  <a:pos x="17813680" y="8306818"/>
                </a:cxn>
                <a:cxn ang="0">
                  <a:pos x="18472597" y="8718320"/>
                </a:cxn>
                <a:cxn ang="0">
                  <a:pos x="18033578" y="9815476"/>
                </a:cxn>
                <a:cxn ang="0">
                  <a:pos x="16716913" y="11065493"/>
                </a:cxn>
                <a:cxn ang="0">
                  <a:pos x="15925869" y="12062873"/>
                </a:cxn>
                <a:cxn ang="0">
                  <a:pos x="15174736" y="13192768"/>
                </a:cxn>
                <a:cxn ang="0">
                  <a:pos x="14343391" y="13731563"/>
                </a:cxn>
                <a:cxn ang="0">
                  <a:pos x="14755673" y="13724782"/>
                </a:cxn>
                <a:cxn ang="0">
                  <a:pos x="14137446" y="14409657"/>
                </a:cxn>
                <a:cxn ang="0">
                  <a:pos x="11172818" y="16249709"/>
                </a:cxn>
                <a:cxn ang="0">
                  <a:pos x="10572962" y="14803601"/>
                </a:cxn>
                <a:cxn ang="0">
                  <a:pos x="10259257" y="13021959"/>
                </a:cxn>
                <a:cxn ang="0">
                  <a:pos x="9703687" y="11166078"/>
                </a:cxn>
                <a:cxn ang="0">
                  <a:pos x="8586575" y="10301604"/>
                </a:cxn>
                <a:cxn ang="0">
                  <a:pos x="8015650" y="9741232"/>
                </a:cxn>
                <a:cxn ang="0">
                  <a:pos x="6626535" y="8815692"/>
                </a:cxn>
                <a:cxn ang="0">
                  <a:pos x="5576461" y="8323590"/>
                </a:cxn>
                <a:cxn ang="0">
                  <a:pos x="4324042" y="8177510"/>
                </a:cxn>
                <a:cxn ang="0">
                  <a:pos x="3289543" y="8179911"/>
                </a:cxn>
                <a:cxn ang="0">
                  <a:pos x="2052699" y="7278317"/>
                </a:cxn>
              </a:cxnLst>
              <a:rect l="T0" t="T1" r="T2" b="T3"/>
              <a:pathLst>
                <a:path w="19509887" h="16249709">
                  <a:moveTo>
                    <a:pt x="0" y="7202908"/>
                  </a:moveTo>
                  <a:lnTo>
                    <a:pt x="232441" y="6761366"/>
                  </a:lnTo>
                  <a:lnTo>
                    <a:pt x="1031668" y="6168085"/>
                  </a:lnTo>
                  <a:lnTo>
                    <a:pt x="1366312" y="5853786"/>
                  </a:lnTo>
                  <a:lnTo>
                    <a:pt x="1809931" y="5587977"/>
                  </a:lnTo>
                  <a:lnTo>
                    <a:pt x="2315208" y="5238054"/>
                  </a:lnTo>
                  <a:lnTo>
                    <a:pt x="2590293" y="5264091"/>
                  </a:lnTo>
                  <a:lnTo>
                    <a:pt x="3284285" y="4831386"/>
                  </a:lnTo>
                  <a:lnTo>
                    <a:pt x="3514944" y="4513658"/>
                  </a:lnTo>
                  <a:lnTo>
                    <a:pt x="3842417" y="4253538"/>
                  </a:lnTo>
                  <a:lnTo>
                    <a:pt x="4306378" y="4156256"/>
                  </a:lnTo>
                  <a:lnTo>
                    <a:pt x="4397971" y="3961690"/>
                  </a:lnTo>
                  <a:lnTo>
                    <a:pt x="4364764" y="3705466"/>
                  </a:lnTo>
                  <a:lnTo>
                    <a:pt x="5026877" y="3740782"/>
                  </a:lnTo>
                  <a:lnTo>
                    <a:pt x="5382488" y="3499523"/>
                  </a:lnTo>
                  <a:lnTo>
                    <a:pt x="5605193" y="3733296"/>
                  </a:lnTo>
                  <a:lnTo>
                    <a:pt x="5880282" y="3937140"/>
                  </a:lnTo>
                  <a:lnTo>
                    <a:pt x="6131129" y="3673433"/>
                  </a:lnTo>
                  <a:lnTo>
                    <a:pt x="6941425" y="3570457"/>
                  </a:lnTo>
                  <a:lnTo>
                    <a:pt x="7237170" y="3392653"/>
                  </a:lnTo>
                  <a:lnTo>
                    <a:pt x="7479598" y="3143054"/>
                  </a:lnTo>
                  <a:lnTo>
                    <a:pt x="7978325" y="3040939"/>
                  </a:lnTo>
                  <a:lnTo>
                    <a:pt x="8403079" y="3027765"/>
                  </a:lnTo>
                  <a:lnTo>
                    <a:pt x="8633267" y="3162466"/>
                  </a:lnTo>
                  <a:lnTo>
                    <a:pt x="9183442" y="3115773"/>
                  </a:lnTo>
                  <a:lnTo>
                    <a:pt x="9636027" y="3173531"/>
                  </a:lnTo>
                  <a:lnTo>
                    <a:pt x="10250279" y="2954725"/>
                  </a:lnTo>
                  <a:lnTo>
                    <a:pt x="10667550" y="2685328"/>
                  </a:lnTo>
                  <a:lnTo>
                    <a:pt x="11042960" y="2563569"/>
                  </a:lnTo>
                  <a:lnTo>
                    <a:pt x="11148582" y="2314749"/>
                  </a:lnTo>
                  <a:lnTo>
                    <a:pt x="11552444" y="2181607"/>
                  </a:lnTo>
                  <a:lnTo>
                    <a:pt x="11878358" y="2286610"/>
                  </a:lnTo>
                  <a:lnTo>
                    <a:pt x="12241452" y="2062113"/>
                  </a:lnTo>
                  <a:lnTo>
                    <a:pt x="12986193" y="1772060"/>
                  </a:lnTo>
                  <a:lnTo>
                    <a:pt x="13476501" y="1399686"/>
                  </a:lnTo>
                  <a:lnTo>
                    <a:pt x="13979983" y="1276060"/>
                  </a:lnTo>
                  <a:lnTo>
                    <a:pt x="14412069" y="998005"/>
                  </a:lnTo>
                  <a:lnTo>
                    <a:pt x="14938156" y="933619"/>
                  </a:lnTo>
                  <a:lnTo>
                    <a:pt x="15218936" y="824955"/>
                  </a:lnTo>
                  <a:lnTo>
                    <a:pt x="15394946" y="518142"/>
                  </a:lnTo>
                  <a:lnTo>
                    <a:pt x="15754146" y="287955"/>
                  </a:lnTo>
                  <a:lnTo>
                    <a:pt x="15969365" y="190673"/>
                  </a:lnTo>
                  <a:lnTo>
                    <a:pt x="16201659" y="0"/>
                  </a:lnTo>
                  <a:lnTo>
                    <a:pt x="16486024" y="177499"/>
                  </a:lnTo>
                  <a:lnTo>
                    <a:pt x="17097863" y="123324"/>
                  </a:lnTo>
                  <a:lnTo>
                    <a:pt x="17574994" y="55976"/>
                  </a:lnTo>
                  <a:lnTo>
                    <a:pt x="17756698" y="302923"/>
                  </a:lnTo>
                  <a:lnTo>
                    <a:pt x="18042063" y="353568"/>
                  </a:lnTo>
                  <a:lnTo>
                    <a:pt x="18339302" y="667415"/>
                  </a:lnTo>
                  <a:lnTo>
                    <a:pt x="18106229" y="906100"/>
                  </a:lnTo>
                  <a:lnTo>
                    <a:pt x="18272654" y="1358292"/>
                  </a:lnTo>
                  <a:lnTo>
                    <a:pt x="18365649" y="1730662"/>
                  </a:lnTo>
                  <a:lnTo>
                    <a:pt x="18285828" y="2023211"/>
                  </a:lnTo>
                  <a:lnTo>
                    <a:pt x="18465426" y="2362453"/>
                  </a:lnTo>
                  <a:lnTo>
                    <a:pt x="18545248" y="3153886"/>
                  </a:lnTo>
                  <a:lnTo>
                    <a:pt x="18405560" y="3339877"/>
                  </a:lnTo>
                  <a:lnTo>
                    <a:pt x="18146140" y="3452827"/>
                  </a:lnTo>
                  <a:lnTo>
                    <a:pt x="18132966" y="3818806"/>
                  </a:lnTo>
                  <a:lnTo>
                    <a:pt x="18352476" y="3951712"/>
                  </a:lnTo>
                  <a:lnTo>
                    <a:pt x="18445471" y="3645599"/>
                  </a:lnTo>
                  <a:lnTo>
                    <a:pt x="18824623" y="3672337"/>
                  </a:lnTo>
                  <a:lnTo>
                    <a:pt x="18937574" y="4191176"/>
                  </a:lnTo>
                  <a:lnTo>
                    <a:pt x="18816471" y="4362551"/>
                  </a:lnTo>
                  <a:lnTo>
                    <a:pt x="18412342" y="4330474"/>
                  </a:lnTo>
                  <a:lnTo>
                    <a:pt x="18452642" y="4702845"/>
                  </a:lnTo>
                  <a:lnTo>
                    <a:pt x="18392776" y="5075215"/>
                  </a:lnTo>
                  <a:lnTo>
                    <a:pt x="18392776" y="5400893"/>
                  </a:lnTo>
                  <a:lnTo>
                    <a:pt x="18665370" y="4735584"/>
                  </a:lnTo>
                  <a:lnTo>
                    <a:pt x="19071259" y="4655763"/>
                  </a:lnTo>
                  <a:lnTo>
                    <a:pt x="19323897" y="4815406"/>
                  </a:lnTo>
                  <a:lnTo>
                    <a:pt x="19277205" y="5254424"/>
                  </a:lnTo>
                  <a:lnTo>
                    <a:pt x="19250077" y="5667095"/>
                  </a:lnTo>
                  <a:lnTo>
                    <a:pt x="19509887" y="6125679"/>
                  </a:lnTo>
                  <a:lnTo>
                    <a:pt x="19369810" y="6584653"/>
                  </a:lnTo>
                  <a:lnTo>
                    <a:pt x="19090434" y="6597826"/>
                  </a:lnTo>
                  <a:lnTo>
                    <a:pt x="18890880" y="6910331"/>
                  </a:lnTo>
                  <a:lnTo>
                    <a:pt x="18937573" y="7389260"/>
                  </a:lnTo>
                  <a:lnTo>
                    <a:pt x="18505336" y="7575250"/>
                  </a:lnTo>
                  <a:lnTo>
                    <a:pt x="18106229" y="7974358"/>
                  </a:lnTo>
                  <a:lnTo>
                    <a:pt x="17853590" y="8067353"/>
                  </a:lnTo>
                  <a:lnTo>
                    <a:pt x="17813680" y="8306818"/>
                  </a:lnTo>
                  <a:lnTo>
                    <a:pt x="18006452" y="8366684"/>
                  </a:lnTo>
                  <a:lnTo>
                    <a:pt x="18346083" y="8319991"/>
                  </a:lnTo>
                  <a:lnTo>
                    <a:pt x="18472597" y="8718320"/>
                  </a:lnTo>
                  <a:lnTo>
                    <a:pt x="18346473" y="9117038"/>
                  </a:lnTo>
                  <a:lnTo>
                    <a:pt x="18046752" y="9562838"/>
                  </a:lnTo>
                  <a:lnTo>
                    <a:pt x="18033578" y="9815476"/>
                  </a:lnTo>
                  <a:lnTo>
                    <a:pt x="17548257" y="10154328"/>
                  </a:lnTo>
                  <a:lnTo>
                    <a:pt x="17209016" y="10560217"/>
                  </a:lnTo>
                  <a:lnTo>
                    <a:pt x="16716913" y="11065493"/>
                  </a:lnTo>
                  <a:lnTo>
                    <a:pt x="16071949" y="11717239"/>
                  </a:lnTo>
                  <a:lnTo>
                    <a:pt x="15546327" y="12236079"/>
                  </a:lnTo>
                  <a:lnTo>
                    <a:pt x="15925869" y="12062873"/>
                  </a:lnTo>
                  <a:lnTo>
                    <a:pt x="15666839" y="12627625"/>
                  </a:lnTo>
                  <a:lnTo>
                    <a:pt x="15367508" y="12920174"/>
                  </a:lnTo>
                  <a:lnTo>
                    <a:pt x="15174736" y="13192768"/>
                  </a:lnTo>
                  <a:lnTo>
                    <a:pt x="14882187" y="13272590"/>
                  </a:lnTo>
                  <a:lnTo>
                    <a:pt x="14290307" y="13545183"/>
                  </a:lnTo>
                  <a:lnTo>
                    <a:pt x="14343391" y="13731563"/>
                  </a:lnTo>
                  <a:lnTo>
                    <a:pt x="14655896" y="13505272"/>
                  </a:lnTo>
                  <a:lnTo>
                    <a:pt x="14948835" y="13598268"/>
                  </a:lnTo>
                  <a:lnTo>
                    <a:pt x="14755673" y="13724782"/>
                  </a:lnTo>
                  <a:lnTo>
                    <a:pt x="14775628" y="14044068"/>
                  </a:lnTo>
                  <a:lnTo>
                    <a:pt x="14429995" y="14210103"/>
                  </a:lnTo>
                  <a:lnTo>
                    <a:pt x="14137446" y="14409657"/>
                  </a:lnTo>
                  <a:lnTo>
                    <a:pt x="13825331" y="14721771"/>
                  </a:lnTo>
                  <a:lnTo>
                    <a:pt x="12927339" y="15227437"/>
                  </a:lnTo>
                  <a:lnTo>
                    <a:pt x="11172818" y="16249709"/>
                  </a:lnTo>
                  <a:lnTo>
                    <a:pt x="10812427" y="15380717"/>
                  </a:lnTo>
                  <a:lnTo>
                    <a:pt x="10477176" y="15152025"/>
                  </a:lnTo>
                  <a:lnTo>
                    <a:pt x="10572962" y="14803601"/>
                  </a:lnTo>
                  <a:lnTo>
                    <a:pt x="10788480" y="14561735"/>
                  </a:lnTo>
                  <a:lnTo>
                    <a:pt x="10583735" y="13782275"/>
                  </a:lnTo>
                  <a:lnTo>
                    <a:pt x="10259257" y="13021959"/>
                  </a:lnTo>
                  <a:lnTo>
                    <a:pt x="10317923" y="12588522"/>
                  </a:lnTo>
                  <a:lnTo>
                    <a:pt x="9980272" y="11658181"/>
                  </a:lnTo>
                  <a:lnTo>
                    <a:pt x="9703687" y="11166078"/>
                  </a:lnTo>
                  <a:lnTo>
                    <a:pt x="9403156" y="10865547"/>
                  </a:lnTo>
                  <a:lnTo>
                    <a:pt x="9113397" y="10493176"/>
                  </a:lnTo>
                  <a:lnTo>
                    <a:pt x="8586575" y="10301604"/>
                  </a:lnTo>
                  <a:lnTo>
                    <a:pt x="8525509" y="10025020"/>
                  </a:lnTo>
                  <a:lnTo>
                    <a:pt x="8309990" y="9907688"/>
                  </a:lnTo>
                  <a:lnTo>
                    <a:pt x="8015650" y="9741232"/>
                  </a:lnTo>
                  <a:lnTo>
                    <a:pt x="7743647" y="9392808"/>
                  </a:lnTo>
                  <a:lnTo>
                    <a:pt x="6964187" y="9355688"/>
                  </a:lnTo>
                  <a:lnTo>
                    <a:pt x="6626535" y="8815692"/>
                  </a:lnTo>
                  <a:lnTo>
                    <a:pt x="6142804" y="8610947"/>
                  </a:lnTo>
                  <a:lnTo>
                    <a:pt x="5964406" y="8347536"/>
                  </a:lnTo>
                  <a:lnTo>
                    <a:pt x="5576461" y="8323590"/>
                  </a:lnTo>
                  <a:lnTo>
                    <a:pt x="5214863" y="8084125"/>
                  </a:lnTo>
                  <a:lnTo>
                    <a:pt x="4648520" y="8323590"/>
                  </a:lnTo>
                  <a:lnTo>
                    <a:pt x="4324042" y="8177510"/>
                  </a:lnTo>
                  <a:lnTo>
                    <a:pt x="3818766" y="7783594"/>
                  </a:lnTo>
                  <a:lnTo>
                    <a:pt x="3661913" y="8036232"/>
                  </a:lnTo>
                  <a:lnTo>
                    <a:pt x="3289543" y="8179911"/>
                  </a:lnTo>
                  <a:lnTo>
                    <a:pt x="2965065" y="8129617"/>
                  </a:lnTo>
                  <a:lnTo>
                    <a:pt x="2592695" y="7781193"/>
                  </a:lnTo>
                  <a:lnTo>
                    <a:pt x="2052699" y="7278317"/>
                  </a:lnTo>
                  <a:lnTo>
                    <a:pt x="0" y="7202908"/>
                  </a:lnTo>
                  <a:close/>
                </a:path>
              </a:pathLst>
            </a:custGeom>
            <a:solidFill>
              <a:schemeClr val="accent5">
                <a:lumMod val="75000"/>
              </a:schemeClr>
            </a:solidFill>
            <a:ln w="6350" cmpd="sng">
              <a:solidFill>
                <a:schemeClr val="tx1"/>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pic>
        <p:nvPicPr>
          <p:cNvPr id="87" name="Picture 86">
            <a:extLst>
              <a:ext uri="{FF2B5EF4-FFF2-40B4-BE49-F238E27FC236}">
                <a16:creationId xmlns:a16="http://schemas.microsoft.com/office/drawing/2014/main" id="{1BFED893-DCDD-4BBD-B5D9-782CA44CF3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486" y="89020"/>
            <a:ext cx="1538601" cy="488991"/>
          </a:xfrm>
          <a:prstGeom prst="rect">
            <a:avLst/>
          </a:prstGeom>
        </p:spPr>
      </p:pic>
      <p:sp>
        <p:nvSpPr>
          <p:cNvPr id="91" name="Rectangle: Rounded Corners 90">
            <a:extLst>
              <a:ext uri="{FF2B5EF4-FFF2-40B4-BE49-F238E27FC236}">
                <a16:creationId xmlns:a16="http://schemas.microsoft.com/office/drawing/2014/main" id="{18228D5D-917B-4E8D-962C-2819CD6AD27A}"/>
              </a:ext>
            </a:extLst>
          </p:cNvPr>
          <p:cNvSpPr/>
          <p:nvPr/>
        </p:nvSpPr>
        <p:spPr>
          <a:xfrm>
            <a:off x="7128177" y="5897536"/>
            <a:ext cx="1927329" cy="215308"/>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TOTAL OF DISTRICT REACHED</a:t>
            </a:r>
            <a:endParaRPr lang="pt-PT" sz="1100" b="1" dirty="0"/>
          </a:p>
        </p:txBody>
      </p:sp>
      <p:sp>
        <p:nvSpPr>
          <p:cNvPr id="92" name="Rectangle 91">
            <a:extLst>
              <a:ext uri="{FF2B5EF4-FFF2-40B4-BE49-F238E27FC236}">
                <a16:creationId xmlns:a16="http://schemas.microsoft.com/office/drawing/2014/main" id="{387C918E-50CD-4484-BB91-FB6E1965C829}"/>
              </a:ext>
            </a:extLst>
          </p:cNvPr>
          <p:cNvSpPr/>
          <p:nvPr/>
        </p:nvSpPr>
        <p:spPr>
          <a:xfrm>
            <a:off x="7547667" y="6260232"/>
            <a:ext cx="1168160" cy="39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75000"/>
                  </a:schemeClr>
                </a:solidFill>
              </a:rPr>
              <a:t>20 </a:t>
            </a:r>
            <a:r>
              <a:rPr lang="en-US" sz="1200" b="1" dirty="0">
                <a:solidFill>
                  <a:schemeClr val="tx1">
                    <a:lumMod val="50000"/>
                    <a:lumOff val="50000"/>
                  </a:schemeClr>
                </a:solidFill>
              </a:rPr>
              <a:t>District</a:t>
            </a:r>
            <a:endParaRPr lang="pt-PT" b="1" dirty="0">
              <a:solidFill>
                <a:schemeClr val="tx1">
                  <a:lumMod val="50000"/>
                  <a:lumOff val="50000"/>
                </a:schemeClr>
              </a:solidFill>
            </a:endParaRPr>
          </a:p>
        </p:txBody>
      </p:sp>
      <p:pic>
        <p:nvPicPr>
          <p:cNvPr id="94" name="Picture 93">
            <a:extLst>
              <a:ext uri="{FF2B5EF4-FFF2-40B4-BE49-F238E27FC236}">
                <a16:creationId xmlns:a16="http://schemas.microsoft.com/office/drawing/2014/main" id="{D52BA813-9AA8-487D-9580-72C2035AB3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7447" y="2776246"/>
            <a:ext cx="466218" cy="472927"/>
          </a:xfrm>
          <a:prstGeom prst="rect">
            <a:avLst/>
          </a:prstGeom>
        </p:spPr>
      </p:pic>
      <p:sp>
        <p:nvSpPr>
          <p:cNvPr id="95" name="Rectangle 94">
            <a:extLst>
              <a:ext uri="{FF2B5EF4-FFF2-40B4-BE49-F238E27FC236}">
                <a16:creationId xmlns:a16="http://schemas.microsoft.com/office/drawing/2014/main" id="{A73FF3F3-4A15-4C5B-AEE8-4F281CAAFF60}"/>
              </a:ext>
            </a:extLst>
          </p:cNvPr>
          <p:cNvSpPr/>
          <p:nvPr/>
        </p:nvSpPr>
        <p:spPr>
          <a:xfrm>
            <a:off x="179059" y="2437174"/>
            <a:ext cx="987448" cy="386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280,546</a:t>
            </a:r>
            <a:endParaRPr lang="pt-PT" sz="1600" b="1" dirty="0">
              <a:solidFill>
                <a:schemeClr val="tx2"/>
              </a:solidFill>
            </a:endParaRPr>
          </a:p>
        </p:txBody>
      </p:sp>
      <p:sp>
        <p:nvSpPr>
          <p:cNvPr id="96" name="Rectangle 95">
            <a:extLst>
              <a:ext uri="{FF2B5EF4-FFF2-40B4-BE49-F238E27FC236}">
                <a16:creationId xmlns:a16="http://schemas.microsoft.com/office/drawing/2014/main" id="{F5FB93F6-64BF-4DFF-9ED7-3701ABEA4546}"/>
              </a:ext>
            </a:extLst>
          </p:cNvPr>
          <p:cNvSpPr/>
          <p:nvPr/>
        </p:nvSpPr>
        <p:spPr>
          <a:xfrm>
            <a:off x="1191739" y="3334529"/>
            <a:ext cx="1099427" cy="350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Voucher</a:t>
            </a:r>
            <a:endParaRPr lang="pt-PT" sz="1050" dirty="0">
              <a:solidFill>
                <a:schemeClr val="tx1"/>
              </a:solidFill>
            </a:endParaRPr>
          </a:p>
        </p:txBody>
      </p:sp>
      <p:sp>
        <p:nvSpPr>
          <p:cNvPr id="99" name="Rectangle 98">
            <a:extLst>
              <a:ext uri="{FF2B5EF4-FFF2-40B4-BE49-F238E27FC236}">
                <a16:creationId xmlns:a16="http://schemas.microsoft.com/office/drawing/2014/main" id="{F8F1866C-CAA9-45E3-99A6-1B645AD4BAE5}"/>
              </a:ext>
            </a:extLst>
          </p:cNvPr>
          <p:cNvSpPr/>
          <p:nvPr/>
        </p:nvSpPr>
        <p:spPr>
          <a:xfrm>
            <a:off x="1236389" y="2450748"/>
            <a:ext cx="1007719" cy="370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41,355</a:t>
            </a:r>
            <a:endParaRPr lang="pt-PT" sz="1600" b="1" dirty="0">
              <a:solidFill>
                <a:schemeClr val="tx2"/>
              </a:solidFill>
            </a:endParaRPr>
          </a:p>
        </p:txBody>
      </p:sp>
      <p:sp>
        <p:nvSpPr>
          <p:cNvPr id="100" name="Rectangle 99">
            <a:extLst>
              <a:ext uri="{FF2B5EF4-FFF2-40B4-BE49-F238E27FC236}">
                <a16:creationId xmlns:a16="http://schemas.microsoft.com/office/drawing/2014/main" id="{5F1D5585-0B8E-421E-AD25-E7B0F93C0BFE}"/>
              </a:ext>
            </a:extLst>
          </p:cNvPr>
          <p:cNvSpPr/>
          <p:nvPr/>
        </p:nvSpPr>
        <p:spPr>
          <a:xfrm>
            <a:off x="53409" y="3294078"/>
            <a:ext cx="1320804" cy="441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In-Kind</a:t>
            </a:r>
            <a:endParaRPr lang="pt-PT" sz="1050" dirty="0">
              <a:solidFill>
                <a:schemeClr val="tx1"/>
              </a:solidFill>
            </a:endParaRPr>
          </a:p>
        </p:txBody>
      </p:sp>
      <p:pic>
        <p:nvPicPr>
          <p:cNvPr id="61" name="Picture 60">
            <a:extLst>
              <a:ext uri="{FF2B5EF4-FFF2-40B4-BE49-F238E27FC236}">
                <a16:creationId xmlns:a16="http://schemas.microsoft.com/office/drawing/2014/main" id="{9366F939-FD54-46E0-A920-74CD922118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1017" y="2763339"/>
            <a:ext cx="510788" cy="518139"/>
          </a:xfrm>
          <a:prstGeom prst="rect">
            <a:avLst/>
          </a:prstGeom>
        </p:spPr>
      </p:pic>
      <p:sp>
        <p:nvSpPr>
          <p:cNvPr id="63" name="Rectangle 62">
            <a:extLst>
              <a:ext uri="{FF2B5EF4-FFF2-40B4-BE49-F238E27FC236}">
                <a16:creationId xmlns:a16="http://schemas.microsoft.com/office/drawing/2014/main" id="{6E32A914-051E-437B-AE0E-7E4689C99B2B}"/>
              </a:ext>
            </a:extLst>
          </p:cNvPr>
          <p:cNvSpPr/>
          <p:nvPr/>
        </p:nvSpPr>
        <p:spPr>
          <a:xfrm>
            <a:off x="2832038" y="1775952"/>
            <a:ext cx="1456499" cy="18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6"/>
                </a:solidFill>
              </a:rPr>
              <a:t>2% Caritas Pemba</a:t>
            </a:r>
            <a:endParaRPr lang="pt-PT" sz="1100" b="1" dirty="0">
              <a:solidFill>
                <a:schemeClr val="accent6"/>
              </a:solidFill>
            </a:endParaRPr>
          </a:p>
        </p:txBody>
      </p:sp>
      <p:sp>
        <p:nvSpPr>
          <p:cNvPr id="69" name="Rectangle 68">
            <a:extLst>
              <a:ext uri="{FF2B5EF4-FFF2-40B4-BE49-F238E27FC236}">
                <a16:creationId xmlns:a16="http://schemas.microsoft.com/office/drawing/2014/main" id="{69A82AF4-96B4-488C-BA55-8628E68BC1C4}"/>
              </a:ext>
            </a:extLst>
          </p:cNvPr>
          <p:cNvSpPr/>
          <p:nvPr/>
        </p:nvSpPr>
        <p:spPr>
          <a:xfrm>
            <a:off x="713811" y="3021993"/>
            <a:ext cx="518957" cy="25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6"/>
                </a:solidFill>
              </a:rPr>
              <a:t>87%</a:t>
            </a:r>
            <a:endParaRPr lang="pt-PT" sz="1200" b="1" dirty="0">
              <a:solidFill>
                <a:schemeClr val="accent6"/>
              </a:solidFill>
            </a:endParaRPr>
          </a:p>
        </p:txBody>
      </p:sp>
      <p:sp>
        <p:nvSpPr>
          <p:cNvPr id="70" name="Rectangle 69">
            <a:extLst>
              <a:ext uri="{FF2B5EF4-FFF2-40B4-BE49-F238E27FC236}">
                <a16:creationId xmlns:a16="http://schemas.microsoft.com/office/drawing/2014/main" id="{2FE191F0-395F-47F0-889A-20E9926B99AE}"/>
              </a:ext>
            </a:extLst>
          </p:cNvPr>
          <p:cNvSpPr/>
          <p:nvPr/>
        </p:nvSpPr>
        <p:spPr>
          <a:xfrm>
            <a:off x="1757642" y="3007083"/>
            <a:ext cx="518957" cy="25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6"/>
                </a:solidFill>
              </a:rPr>
              <a:t>13%</a:t>
            </a:r>
            <a:endParaRPr lang="pt-PT" sz="1200" b="1" dirty="0">
              <a:solidFill>
                <a:schemeClr val="accent6"/>
              </a:solidFill>
            </a:endParaRPr>
          </a:p>
        </p:txBody>
      </p:sp>
      <p:graphicFrame>
        <p:nvGraphicFramePr>
          <p:cNvPr id="10" name="Chart 9">
            <a:extLst>
              <a:ext uri="{FF2B5EF4-FFF2-40B4-BE49-F238E27FC236}">
                <a16:creationId xmlns:a16="http://schemas.microsoft.com/office/drawing/2014/main" id="{5CAAF0E5-A4FF-4589-8C8F-31FED196215F}"/>
              </a:ext>
            </a:extLst>
          </p:cNvPr>
          <p:cNvGraphicFramePr/>
          <p:nvPr>
            <p:extLst>
              <p:ext uri="{D42A27DB-BD31-4B8C-83A1-F6EECF244321}">
                <p14:modId xmlns:p14="http://schemas.microsoft.com/office/powerpoint/2010/main" val="3359212160"/>
              </p:ext>
            </p:extLst>
          </p:nvPr>
        </p:nvGraphicFramePr>
        <p:xfrm>
          <a:off x="219750" y="4307277"/>
          <a:ext cx="4014474" cy="2580710"/>
        </p:xfrm>
        <a:graphic>
          <a:graphicData uri="http://schemas.openxmlformats.org/drawingml/2006/chart">
            <c:chart xmlns:c="http://schemas.openxmlformats.org/drawingml/2006/chart" xmlns:r="http://schemas.openxmlformats.org/officeDocument/2006/relationships" r:id="rId11"/>
          </a:graphicData>
        </a:graphic>
      </p:graphicFrame>
      <p:sp>
        <p:nvSpPr>
          <p:cNvPr id="71" name="Rectangle 70">
            <a:extLst>
              <a:ext uri="{FF2B5EF4-FFF2-40B4-BE49-F238E27FC236}">
                <a16:creationId xmlns:a16="http://schemas.microsoft.com/office/drawing/2014/main" id="{8A659EAD-54FF-409A-BE2E-192FF6345844}"/>
              </a:ext>
            </a:extLst>
          </p:cNvPr>
          <p:cNvSpPr/>
          <p:nvPr/>
        </p:nvSpPr>
        <p:spPr>
          <a:xfrm>
            <a:off x="2882779" y="1640470"/>
            <a:ext cx="1456498" cy="150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2"/>
                </a:solidFill>
              </a:rPr>
              <a:t>0.6%  </a:t>
            </a:r>
            <a:r>
              <a:rPr lang="en-US" sz="1100" b="1" dirty="0" err="1">
                <a:solidFill>
                  <a:schemeClr val="accent2"/>
                </a:solidFill>
              </a:rPr>
              <a:t>Istituto</a:t>
            </a:r>
            <a:r>
              <a:rPr lang="en-US" sz="1100" b="1" dirty="0">
                <a:solidFill>
                  <a:schemeClr val="accent2"/>
                </a:solidFill>
              </a:rPr>
              <a:t> OIKOS</a:t>
            </a:r>
            <a:endParaRPr lang="pt-PT" sz="1100" b="1" dirty="0">
              <a:solidFill>
                <a:schemeClr val="accent2"/>
              </a:solidFill>
            </a:endParaRPr>
          </a:p>
        </p:txBody>
      </p:sp>
    </p:spTree>
    <p:extLst>
      <p:ext uri="{BB962C8B-B14F-4D97-AF65-F5344CB8AC3E}">
        <p14:creationId xmlns:p14="http://schemas.microsoft.com/office/powerpoint/2010/main" val="3238789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199B4E5C-FED6-403F-AE96-C393414BE9C6}"/>
              </a:ext>
            </a:extLst>
          </p:cNvPr>
          <p:cNvSpPr/>
          <p:nvPr/>
        </p:nvSpPr>
        <p:spPr>
          <a:xfrm>
            <a:off x="-21462" y="1"/>
            <a:ext cx="9165462" cy="691506"/>
          </a:xfrm>
          <a:prstGeom prst="rect">
            <a:avLst/>
          </a:prstGeom>
          <a:solidFill>
            <a:srgbClr val="4095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p:txBody>
      </p:sp>
      <p:sp>
        <p:nvSpPr>
          <p:cNvPr id="25" name="TextBox 24">
            <a:extLst>
              <a:ext uri="{FF2B5EF4-FFF2-40B4-BE49-F238E27FC236}">
                <a16:creationId xmlns:a16="http://schemas.microsoft.com/office/drawing/2014/main" id="{7E15D9CF-4C70-0641-9F8C-8218C7697300}"/>
              </a:ext>
            </a:extLst>
          </p:cNvPr>
          <p:cNvSpPr txBox="1"/>
          <p:nvPr/>
        </p:nvSpPr>
        <p:spPr>
          <a:xfrm>
            <a:off x="2177976" y="85296"/>
            <a:ext cx="6571960" cy="646331"/>
          </a:xfrm>
          <a:prstGeom prst="rect">
            <a:avLst/>
          </a:prstGeom>
          <a:noFill/>
        </p:spPr>
        <p:txBody>
          <a:bodyPr wrap="square" rtlCol="0">
            <a:spAutoFit/>
          </a:bodyPr>
          <a:lstStyle/>
          <a:p>
            <a:r>
              <a:rPr lang="en-US" dirty="0">
                <a:solidFill>
                  <a:schemeClr val="bg1"/>
                </a:solidFill>
              </a:rPr>
              <a:t># Beneficiaries reached monthly in the North of Mozambique In 2020 to  January 2021</a:t>
            </a:r>
          </a:p>
        </p:txBody>
      </p:sp>
      <p:pic>
        <p:nvPicPr>
          <p:cNvPr id="53" name="Picture 52">
            <a:extLst>
              <a:ext uri="{FF2B5EF4-FFF2-40B4-BE49-F238E27FC236}">
                <a16:creationId xmlns:a16="http://schemas.microsoft.com/office/drawing/2014/main" id="{FB22552F-AC8B-F142-A2B3-80F7D1A71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40" y="85296"/>
            <a:ext cx="1889234" cy="600428"/>
          </a:xfrm>
          <a:prstGeom prst="rect">
            <a:avLst/>
          </a:prstGeom>
        </p:spPr>
      </p:pic>
      <p:graphicFrame>
        <p:nvGraphicFramePr>
          <p:cNvPr id="4" name="Chart 3">
            <a:extLst>
              <a:ext uri="{FF2B5EF4-FFF2-40B4-BE49-F238E27FC236}">
                <a16:creationId xmlns:a16="http://schemas.microsoft.com/office/drawing/2014/main" id="{9C4A8B8E-0C48-4B4A-9DAA-4528989C933D}"/>
              </a:ext>
            </a:extLst>
          </p:cNvPr>
          <p:cNvGraphicFramePr/>
          <p:nvPr>
            <p:extLst>
              <p:ext uri="{D42A27DB-BD31-4B8C-83A1-F6EECF244321}">
                <p14:modId xmlns:p14="http://schemas.microsoft.com/office/powerpoint/2010/main" val="2758121804"/>
              </p:ext>
            </p:extLst>
          </p:nvPr>
        </p:nvGraphicFramePr>
        <p:xfrm>
          <a:off x="266700" y="1219200"/>
          <a:ext cx="86106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786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199B4E5C-FED6-403F-AE96-C393414BE9C6}"/>
              </a:ext>
            </a:extLst>
          </p:cNvPr>
          <p:cNvSpPr/>
          <p:nvPr/>
        </p:nvSpPr>
        <p:spPr>
          <a:xfrm>
            <a:off x="-21462" y="1"/>
            <a:ext cx="9165462" cy="691506"/>
          </a:xfrm>
          <a:prstGeom prst="rect">
            <a:avLst/>
          </a:prstGeom>
          <a:solidFill>
            <a:srgbClr val="4095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a:p>
            <a:pPr algn="ctr">
              <a:defRPr/>
            </a:pPr>
            <a:endParaRPr lang="es-ES" sz="1350" dirty="0">
              <a:solidFill>
                <a:srgbClr val="4095AF"/>
              </a:solidFill>
              <a:highlight>
                <a:srgbClr val="4095AF"/>
              </a:highlight>
            </a:endParaRPr>
          </a:p>
        </p:txBody>
      </p:sp>
      <p:sp>
        <p:nvSpPr>
          <p:cNvPr id="25" name="TextBox 24">
            <a:extLst>
              <a:ext uri="{FF2B5EF4-FFF2-40B4-BE49-F238E27FC236}">
                <a16:creationId xmlns:a16="http://schemas.microsoft.com/office/drawing/2014/main" id="{7E15D9CF-4C70-0641-9F8C-8218C7697300}"/>
              </a:ext>
            </a:extLst>
          </p:cNvPr>
          <p:cNvSpPr txBox="1"/>
          <p:nvPr/>
        </p:nvSpPr>
        <p:spPr>
          <a:xfrm>
            <a:off x="2133382" y="137017"/>
            <a:ext cx="7121126" cy="400110"/>
          </a:xfrm>
          <a:prstGeom prst="rect">
            <a:avLst/>
          </a:prstGeom>
          <a:noFill/>
        </p:spPr>
        <p:txBody>
          <a:bodyPr wrap="square" rtlCol="0">
            <a:spAutoFit/>
          </a:bodyPr>
          <a:lstStyle/>
          <a:p>
            <a:r>
              <a:rPr lang="en-US" sz="2000" b="1" dirty="0">
                <a:solidFill>
                  <a:schemeClr val="bg1"/>
                </a:solidFill>
              </a:rPr>
              <a:t>Beneficiaries Reached by Partners In The North Of Mozambique</a:t>
            </a:r>
          </a:p>
        </p:txBody>
      </p:sp>
      <p:pic>
        <p:nvPicPr>
          <p:cNvPr id="53" name="Picture 52">
            <a:extLst>
              <a:ext uri="{FF2B5EF4-FFF2-40B4-BE49-F238E27FC236}">
                <a16:creationId xmlns:a16="http://schemas.microsoft.com/office/drawing/2014/main" id="{FB22552F-AC8B-F142-A2B3-80F7D1A71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4" y="91079"/>
            <a:ext cx="1889234" cy="600428"/>
          </a:xfrm>
          <a:prstGeom prst="rect">
            <a:avLst/>
          </a:prstGeom>
        </p:spPr>
      </p:pic>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5ED753E5-C084-418D-A6DE-8933C2492A87}"/>
                  </a:ext>
                </a:extLst>
              </p:cNvPr>
              <p:cNvGraphicFramePr/>
              <p:nvPr>
                <p:extLst>
                  <p:ext uri="{D42A27DB-BD31-4B8C-83A1-F6EECF244321}">
                    <p14:modId xmlns:p14="http://schemas.microsoft.com/office/powerpoint/2010/main" val="831470895"/>
                  </p:ext>
                </p:extLst>
              </p:nvPr>
            </p:nvGraphicFramePr>
            <p:xfrm>
              <a:off x="267067" y="990599"/>
              <a:ext cx="5014284" cy="573038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5ED753E5-C084-418D-A6DE-8933C2492A87}"/>
                  </a:ext>
                </a:extLst>
              </p:cNvPr>
              <p:cNvPicPr>
                <a:picLocks noGrp="1" noRot="1" noChangeAspect="1" noMove="1" noResize="1" noEditPoints="1" noAdjustHandles="1" noChangeArrowheads="1" noChangeShapeType="1"/>
              </p:cNvPicPr>
              <p:nvPr/>
            </p:nvPicPr>
            <p:blipFill>
              <a:blip r:embed="rId4"/>
              <a:stretch>
                <a:fillRect/>
              </a:stretch>
            </p:blipFill>
            <p:spPr>
              <a:xfrm>
                <a:off x="267067" y="990599"/>
                <a:ext cx="5014284" cy="5730383"/>
              </a:xfrm>
              <a:prstGeom prst="rect">
                <a:avLst/>
              </a:prstGeom>
            </p:spPr>
          </p:pic>
        </mc:Fallback>
      </mc:AlternateContent>
      <p:sp>
        <p:nvSpPr>
          <p:cNvPr id="9" name="任意多边形 6">
            <a:extLst>
              <a:ext uri="{FF2B5EF4-FFF2-40B4-BE49-F238E27FC236}">
                <a16:creationId xmlns:a16="http://schemas.microsoft.com/office/drawing/2014/main" id="{828C8FED-62CE-40BD-B3F3-E513F4963195}"/>
              </a:ext>
            </a:extLst>
          </p:cNvPr>
          <p:cNvSpPr>
            <a:spLocks/>
          </p:cNvSpPr>
          <p:nvPr/>
        </p:nvSpPr>
        <p:spPr bwMode="auto">
          <a:xfrm>
            <a:off x="5410200" y="2590800"/>
            <a:ext cx="2018015" cy="1924874"/>
          </a:xfrm>
          <a:custGeom>
            <a:avLst/>
            <a:gdLst>
              <a:gd name="T0" fmla="*/ 0 w 18053718"/>
              <a:gd name="T1" fmla="*/ 0 h 20224247"/>
              <a:gd name="T2" fmla="*/ 18053718 w 18053718"/>
              <a:gd name="T3" fmla="*/ 20224247 h 20224247"/>
            </a:gdLst>
            <a:ahLst/>
            <a:cxnLst>
              <a:cxn ang="0">
                <a:pos x="17794851" y="1006965"/>
              </a:cxn>
              <a:cxn ang="0">
                <a:pos x="17525453" y="2221047"/>
              </a:cxn>
              <a:cxn ang="0">
                <a:pos x="17794851" y="2875989"/>
              </a:cxn>
              <a:cxn ang="0">
                <a:pos x="17439240" y="3660251"/>
              </a:cxn>
              <a:cxn ang="0">
                <a:pos x="16757950" y="4521138"/>
              </a:cxn>
              <a:cxn ang="0">
                <a:pos x="16043142" y="4354714"/>
              </a:cxn>
              <a:cxn ang="0">
                <a:pos x="15368399" y="4728797"/>
              </a:cxn>
              <a:cxn ang="0">
                <a:pos x="15298401" y="5674185"/>
              </a:cxn>
              <a:cxn ang="0">
                <a:pos x="15029004" y="7150494"/>
              </a:cxn>
              <a:cxn ang="0">
                <a:pos x="14317781" y="8380166"/>
              </a:cxn>
              <a:cxn ang="0">
                <a:pos x="14360885" y="9168014"/>
              </a:cxn>
              <a:cxn ang="0">
                <a:pos x="15081695" y="9608591"/>
              </a:cxn>
              <a:cxn ang="0">
                <a:pos x="15850370" y="9260230"/>
              </a:cxn>
              <a:cxn ang="0">
                <a:pos x="16455034" y="8966902"/>
              </a:cxn>
              <a:cxn ang="0">
                <a:pos x="16544833" y="9788268"/>
              </a:cxn>
              <a:cxn ang="0">
                <a:pos x="15873132" y="10207331"/>
              </a:cxn>
              <a:cxn ang="0">
                <a:pos x="16249088" y="11191537"/>
              </a:cxn>
              <a:cxn ang="0">
                <a:pos x="16574766" y="12724126"/>
              </a:cxn>
              <a:cxn ang="0">
                <a:pos x="17370640" y="13687716"/>
              </a:cxn>
              <a:cxn ang="0">
                <a:pos x="16622663" y="14038796"/>
              </a:cxn>
              <a:cxn ang="0">
                <a:pos x="15518725" y="14315380"/>
              </a:cxn>
              <a:cxn ang="0">
                <a:pos x="14976328" y="14374046"/>
              </a:cxn>
              <a:cxn ang="0">
                <a:pos x="14409985" y="14387220"/>
              </a:cxn>
              <a:cxn ang="0">
                <a:pos x="13776604" y="14639858"/>
              </a:cxn>
              <a:cxn ang="0">
                <a:pos x="13216232" y="14894897"/>
              </a:cxn>
              <a:cxn ang="0">
                <a:pos x="12663062" y="15472013"/>
              </a:cxn>
              <a:cxn ang="0">
                <a:pos x="11711175" y="15881504"/>
              </a:cxn>
              <a:cxn ang="0">
                <a:pos x="10737742" y="16506512"/>
              </a:cxn>
              <a:cxn ang="0">
                <a:pos x="9603136" y="17419580"/>
              </a:cxn>
              <a:cxn ang="0">
                <a:pos x="9001593" y="18410287"/>
              </a:cxn>
              <a:cxn ang="0">
                <a:pos x="8089226" y="18985002"/>
              </a:cxn>
              <a:cxn ang="0">
                <a:pos x="7471838" y="19489810"/>
              </a:cxn>
              <a:cxn ang="0">
                <a:pos x="7182831" y="20224247"/>
              </a:cxn>
              <a:cxn ang="0">
                <a:pos x="5377878" y="20015039"/>
              </a:cxn>
              <a:cxn ang="0">
                <a:pos x="5231163" y="18671297"/>
              </a:cxn>
              <a:cxn ang="0">
                <a:pos x="5544868" y="17129120"/>
              </a:cxn>
              <a:cxn ang="0">
                <a:pos x="2632407" y="11680956"/>
              </a:cxn>
              <a:cxn ang="0">
                <a:pos x="888420" y="10183353"/>
              </a:cxn>
              <a:cxn ang="0">
                <a:pos x="611832" y="9233867"/>
              </a:cxn>
              <a:cxn ang="0">
                <a:pos x="348421" y="8103581"/>
              </a:cxn>
              <a:cxn ang="0">
                <a:pos x="646554" y="6853564"/>
              </a:cxn>
              <a:cxn ang="0">
                <a:pos x="228692" y="6069302"/>
              </a:cxn>
              <a:cxn ang="0">
                <a:pos x="178398" y="5178481"/>
              </a:cxn>
              <a:cxn ang="0">
                <a:pos x="178398" y="4242168"/>
              </a:cxn>
              <a:cxn ang="0">
                <a:pos x="768688" y="3729689"/>
              </a:cxn>
              <a:cxn ang="0">
                <a:pos x="1045272" y="3069961"/>
              </a:cxn>
              <a:cxn ang="0">
                <a:pos x="1345803" y="1966023"/>
              </a:cxn>
              <a:cxn ang="0">
                <a:pos x="2886779" y="1412857"/>
              </a:cxn>
              <a:cxn ang="0">
                <a:pos x="3953613" y="1532589"/>
              </a:cxn>
              <a:cxn ang="0">
                <a:pos x="4784568" y="963858"/>
              </a:cxn>
              <a:cxn ang="0">
                <a:pos x="6014240" y="804605"/>
              </a:cxn>
              <a:cxn ang="0">
                <a:pos x="7041553" y="1476306"/>
              </a:cxn>
              <a:cxn ang="0">
                <a:pos x="7855748" y="1977997"/>
              </a:cxn>
              <a:cxn ang="0">
                <a:pos x="8929753" y="2217461"/>
              </a:cxn>
              <a:cxn ang="0">
                <a:pos x="10116319" y="1379338"/>
              </a:cxn>
              <a:cxn ang="0">
                <a:pos x="11229845" y="1459549"/>
              </a:cxn>
              <a:cxn ang="0">
                <a:pos x="12363716" y="2024692"/>
              </a:cxn>
              <a:cxn ang="0">
                <a:pos x="13483244" y="1831920"/>
              </a:cxn>
              <a:cxn ang="0">
                <a:pos x="14796714" y="1326643"/>
              </a:cxn>
              <a:cxn ang="0">
                <a:pos x="15693537" y="43104"/>
              </a:cxn>
              <a:cxn ang="0">
                <a:pos x="16917207" y="73040"/>
              </a:cxn>
              <a:cxn ang="0">
                <a:pos x="18053717" y="784338"/>
              </a:cxn>
            </a:cxnLst>
            <a:rect l="T0" t="T1" r="T2" b="T3"/>
            <a:pathLst>
              <a:path w="18053718" h="20224247">
                <a:moveTo>
                  <a:pt x="18053717" y="784338"/>
                </a:moveTo>
                <a:lnTo>
                  <a:pt x="17794851" y="1006965"/>
                </a:lnTo>
                <a:lnTo>
                  <a:pt x="17721811" y="1652318"/>
                </a:lnTo>
                <a:lnTo>
                  <a:pt x="17525453" y="2221047"/>
                </a:lnTo>
                <a:lnTo>
                  <a:pt x="17645186" y="2426993"/>
                </a:lnTo>
                <a:lnTo>
                  <a:pt x="17794851" y="2875989"/>
                </a:lnTo>
                <a:lnTo>
                  <a:pt x="17691878" y="3201667"/>
                </a:lnTo>
                <a:lnTo>
                  <a:pt x="17439240" y="3660251"/>
                </a:lnTo>
                <a:lnTo>
                  <a:pt x="17096802" y="4238567"/>
                </a:lnTo>
                <a:lnTo>
                  <a:pt x="16757950" y="4521138"/>
                </a:lnTo>
                <a:lnTo>
                  <a:pt x="16325714" y="4551071"/>
                </a:lnTo>
                <a:lnTo>
                  <a:pt x="16043142" y="4354714"/>
                </a:lnTo>
                <a:lnTo>
                  <a:pt x="15730638" y="4683977"/>
                </a:lnTo>
                <a:lnTo>
                  <a:pt x="15368399" y="4728797"/>
                </a:lnTo>
                <a:lnTo>
                  <a:pt x="15358267" y="5125802"/>
                </a:lnTo>
                <a:lnTo>
                  <a:pt x="15298401" y="5674185"/>
                </a:lnTo>
                <a:lnTo>
                  <a:pt x="15311575" y="6345887"/>
                </a:lnTo>
                <a:lnTo>
                  <a:pt x="15029004" y="7150494"/>
                </a:lnTo>
                <a:lnTo>
                  <a:pt x="14766777" y="7904823"/>
                </a:lnTo>
                <a:lnTo>
                  <a:pt x="14317781" y="8380166"/>
                </a:lnTo>
                <a:lnTo>
                  <a:pt x="14198049" y="8735777"/>
                </a:lnTo>
                <a:lnTo>
                  <a:pt x="14360885" y="9168014"/>
                </a:lnTo>
                <a:lnTo>
                  <a:pt x="14656630" y="9407479"/>
                </a:lnTo>
                <a:lnTo>
                  <a:pt x="15081695" y="9608591"/>
                </a:lnTo>
                <a:lnTo>
                  <a:pt x="15446894" y="9717566"/>
                </a:lnTo>
                <a:lnTo>
                  <a:pt x="15850370" y="9260230"/>
                </a:lnTo>
                <a:lnTo>
                  <a:pt x="16189222" y="8880688"/>
                </a:lnTo>
                <a:lnTo>
                  <a:pt x="16455034" y="8966902"/>
                </a:lnTo>
                <a:lnTo>
                  <a:pt x="16634633" y="9402724"/>
                </a:lnTo>
                <a:lnTo>
                  <a:pt x="16544833" y="9788268"/>
                </a:lnTo>
                <a:lnTo>
                  <a:pt x="16275436" y="9967867"/>
                </a:lnTo>
                <a:lnTo>
                  <a:pt x="15873132" y="10207331"/>
                </a:lnTo>
                <a:lnTo>
                  <a:pt x="15633667" y="10519836"/>
                </a:lnTo>
                <a:lnTo>
                  <a:pt x="16249088" y="11191537"/>
                </a:lnTo>
                <a:lnTo>
                  <a:pt x="16425101" y="12248782"/>
                </a:lnTo>
                <a:lnTo>
                  <a:pt x="16574766" y="12724126"/>
                </a:lnTo>
                <a:lnTo>
                  <a:pt x="16947137" y="13532319"/>
                </a:lnTo>
                <a:lnTo>
                  <a:pt x="17370640" y="13687716"/>
                </a:lnTo>
                <a:lnTo>
                  <a:pt x="16851354" y="13775385"/>
                </a:lnTo>
                <a:lnTo>
                  <a:pt x="16622663" y="14038796"/>
                </a:lnTo>
                <a:lnTo>
                  <a:pt x="16319731" y="14219594"/>
                </a:lnTo>
                <a:lnTo>
                  <a:pt x="15518725" y="14315380"/>
                </a:lnTo>
                <a:lnTo>
                  <a:pt x="15276859" y="14578791"/>
                </a:lnTo>
                <a:lnTo>
                  <a:pt x="14976328" y="14374046"/>
                </a:lnTo>
                <a:lnTo>
                  <a:pt x="14771583" y="14147755"/>
                </a:lnTo>
                <a:lnTo>
                  <a:pt x="14409985" y="14387220"/>
                </a:lnTo>
                <a:lnTo>
                  <a:pt x="13741885" y="14352500"/>
                </a:lnTo>
                <a:lnTo>
                  <a:pt x="13776604" y="14639858"/>
                </a:lnTo>
                <a:lnTo>
                  <a:pt x="13684388" y="14809884"/>
                </a:lnTo>
                <a:lnTo>
                  <a:pt x="13216232" y="14894897"/>
                </a:lnTo>
                <a:lnTo>
                  <a:pt x="12891754" y="15171482"/>
                </a:lnTo>
                <a:lnTo>
                  <a:pt x="12663062" y="15472013"/>
                </a:lnTo>
                <a:lnTo>
                  <a:pt x="11963813" y="15916223"/>
                </a:lnTo>
                <a:lnTo>
                  <a:pt x="11711175" y="15881504"/>
                </a:lnTo>
                <a:lnTo>
                  <a:pt x="11134059" y="16277821"/>
                </a:lnTo>
                <a:lnTo>
                  <a:pt x="10737742" y="16506512"/>
                </a:lnTo>
                <a:lnTo>
                  <a:pt x="10362971" y="16844164"/>
                </a:lnTo>
                <a:lnTo>
                  <a:pt x="9603136" y="17419580"/>
                </a:lnTo>
                <a:lnTo>
                  <a:pt x="9387897" y="17849132"/>
                </a:lnTo>
                <a:lnTo>
                  <a:pt x="9001593" y="18410287"/>
                </a:lnTo>
                <a:lnTo>
                  <a:pt x="8507089" y="18950283"/>
                </a:lnTo>
                <a:lnTo>
                  <a:pt x="8089226" y="18985002"/>
                </a:lnTo>
                <a:lnTo>
                  <a:pt x="7738401" y="19216095"/>
                </a:lnTo>
                <a:lnTo>
                  <a:pt x="7471838" y="19489810"/>
                </a:lnTo>
                <a:lnTo>
                  <a:pt x="7379204" y="20104515"/>
                </a:lnTo>
                <a:lnTo>
                  <a:pt x="7182831" y="20224247"/>
                </a:lnTo>
                <a:lnTo>
                  <a:pt x="6198625" y="20102114"/>
                </a:lnTo>
                <a:lnTo>
                  <a:pt x="5377878" y="20015039"/>
                </a:lnTo>
                <a:lnTo>
                  <a:pt x="5516120" y="19568089"/>
                </a:lnTo>
                <a:lnTo>
                  <a:pt x="5231163" y="18671297"/>
                </a:lnTo>
                <a:lnTo>
                  <a:pt x="5840597" y="17312320"/>
                </a:lnTo>
                <a:lnTo>
                  <a:pt x="5544868" y="17129120"/>
                </a:lnTo>
                <a:lnTo>
                  <a:pt x="5638253" y="16192808"/>
                </a:lnTo>
                <a:lnTo>
                  <a:pt x="2632407" y="11680956"/>
                </a:lnTo>
                <a:lnTo>
                  <a:pt x="925835" y="10585676"/>
                </a:lnTo>
                <a:lnTo>
                  <a:pt x="888420" y="10183353"/>
                </a:lnTo>
                <a:lnTo>
                  <a:pt x="577116" y="9717598"/>
                </a:lnTo>
                <a:lnTo>
                  <a:pt x="611832" y="9233867"/>
                </a:lnTo>
                <a:lnTo>
                  <a:pt x="611832" y="8606457"/>
                </a:lnTo>
                <a:lnTo>
                  <a:pt x="348421" y="8103581"/>
                </a:lnTo>
                <a:lnTo>
                  <a:pt x="383143" y="7537238"/>
                </a:lnTo>
                <a:lnTo>
                  <a:pt x="646554" y="6853564"/>
                </a:lnTo>
                <a:lnTo>
                  <a:pt x="492103" y="6430899"/>
                </a:lnTo>
                <a:lnTo>
                  <a:pt x="228692" y="6069302"/>
                </a:lnTo>
                <a:lnTo>
                  <a:pt x="0" y="5611918"/>
                </a:lnTo>
                <a:lnTo>
                  <a:pt x="178398" y="5178481"/>
                </a:lnTo>
                <a:lnTo>
                  <a:pt x="95786" y="4795338"/>
                </a:lnTo>
                <a:lnTo>
                  <a:pt x="178398" y="4242168"/>
                </a:lnTo>
                <a:lnTo>
                  <a:pt x="457384" y="3934434"/>
                </a:lnTo>
                <a:lnTo>
                  <a:pt x="768688" y="3729689"/>
                </a:lnTo>
                <a:lnTo>
                  <a:pt x="901594" y="3514171"/>
                </a:lnTo>
                <a:lnTo>
                  <a:pt x="1045272" y="3069961"/>
                </a:lnTo>
                <a:lnTo>
                  <a:pt x="1260790" y="2601805"/>
                </a:lnTo>
                <a:lnTo>
                  <a:pt x="1345803" y="1966023"/>
                </a:lnTo>
                <a:lnTo>
                  <a:pt x="1287574" y="1472799"/>
                </a:lnTo>
                <a:lnTo>
                  <a:pt x="2886779" y="1412857"/>
                </a:lnTo>
                <a:lnTo>
                  <a:pt x="3291886" y="1486358"/>
                </a:lnTo>
                <a:lnTo>
                  <a:pt x="3953613" y="1532589"/>
                </a:lnTo>
                <a:lnTo>
                  <a:pt x="4528344" y="1472720"/>
                </a:lnTo>
                <a:lnTo>
                  <a:pt x="4784568" y="963858"/>
                </a:lnTo>
                <a:lnTo>
                  <a:pt x="5542482" y="638180"/>
                </a:lnTo>
                <a:lnTo>
                  <a:pt x="6014240" y="804605"/>
                </a:lnTo>
                <a:lnTo>
                  <a:pt x="6257291" y="1163802"/>
                </a:lnTo>
                <a:lnTo>
                  <a:pt x="7041553" y="1476306"/>
                </a:lnTo>
                <a:lnTo>
                  <a:pt x="7101419" y="2041449"/>
                </a:lnTo>
                <a:lnTo>
                  <a:pt x="7855748" y="1977997"/>
                </a:lnTo>
                <a:lnTo>
                  <a:pt x="8540623" y="2007930"/>
                </a:lnTo>
                <a:lnTo>
                  <a:pt x="8929753" y="2217461"/>
                </a:lnTo>
                <a:lnTo>
                  <a:pt x="9407513" y="2084558"/>
                </a:lnTo>
                <a:lnTo>
                  <a:pt x="10116319" y="1379338"/>
                </a:lnTo>
                <a:lnTo>
                  <a:pt x="10608422" y="1489482"/>
                </a:lnTo>
                <a:lnTo>
                  <a:pt x="11229845" y="1459549"/>
                </a:lnTo>
                <a:lnTo>
                  <a:pt x="11542349" y="1831920"/>
                </a:lnTo>
                <a:lnTo>
                  <a:pt x="12363716" y="2024692"/>
                </a:lnTo>
                <a:lnTo>
                  <a:pt x="13104871" y="2174357"/>
                </a:lnTo>
                <a:lnTo>
                  <a:pt x="13483244" y="1831920"/>
                </a:lnTo>
                <a:lnTo>
                  <a:pt x="14051973" y="1865438"/>
                </a:lnTo>
                <a:lnTo>
                  <a:pt x="14796714" y="1326643"/>
                </a:lnTo>
                <a:lnTo>
                  <a:pt x="15145154" y="338849"/>
                </a:lnTo>
                <a:lnTo>
                  <a:pt x="15693537" y="43104"/>
                </a:lnTo>
                <a:lnTo>
                  <a:pt x="16275439" y="0"/>
                </a:lnTo>
                <a:lnTo>
                  <a:pt x="16917207" y="73040"/>
                </a:lnTo>
                <a:lnTo>
                  <a:pt x="17405724" y="462170"/>
                </a:lnTo>
                <a:lnTo>
                  <a:pt x="18053717" y="784338"/>
                </a:lnTo>
                <a:close/>
              </a:path>
            </a:pathLst>
          </a:custGeom>
          <a:solidFill>
            <a:schemeClr val="bg1"/>
          </a:solidFill>
          <a:ln w="6350" cmpd="sng">
            <a:solidFill>
              <a:schemeClr val="tx1"/>
            </a:solidFill>
            <a:prstDash val="solid"/>
            <a:round/>
            <a:headEnd/>
            <a:tailEnd/>
          </a:ln>
          <a:effectLst>
            <a:outerShdw dist="28398" dir="6993903" algn="ctr" rotWithShape="0">
              <a:srgbClr val="B2B2B2">
                <a:alpha val="50000"/>
              </a:srgbClr>
            </a:outerShdw>
          </a:effectLst>
        </p:spPr>
        <p:txBody>
          <a:bodyPr/>
          <a:lstStyle/>
          <a:p>
            <a:endParaRPr lang="zh-CN" altLang="en-US" sz="1050" kern="0" dirty="0">
              <a:solidFill>
                <a:sysClr val="windowText" lastClr="000000"/>
              </a:solidFill>
            </a:endParaRPr>
          </a:p>
        </p:txBody>
      </p:sp>
      <p:sp>
        <p:nvSpPr>
          <p:cNvPr id="10" name="任意多边形 9">
            <a:extLst>
              <a:ext uri="{FF2B5EF4-FFF2-40B4-BE49-F238E27FC236}">
                <a16:creationId xmlns:a16="http://schemas.microsoft.com/office/drawing/2014/main" id="{52B21816-CA68-49EC-B67B-A494135562CF}"/>
              </a:ext>
            </a:extLst>
          </p:cNvPr>
          <p:cNvSpPr>
            <a:spLocks/>
          </p:cNvSpPr>
          <p:nvPr/>
        </p:nvSpPr>
        <p:spPr bwMode="auto">
          <a:xfrm>
            <a:off x="6419207" y="3561074"/>
            <a:ext cx="2101567" cy="1617805"/>
          </a:xfrm>
          <a:custGeom>
            <a:avLst/>
            <a:gdLst>
              <a:gd name="T0" fmla="*/ 0 w 19509887"/>
              <a:gd name="T1" fmla="*/ 0 h 16249709"/>
              <a:gd name="T2" fmla="*/ 19509887 w 19509887"/>
              <a:gd name="T3" fmla="*/ 16249709 h 16249709"/>
            </a:gdLst>
            <a:ahLst/>
            <a:cxnLst>
              <a:cxn ang="0">
                <a:pos x="1031668" y="6168085"/>
              </a:cxn>
              <a:cxn ang="0">
                <a:pos x="2315208" y="5238054"/>
              </a:cxn>
              <a:cxn ang="0">
                <a:pos x="3514944" y="4513658"/>
              </a:cxn>
              <a:cxn ang="0">
                <a:pos x="4397971" y="3961690"/>
              </a:cxn>
              <a:cxn ang="0">
                <a:pos x="5382488" y="3499523"/>
              </a:cxn>
              <a:cxn ang="0">
                <a:pos x="6131129" y="3673433"/>
              </a:cxn>
              <a:cxn ang="0">
                <a:pos x="7479598" y="3143054"/>
              </a:cxn>
              <a:cxn ang="0">
                <a:pos x="8633267" y="3162466"/>
              </a:cxn>
              <a:cxn ang="0">
                <a:pos x="10250279" y="2954725"/>
              </a:cxn>
              <a:cxn ang="0">
                <a:pos x="11148582" y="2314749"/>
              </a:cxn>
              <a:cxn ang="0">
                <a:pos x="12241452" y="2062113"/>
              </a:cxn>
              <a:cxn ang="0">
                <a:pos x="13979983" y="1276060"/>
              </a:cxn>
              <a:cxn ang="0">
                <a:pos x="15218936" y="824955"/>
              </a:cxn>
              <a:cxn ang="0">
                <a:pos x="15969365" y="190673"/>
              </a:cxn>
              <a:cxn ang="0">
                <a:pos x="17097863" y="123324"/>
              </a:cxn>
              <a:cxn ang="0">
                <a:pos x="18042063" y="353568"/>
              </a:cxn>
              <a:cxn ang="0">
                <a:pos x="18272654" y="1358292"/>
              </a:cxn>
              <a:cxn ang="0">
                <a:pos x="18465426" y="2362453"/>
              </a:cxn>
              <a:cxn ang="0">
                <a:pos x="18146140" y="3452827"/>
              </a:cxn>
              <a:cxn ang="0">
                <a:pos x="18445471" y="3645599"/>
              </a:cxn>
              <a:cxn ang="0">
                <a:pos x="18816471" y="4362551"/>
              </a:cxn>
              <a:cxn ang="0">
                <a:pos x="18392776" y="5075215"/>
              </a:cxn>
              <a:cxn ang="0">
                <a:pos x="19071259" y="4655763"/>
              </a:cxn>
              <a:cxn ang="0">
                <a:pos x="19250077" y="5667095"/>
              </a:cxn>
              <a:cxn ang="0">
                <a:pos x="19090434" y="6597826"/>
              </a:cxn>
              <a:cxn ang="0">
                <a:pos x="18505336" y="7575250"/>
              </a:cxn>
              <a:cxn ang="0">
                <a:pos x="17813680" y="8306818"/>
              </a:cxn>
              <a:cxn ang="0">
                <a:pos x="18472597" y="8718320"/>
              </a:cxn>
              <a:cxn ang="0">
                <a:pos x="18033578" y="9815476"/>
              </a:cxn>
              <a:cxn ang="0">
                <a:pos x="16716913" y="11065493"/>
              </a:cxn>
              <a:cxn ang="0">
                <a:pos x="15925869" y="12062873"/>
              </a:cxn>
              <a:cxn ang="0">
                <a:pos x="15174736" y="13192768"/>
              </a:cxn>
              <a:cxn ang="0">
                <a:pos x="14343391" y="13731563"/>
              </a:cxn>
              <a:cxn ang="0">
                <a:pos x="14755673" y="13724782"/>
              </a:cxn>
              <a:cxn ang="0">
                <a:pos x="14137446" y="14409657"/>
              </a:cxn>
              <a:cxn ang="0">
                <a:pos x="11172818" y="16249709"/>
              </a:cxn>
              <a:cxn ang="0">
                <a:pos x="10572962" y="14803601"/>
              </a:cxn>
              <a:cxn ang="0">
                <a:pos x="10259257" y="13021959"/>
              </a:cxn>
              <a:cxn ang="0">
                <a:pos x="9703687" y="11166078"/>
              </a:cxn>
              <a:cxn ang="0">
                <a:pos x="8586575" y="10301604"/>
              </a:cxn>
              <a:cxn ang="0">
                <a:pos x="8015650" y="9741232"/>
              </a:cxn>
              <a:cxn ang="0">
                <a:pos x="6626535" y="8815692"/>
              </a:cxn>
              <a:cxn ang="0">
                <a:pos x="5576461" y="8323590"/>
              </a:cxn>
              <a:cxn ang="0">
                <a:pos x="4324042" y="8177510"/>
              </a:cxn>
              <a:cxn ang="0">
                <a:pos x="3289543" y="8179911"/>
              </a:cxn>
              <a:cxn ang="0">
                <a:pos x="2052699" y="7278317"/>
              </a:cxn>
            </a:cxnLst>
            <a:rect l="T0" t="T1" r="T2" b="T3"/>
            <a:pathLst>
              <a:path w="19509887" h="16249709">
                <a:moveTo>
                  <a:pt x="0" y="7202908"/>
                </a:moveTo>
                <a:lnTo>
                  <a:pt x="232441" y="6761366"/>
                </a:lnTo>
                <a:lnTo>
                  <a:pt x="1031668" y="6168085"/>
                </a:lnTo>
                <a:lnTo>
                  <a:pt x="1366312" y="5853786"/>
                </a:lnTo>
                <a:lnTo>
                  <a:pt x="1809931" y="5587977"/>
                </a:lnTo>
                <a:lnTo>
                  <a:pt x="2315208" y="5238054"/>
                </a:lnTo>
                <a:lnTo>
                  <a:pt x="2590293" y="5264091"/>
                </a:lnTo>
                <a:lnTo>
                  <a:pt x="3284285" y="4831386"/>
                </a:lnTo>
                <a:lnTo>
                  <a:pt x="3514944" y="4513658"/>
                </a:lnTo>
                <a:lnTo>
                  <a:pt x="3842417" y="4253538"/>
                </a:lnTo>
                <a:lnTo>
                  <a:pt x="4306378" y="4156256"/>
                </a:lnTo>
                <a:lnTo>
                  <a:pt x="4397971" y="3961690"/>
                </a:lnTo>
                <a:lnTo>
                  <a:pt x="4364764" y="3705466"/>
                </a:lnTo>
                <a:lnTo>
                  <a:pt x="5026877" y="3740782"/>
                </a:lnTo>
                <a:lnTo>
                  <a:pt x="5382488" y="3499523"/>
                </a:lnTo>
                <a:lnTo>
                  <a:pt x="5605193" y="3733296"/>
                </a:lnTo>
                <a:lnTo>
                  <a:pt x="5880282" y="3937140"/>
                </a:lnTo>
                <a:lnTo>
                  <a:pt x="6131129" y="3673433"/>
                </a:lnTo>
                <a:lnTo>
                  <a:pt x="6941425" y="3570457"/>
                </a:lnTo>
                <a:lnTo>
                  <a:pt x="7237170" y="3392653"/>
                </a:lnTo>
                <a:lnTo>
                  <a:pt x="7479598" y="3143054"/>
                </a:lnTo>
                <a:lnTo>
                  <a:pt x="7978325" y="3040939"/>
                </a:lnTo>
                <a:lnTo>
                  <a:pt x="8403079" y="3027765"/>
                </a:lnTo>
                <a:lnTo>
                  <a:pt x="8633267" y="3162466"/>
                </a:lnTo>
                <a:lnTo>
                  <a:pt x="9183442" y="3115773"/>
                </a:lnTo>
                <a:lnTo>
                  <a:pt x="9636027" y="3173531"/>
                </a:lnTo>
                <a:lnTo>
                  <a:pt x="10250279" y="2954725"/>
                </a:lnTo>
                <a:lnTo>
                  <a:pt x="10667550" y="2685328"/>
                </a:lnTo>
                <a:lnTo>
                  <a:pt x="11042960" y="2563569"/>
                </a:lnTo>
                <a:lnTo>
                  <a:pt x="11148582" y="2314749"/>
                </a:lnTo>
                <a:lnTo>
                  <a:pt x="11552444" y="2181607"/>
                </a:lnTo>
                <a:lnTo>
                  <a:pt x="11878358" y="2286610"/>
                </a:lnTo>
                <a:lnTo>
                  <a:pt x="12241452" y="2062113"/>
                </a:lnTo>
                <a:lnTo>
                  <a:pt x="12986193" y="1772060"/>
                </a:lnTo>
                <a:lnTo>
                  <a:pt x="13476501" y="1399686"/>
                </a:lnTo>
                <a:lnTo>
                  <a:pt x="13979983" y="1276060"/>
                </a:lnTo>
                <a:lnTo>
                  <a:pt x="14412069" y="998005"/>
                </a:lnTo>
                <a:lnTo>
                  <a:pt x="14938156" y="933619"/>
                </a:lnTo>
                <a:lnTo>
                  <a:pt x="15218936" y="824955"/>
                </a:lnTo>
                <a:lnTo>
                  <a:pt x="15394946" y="518142"/>
                </a:lnTo>
                <a:lnTo>
                  <a:pt x="15754146" y="287955"/>
                </a:lnTo>
                <a:lnTo>
                  <a:pt x="15969365" y="190673"/>
                </a:lnTo>
                <a:lnTo>
                  <a:pt x="16201659" y="0"/>
                </a:lnTo>
                <a:lnTo>
                  <a:pt x="16486024" y="177499"/>
                </a:lnTo>
                <a:lnTo>
                  <a:pt x="17097863" y="123324"/>
                </a:lnTo>
                <a:lnTo>
                  <a:pt x="17574994" y="55976"/>
                </a:lnTo>
                <a:lnTo>
                  <a:pt x="17756698" y="302923"/>
                </a:lnTo>
                <a:lnTo>
                  <a:pt x="18042063" y="353568"/>
                </a:lnTo>
                <a:lnTo>
                  <a:pt x="18339302" y="667415"/>
                </a:lnTo>
                <a:lnTo>
                  <a:pt x="18106229" y="906100"/>
                </a:lnTo>
                <a:lnTo>
                  <a:pt x="18272654" y="1358292"/>
                </a:lnTo>
                <a:lnTo>
                  <a:pt x="18365649" y="1730662"/>
                </a:lnTo>
                <a:lnTo>
                  <a:pt x="18285828" y="2023211"/>
                </a:lnTo>
                <a:lnTo>
                  <a:pt x="18465426" y="2362453"/>
                </a:lnTo>
                <a:lnTo>
                  <a:pt x="18545248" y="3153886"/>
                </a:lnTo>
                <a:lnTo>
                  <a:pt x="18405560" y="3339877"/>
                </a:lnTo>
                <a:lnTo>
                  <a:pt x="18146140" y="3452827"/>
                </a:lnTo>
                <a:lnTo>
                  <a:pt x="18132966" y="3818806"/>
                </a:lnTo>
                <a:lnTo>
                  <a:pt x="18352476" y="3951712"/>
                </a:lnTo>
                <a:lnTo>
                  <a:pt x="18445471" y="3645599"/>
                </a:lnTo>
                <a:lnTo>
                  <a:pt x="18824623" y="3672337"/>
                </a:lnTo>
                <a:lnTo>
                  <a:pt x="18937574" y="4191176"/>
                </a:lnTo>
                <a:lnTo>
                  <a:pt x="18816471" y="4362551"/>
                </a:lnTo>
                <a:lnTo>
                  <a:pt x="18412342" y="4330474"/>
                </a:lnTo>
                <a:lnTo>
                  <a:pt x="18452642" y="4702845"/>
                </a:lnTo>
                <a:lnTo>
                  <a:pt x="18392776" y="5075215"/>
                </a:lnTo>
                <a:lnTo>
                  <a:pt x="18392776" y="5400893"/>
                </a:lnTo>
                <a:lnTo>
                  <a:pt x="18665370" y="4735584"/>
                </a:lnTo>
                <a:lnTo>
                  <a:pt x="19071259" y="4655763"/>
                </a:lnTo>
                <a:lnTo>
                  <a:pt x="19323897" y="4815406"/>
                </a:lnTo>
                <a:lnTo>
                  <a:pt x="19277205" y="5254424"/>
                </a:lnTo>
                <a:lnTo>
                  <a:pt x="19250077" y="5667095"/>
                </a:lnTo>
                <a:lnTo>
                  <a:pt x="19509887" y="6125679"/>
                </a:lnTo>
                <a:lnTo>
                  <a:pt x="19369810" y="6584653"/>
                </a:lnTo>
                <a:lnTo>
                  <a:pt x="19090434" y="6597826"/>
                </a:lnTo>
                <a:lnTo>
                  <a:pt x="18890880" y="6910331"/>
                </a:lnTo>
                <a:lnTo>
                  <a:pt x="18937573" y="7389260"/>
                </a:lnTo>
                <a:lnTo>
                  <a:pt x="18505336" y="7575250"/>
                </a:lnTo>
                <a:lnTo>
                  <a:pt x="18106229" y="7974358"/>
                </a:lnTo>
                <a:lnTo>
                  <a:pt x="17853590" y="8067353"/>
                </a:lnTo>
                <a:lnTo>
                  <a:pt x="17813680" y="8306818"/>
                </a:lnTo>
                <a:lnTo>
                  <a:pt x="18006452" y="8366684"/>
                </a:lnTo>
                <a:lnTo>
                  <a:pt x="18346083" y="8319991"/>
                </a:lnTo>
                <a:lnTo>
                  <a:pt x="18472597" y="8718320"/>
                </a:lnTo>
                <a:lnTo>
                  <a:pt x="18346473" y="9117038"/>
                </a:lnTo>
                <a:lnTo>
                  <a:pt x="18046752" y="9562838"/>
                </a:lnTo>
                <a:lnTo>
                  <a:pt x="18033578" y="9815476"/>
                </a:lnTo>
                <a:lnTo>
                  <a:pt x="17548257" y="10154328"/>
                </a:lnTo>
                <a:lnTo>
                  <a:pt x="17209016" y="10560217"/>
                </a:lnTo>
                <a:lnTo>
                  <a:pt x="16716913" y="11065493"/>
                </a:lnTo>
                <a:lnTo>
                  <a:pt x="16071949" y="11717239"/>
                </a:lnTo>
                <a:lnTo>
                  <a:pt x="15546327" y="12236079"/>
                </a:lnTo>
                <a:lnTo>
                  <a:pt x="15925869" y="12062873"/>
                </a:lnTo>
                <a:lnTo>
                  <a:pt x="15666839" y="12627625"/>
                </a:lnTo>
                <a:lnTo>
                  <a:pt x="15367508" y="12920174"/>
                </a:lnTo>
                <a:lnTo>
                  <a:pt x="15174736" y="13192768"/>
                </a:lnTo>
                <a:lnTo>
                  <a:pt x="14882187" y="13272590"/>
                </a:lnTo>
                <a:lnTo>
                  <a:pt x="14290307" y="13545183"/>
                </a:lnTo>
                <a:lnTo>
                  <a:pt x="14343391" y="13731563"/>
                </a:lnTo>
                <a:lnTo>
                  <a:pt x="14655896" y="13505272"/>
                </a:lnTo>
                <a:lnTo>
                  <a:pt x="14948835" y="13598268"/>
                </a:lnTo>
                <a:lnTo>
                  <a:pt x="14755673" y="13724782"/>
                </a:lnTo>
                <a:lnTo>
                  <a:pt x="14775628" y="14044068"/>
                </a:lnTo>
                <a:lnTo>
                  <a:pt x="14429995" y="14210103"/>
                </a:lnTo>
                <a:lnTo>
                  <a:pt x="14137446" y="14409657"/>
                </a:lnTo>
                <a:lnTo>
                  <a:pt x="13825331" y="14721771"/>
                </a:lnTo>
                <a:lnTo>
                  <a:pt x="12927339" y="15227437"/>
                </a:lnTo>
                <a:lnTo>
                  <a:pt x="11172818" y="16249709"/>
                </a:lnTo>
                <a:lnTo>
                  <a:pt x="10812427" y="15380717"/>
                </a:lnTo>
                <a:lnTo>
                  <a:pt x="10477176" y="15152025"/>
                </a:lnTo>
                <a:lnTo>
                  <a:pt x="10572962" y="14803601"/>
                </a:lnTo>
                <a:lnTo>
                  <a:pt x="10788480" y="14561735"/>
                </a:lnTo>
                <a:lnTo>
                  <a:pt x="10583735" y="13782275"/>
                </a:lnTo>
                <a:lnTo>
                  <a:pt x="10259257" y="13021959"/>
                </a:lnTo>
                <a:lnTo>
                  <a:pt x="10317923" y="12588522"/>
                </a:lnTo>
                <a:lnTo>
                  <a:pt x="9980272" y="11658181"/>
                </a:lnTo>
                <a:lnTo>
                  <a:pt x="9703687" y="11166078"/>
                </a:lnTo>
                <a:lnTo>
                  <a:pt x="9403156" y="10865547"/>
                </a:lnTo>
                <a:lnTo>
                  <a:pt x="9113397" y="10493176"/>
                </a:lnTo>
                <a:lnTo>
                  <a:pt x="8586575" y="10301604"/>
                </a:lnTo>
                <a:lnTo>
                  <a:pt x="8525509" y="10025020"/>
                </a:lnTo>
                <a:lnTo>
                  <a:pt x="8309990" y="9907688"/>
                </a:lnTo>
                <a:lnTo>
                  <a:pt x="8015650" y="9741232"/>
                </a:lnTo>
                <a:lnTo>
                  <a:pt x="7743647" y="9392808"/>
                </a:lnTo>
                <a:lnTo>
                  <a:pt x="6964187" y="9355688"/>
                </a:lnTo>
                <a:lnTo>
                  <a:pt x="6626535" y="8815692"/>
                </a:lnTo>
                <a:lnTo>
                  <a:pt x="6142804" y="8610947"/>
                </a:lnTo>
                <a:lnTo>
                  <a:pt x="5964406" y="8347536"/>
                </a:lnTo>
                <a:lnTo>
                  <a:pt x="5576461" y="8323590"/>
                </a:lnTo>
                <a:lnTo>
                  <a:pt x="5214863" y="8084125"/>
                </a:lnTo>
                <a:lnTo>
                  <a:pt x="4648520" y="8323590"/>
                </a:lnTo>
                <a:lnTo>
                  <a:pt x="4324042" y="8177510"/>
                </a:lnTo>
                <a:lnTo>
                  <a:pt x="3818766" y="7783594"/>
                </a:lnTo>
                <a:lnTo>
                  <a:pt x="3661913" y="8036232"/>
                </a:lnTo>
                <a:lnTo>
                  <a:pt x="3289543" y="8179911"/>
                </a:lnTo>
                <a:lnTo>
                  <a:pt x="2965065" y="8129617"/>
                </a:lnTo>
                <a:lnTo>
                  <a:pt x="2592695" y="7781193"/>
                </a:lnTo>
                <a:lnTo>
                  <a:pt x="2052699" y="7278317"/>
                </a:lnTo>
                <a:lnTo>
                  <a:pt x="0" y="7202908"/>
                </a:lnTo>
                <a:close/>
              </a:path>
            </a:pathLst>
          </a:custGeom>
          <a:solidFill>
            <a:schemeClr val="accent1"/>
          </a:solidFill>
          <a:ln w="6350" cmpd="sng">
            <a:solidFill>
              <a:schemeClr val="tx1"/>
            </a:solidFill>
            <a:prstDash val="solid"/>
            <a:round/>
            <a:headEnd/>
            <a:tailEnd/>
          </a:ln>
          <a:effectLst>
            <a:outerShdw dist="28398" dir="6993903" algn="ctr" rotWithShape="0">
              <a:srgbClr val="B2B2B2">
                <a:alpha val="50000"/>
              </a:srgbClr>
            </a:outerShdw>
          </a:effectLst>
        </p:spPr>
        <p:txBody>
          <a:bodyPr/>
          <a:lstStyle/>
          <a:p>
            <a:endParaRPr lang="zh-CN" altLang="en-US" sz="1050" kern="0">
              <a:solidFill>
                <a:sysClr val="windowText" lastClr="000000"/>
              </a:solidFill>
            </a:endParaRPr>
          </a:p>
        </p:txBody>
      </p:sp>
      <p:sp>
        <p:nvSpPr>
          <p:cNvPr id="11" name="任意多边形 5">
            <a:extLst>
              <a:ext uri="{FF2B5EF4-FFF2-40B4-BE49-F238E27FC236}">
                <a16:creationId xmlns:a16="http://schemas.microsoft.com/office/drawing/2014/main" id="{2609A299-63D5-4BA1-9AD0-FC1C6B00930F}"/>
              </a:ext>
            </a:extLst>
          </p:cNvPr>
          <p:cNvSpPr>
            <a:spLocks/>
          </p:cNvSpPr>
          <p:nvPr/>
        </p:nvSpPr>
        <p:spPr bwMode="auto">
          <a:xfrm>
            <a:off x="6972357" y="2287981"/>
            <a:ext cx="1392719" cy="1617805"/>
          </a:xfrm>
          <a:custGeom>
            <a:avLst/>
            <a:gdLst>
              <a:gd name="T0" fmla="*/ 0 w 14350104"/>
              <a:gd name="T1" fmla="*/ 0 h 17236289"/>
              <a:gd name="T2" fmla="*/ 14350104 w 14350104"/>
              <a:gd name="T3" fmla="*/ 17236289 h 17236289"/>
            </a:gdLst>
            <a:ahLst/>
            <a:cxnLst>
              <a:cxn ang="0">
                <a:pos x="3523762" y="5067733"/>
              </a:cxn>
              <a:cxn ang="0">
                <a:pos x="3596802" y="6291404"/>
              </a:cxn>
              <a:cxn ang="0">
                <a:pos x="2898753" y="7653982"/>
              </a:cxn>
              <a:cxn ang="0">
                <a:pos x="1845093" y="7770129"/>
              </a:cxn>
              <a:cxn ang="0">
                <a:pos x="1160218" y="8541217"/>
              </a:cxn>
              <a:cxn ang="0">
                <a:pos x="830955" y="10565909"/>
              </a:cxn>
              <a:cxn ang="0">
                <a:pos x="0" y="12151192"/>
              </a:cxn>
              <a:cxn ang="0">
                <a:pos x="883646" y="13024006"/>
              </a:cxn>
              <a:cxn ang="0">
                <a:pos x="1991173" y="12296103"/>
              </a:cxn>
              <a:cxn ang="0">
                <a:pos x="2346784" y="13203683"/>
              </a:cxn>
              <a:cxn ang="0">
                <a:pos x="1435618" y="13935251"/>
              </a:cxn>
              <a:cxn ang="0">
                <a:pos x="2376717" y="16139541"/>
              </a:cxn>
              <a:cxn ang="0">
                <a:pos x="3594417" y="17092613"/>
              </a:cxn>
              <a:cxn ang="0">
                <a:pos x="4820488" y="17236289"/>
              </a:cxn>
              <a:cxn ang="0">
                <a:pos x="6227358" y="16624454"/>
              </a:cxn>
              <a:cxn ang="0">
                <a:pos x="7057112" y="16358642"/>
              </a:cxn>
              <a:cxn ang="0">
                <a:pos x="8429263" y="15637847"/>
              </a:cxn>
              <a:cxn ang="0">
                <a:pos x="9596668" y="15060731"/>
              </a:cxn>
              <a:cxn ang="0">
                <a:pos x="10577304" y="14579401"/>
              </a:cxn>
              <a:cxn ang="0">
                <a:pos x="11393885" y="14050178"/>
              </a:cxn>
              <a:cxn ang="0">
                <a:pos x="12750461" y="14122018"/>
              </a:cxn>
              <a:cxn ang="0">
                <a:pos x="13382673" y="14019029"/>
              </a:cxn>
              <a:cxn ang="0">
                <a:pos x="13478459" y="13010877"/>
              </a:cxn>
              <a:cxn ang="0">
                <a:pos x="13502405" y="11941658"/>
              </a:cxn>
              <a:cxn ang="0">
                <a:pos x="13071369" y="11449555"/>
              </a:cxn>
              <a:cxn ang="0">
                <a:pos x="13891519" y="11071151"/>
              </a:cxn>
              <a:cxn ang="0">
                <a:pos x="13628108" y="9837940"/>
              </a:cxn>
              <a:cxn ang="0">
                <a:pos x="13364697" y="8798639"/>
              </a:cxn>
              <a:cxn ang="0">
                <a:pos x="13244965" y="7681527"/>
              </a:cxn>
              <a:cxn ang="0">
                <a:pos x="13459285" y="6415344"/>
              </a:cxn>
              <a:cxn ang="0">
                <a:pos x="13023463" y="5541283"/>
              </a:cxn>
              <a:cxn ang="0">
                <a:pos x="13183898" y="4795947"/>
              </a:cxn>
              <a:cxn ang="0">
                <a:pos x="12815723" y="3999105"/>
              </a:cxn>
              <a:cxn ang="0">
                <a:pos x="13412590" y="3435757"/>
              </a:cxn>
              <a:cxn ang="0">
                <a:pos x="13829862" y="2677842"/>
              </a:cxn>
              <a:cxn ang="0">
                <a:pos x="13445640" y="2297515"/>
              </a:cxn>
              <a:cxn ang="0">
                <a:pos x="14326948" y="1843689"/>
              </a:cxn>
              <a:cxn ang="0">
                <a:pos x="13731487" y="1521206"/>
              </a:cxn>
              <a:cxn ang="0">
                <a:pos x="14187265" y="1029104"/>
              </a:cxn>
              <a:cxn ang="0">
                <a:pos x="13934626" y="543393"/>
              </a:cxn>
              <a:cxn ang="0">
                <a:pos x="13667023" y="0"/>
              </a:cxn>
              <a:cxn ang="0">
                <a:pos x="12781891" y="254429"/>
              </a:cxn>
              <a:cxn ang="0">
                <a:pos x="10242337" y="1755294"/>
              </a:cxn>
              <a:cxn ang="0">
                <a:pos x="7573460" y="3078348"/>
              </a:cxn>
              <a:cxn ang="0">
                <a:pos x="5793921" y="3052315"/>
              </a:cxn>
              <a:cxn ang="0">
                <a:pos x="3855668" y="4199753"/>
              </a:cxn>
            </a:cxnLst>
            <a:rect l="T0" t="T1" r="T2" b="T3"/>
            <a:pathLst>
              <a:path w="14350104" h="17236289">
                <a:moveTo>
                  <a:pt x="3855668" y="4199753"/>
                </a:moveTo>
                <a:lnTo>
                  <a:pt x="3596802" y="4422380"/>
                </a:lnTo>
                <a:lnTo>
                  <a:pt x="3523762" y="5067733"/>
                </a:lnTo>
                <a:lnTo>
                  <a:pt x="3327404" y="5636462"/>
                </a:lnTo>
                <a:lnTo>
                  <a:pt x="3447137" y="5842408"/>
                </a:lnTo>
                <a:lnTo>
                  <a:pt x="3596802" y="6291404"/>
                </a:lnTo>
                <a:lnTo>
                  <a:pt x="3493829" y="6617082"/>
                </a:lnTo>
                <a:lnTo>
                  <a:pt x="3241191" y="7075666"/>
                </a:lnTo>
                <a:lnTo>
                  <a:pt x="2898753" y="7653982"/>
                </a:lnTo>
                <a:lnTo>
                  <a:pt x="2559901" y="7936553"/>
                </a:lnTo>
                <a:lnTo>
                  <a:pt x="2127665" y="7966486"/>
                </a:lnTo>
                <a:lnTo>
                  <a:pt x="1845093" y="7770129"/>
                </a:lnTo>
                <a:lnTo>
                  <a:pt x="1532589" y="8099392"/>
                </a:lnTo>
                <a:lnTo>
                  <a:pt x="1170350" y="8144212"/>
                </a:lnTo>
                <a:lnTo>
                  <a:pt x="1160218" y="8541217"/>
                </a:lnTo>
                <a:lnTo>
                  <a:pt x="1100352" y="9089600"/>
                </a:lnTo>
                <a:lnTo>
                  <a:pt x="1113526" y="9761302"/>
                </a:lnTo>
                <a:lnTo>
                  <a:pt x="830955" y="10565909"/>
                </a:lnTo>
                <a:lnTo>
                  <a:pt x="568728" y="11320238"/>
                </a:lnTo>
                <a:lnTo>
                  <a:pt x="119732" y="11795581"/>
                </a:lnTo>
                <a:lnTo>
                  <a:pt x="0" y="12151192"/>
                </a:lnTo>
                <a:lnTo>
                  <a:pt x="162836" y="12583429"/>
                </a:lnTo>
                <a:lnTo>
                  <a:pt x="458581" y="12822894"/>
                </a:lnTo>
                <a:lnTo>
                  <a:pt x="883646" y="13024006"/>
                </a:lnTo>
                <a:lnTo>
                  <a:pt x="1248845" y="13132981"/>
                </a:lnTo>
                <a:lnTo>
                  <a:pt x="1652321" y="12675645"/>
                </a:lnTo>
                <a:lnTo>
                  <a:pt x="1991173" y="12296103"/>
                </a:lnTo>
                <a:lnTo>
                  <a:pt x="2256985" y="12382317"/>
                </a:lnTo>
                <a:lnTo>
                  <a:pt x="2436584" y="12818139"/>
                </a:lnTo>
                <a:lnTo>
                  <a:pt x="2346784" y="13203683"/>
                </a:lnTo>
                <a:lnTo>
                  <a:pt x="2077387" y="13383282"/>
                </a:lnTo>
                <a:lnTo>
                  <a:pt x="1675083" y="13622746"/>
                </a:lnTo>
                <a:lnTo>
                  <a:pt x="1435618" y="13935251"/>
                </a:lnTo>
                <a:lnTo>
                  <a:pt x="2051039" y="14606952"/>
                </a:lnTo>
                <a:lnTo>
                  <a:pt x="2227052" y="15664197"/>
                </a:lnTo>
                <a:lnTo>
                  <a:pt x="2376717" y="16139541"/>
                </a:lnTo>
                <a:lnTo>
                  <a:pt x="2749088" y="16947734"/>
                </a:lnTo>
                <a:lnTo>
                  <a:pt x="3172591" y="17103131"/>
                </a:lnTo>
                <a:lnTo>
                  <a:pt x="3594417" y="17092613"/>
                </a:lnTo>
                <a:lnTo>
                  <a:pt x="3820708" y="17225519"/>
                </a:lnTo>
                <a:lnTo>
                  <a:pt x="4349931" y="17177623"/>
                </a:lnTo>
                <a:lnTo>
                  <a:pt x="4820488" y="17236289"/>
                </a:lnTo>
                <a:lnTo>
                  <a:pt x="5373657" y="17044717"/>
                </a:lnTo>
                <a:lnTo>
                  <a:pt x="5889707" y="16733413"/>
                </a:lnTo>
                <a:lnTo>
                  <a:pt x="6227358" y="16624454"/>
                </a:lnTo>
                <a:lnTo>
                  <a:pt x="6336317" y="16384989"/>
                </a:lnTo>
                <a:lnTo>
                  <a:pt x="6721862" y="16238910"/>
                </a:lnTo>
                <a:lnTo>
                  <a:pt x="7057112" y="16358642"/>
                </a:lnTo>
                <a:lnTo>
                  <a:pt x="7455830" y="16119177"/>
                </a:lnTo>
                <a:lnTo>
                  <a:pt x="8141905" y="15842593"/>
                </a:lnTo>
                <a:lnTo>
                  <a:pt x="8429263" y="15637847"/>
                </a:lnTo>
                <a:lnTo>
                  <a:pt x="8671128" y="15457048"/>
                </a:lnTo>
                <a:lnTo>
                  <a:pt x="9176405" y="15324142"/>
                </a:lnTo>
                <a:lnTo>
                  <a:pt x="9596668" y="15060731"/>
                </a:lnTo>
                <a:lnTo>
                  <a:pt x="10091172" y="14999665"/>
                </a:lnTo>
                <a:lnTo>
                  <a:pt x="10396505" y="14890705"/>
                </a:lnTo>
                <a:lnTo>
                  <a:pt x="10577304" y="14579401"/>
                </a:lnTo>
                <a:lnTo>
                  <a:pt x="10960448" y="14326763"/>
                </a:lnTo>
                <a:lnTo>
                  <a:pt x="11130474" y="14265696"/>
                </a:lnTo>
                <a:lnTo>
                  <a:pt x="11393885" y="14050178"/>
                </a:lnTo>
                <a:lnTo>
                  <a:pt x="11670469" y="14241750"/>
                </a:lnTo>
                <a:lnTo>
                  <a:pt x="12197292" y="14193857"/>
                </a:lnTo>
                <a:lnTo>
                  <a:pt x="12750461" y="14122018"/>
                </a:lnTo>
                <a:lnTo>
                  <a:pt x="12935000" y="14357677"/>
                </a:lnTo>
                <a:lnTo>
                  <a:pt x="13221018" y="14420148"/>
                </a:lnTo>
                <a:lnTo>
                  <a:pt x="13382673" y="14019029"/>
                </a:lnTo>
                <a:lnTo>
                  <a:pt x="13574244" y="13564046"/>
                </a:lnTo>
                <a:lnTo>
                  <a:pt x="13358726" y="13383248"/>
                </a:lnTo>
                <a:lnTo>
                  <a:pt x="13478459" y="13010877"/>
                </a:lnTo>
                <a:lnTo>
                  <a:pt x="13515579" y="12494828"/>
                </a:lnTo>
                <a:lnTo>
                  <a:pt x="13622137" y="12002725"/>
                </a:lnTo>
                <a:lnTo>
                  <a:pt x="13502405" y="11941658"/>
                </a:lnTo>
                <a:lnTo>
                  <a:pt x="13125968" y="12001493"/>
                </a:lnTo>
                <a:lnTo>
                  <a:pt x="12692525" y="11817699"/>
                </a:lnTo>
                <a:lnTo>
                  <a:pt x="13071369" y="11449555"/>
                </a:lnTo>
                <a:lnTo>
                  <a:pt x="13434865" y="11670450"/>
                </a:lnTo>
                <a:lnTo>
                  <a:pt x="13388643" y="11144222"/>
                </a:lnTo>
                <a:lnTo>
                  <a:pt x="13891519" y="11071151"/>
                </a:lnTo>
                <a:lnTo>
                  <a:pt x="13630509" y="10553933"/>
                </a:lnTo>
                <a:lnTo>
                  <a:pt x="13473656" y="10125297"/>
                </a:lnTo>
                <a:lnTo>
                  <a:pt x="13628108" y="9837940"/>
                </a:lnTo>
                <a:lnTo>
                  <a:pt x="13066567" y="9551752"/>
                </a:lnTo>
                <a:lnTo>
                  <a:pt x="13327577" y="9160236"/>
                </a:lnTo>
                <a:lnTo>
                  <a:pt x="13364697" y="8798639"/>
                </a:lnTo>
                <a:lnTo>
                  <a:pt x="12957607" y="8317309"/>
                </a:lnTo>
                <a:lnTo>
                  <a:pt x="13386242" y="8362801"/>
                </a:lnTo>
                <a:lnTo>
                  <a:pt x="13244965" y="7681527"/>
                </a:lnTo>
                <a:lnTo>
                  <a:pt x="13495202" y="7062489"/>
                </a:lnTo>
                <a:lnTo>
                  <a:pt x="13173125" y="6836198"/>
                </a:lnTo>
                <a:lnTo>
                  <a:pt x="13459285" y="6415344"/>
                </a:lnTo>
                <a:lnTo>
                  <a:pt x="13239691" y="6359544"/>
                </a:lnTo>
                <a:lnTo>
                  <a:pt x="13159952" y="5926827"/>
                </a:lnTo>
                <a:lnTo>
                  <a:pt x="13023463" y="5541283"/>
                </a:lnTo>
                <a:lnTo>
                  <a:pt x="13174920" y="5320372"/>
                </a:lnTo>
                <a:lnTo>
                  <a:pt x="13070156" y="5142565"/>
                </a:lnTo>
                <a:lnTo>
                  <a:pt x="13183898" y="4795947"/>
                </a:lnTo>
                <a:lnTo>
                  <a:pt x="13294027" y="4284763"/>
                </a:lnTo>
                <a:lnTo>
                  <a:pt x="13128227" y="4361888"/>
                </a:lnTo>
                <a:lnTo>
                  <a:pt x="12815723" y="3999105"/>
                </a:lnTo>
                <a:lnTo>
                  <a:pt x="13042014" y="3776400"/>
                </a:lnTo>
                <a:lnTo>
                  <a:pt x="13204853" y="3523762"/>
                </a:lnTo>
                <a:lnTo>
                  <a:pt x="13412590" y="3435757"/>
                </a:lnTo>
                <a:lnTo>
                  <a:pt x="13410799" y="3108285"/>
                </a:lnTo>
                <a:lnTo>
                  <a:pt x="13575432" y="2990344"/>
                </a:lnTo>
                <a:lnTo>
                  <a:pt x="13829862" y="2677842"/>
                </a:lnTo>
                <a:lnTo>
                  <a:pt x="13678405" y="2470102"/>
                </a:lnTo>
                <a:lnTo>
                  <a:pt x="13500598" y="2544933"/>
                </a:lnTo>
                <a:lnTo>
                  <a:pt x="13445640" y="2297515"/>
                </a:lnTo>
                <a:lnTo>
                  <a:pt x="13590397" y="1998344"/>
                </a:lnTo>
                <a:lnTo>
                  <a:pt x="13944600" y="1800192"/>
                </a:lnTo>
                <a:lnTo>
                  <a:pt x="14326948" y="1843689"/>
                </a:lnTo>
                <a:lnTo>
                  <a:pt x="14350104" y="1614202"/>
                </a:lnTo>
                <a:lnTo>
                  <a:pt x="14143768" y="1434603"/>
                </a:lnTo>
                <a:lnTo>
                  <a:pt x="13731487" y="1521206"/>
                </a:lnTo>
                <a:lnTo>
                  <a:pt x="13608559" y="1191943"/>
                </a:lnTo>
                <a:lnTo>
                  <a:pt x="13867979" y="999171"/>
                </a:lnTo>
                <a:lnTo>
                  <a:pt x="14187265" y="1029104"/>
                </a:lnTo>
                <a:lnTo>
                  <a:pt x="14210416" y="869461"/>
                </a:lnTo>
                <a:lnTo>
                  <a:pt x="13911086" y="769684"/>
                </a:lnTo>
                <a:lnTo>
                  <a:pt x="13934626" y="543393"/>
                </a:lnTo>
                <a:lnTo>
                  <a:pt x="13608558" y="317492"/>
                </a:lnTo>
                <a:lnTo>
                  <a:pt x="13829862" y="192772"/>
                </a:lnTo>
                <a:lnTo>
                  <a:pt x="13667023" y="0"/>
                </a:lnTo>
                <a:lnTo>
                  <a:pt x="13444317" y="24553"/>
                </a:lnTo>
                <a:lnTo>
                  <a:pt x="13160999" y="776"/>
                </a:lnTo>
                <a:lnTo>
                  <a:pt x="12781891" y="254429"/>
                </a:lnTo>
                <a:lnTo>
                  <a:pt x="12181127" y="542692"/>
                </a:lnTo>
                <a:lnTo>
                  <a:pt x="11163091" y="1373332"/>
                </a:lnTo>
                <a:lnTo>
                  <a:pt x="10242337" y="1755294"/>
                </a:lnTo>
                <a:lnTo>
                  <a:pt x="9641570" y="1933098"/>
                </a:lnTo>
                <a:lnTo>
                  <a:pt x="8537318" y="2374923"/>
                </a:lnTo>
                <a:lnTo>
                  <a:pt x="7573460" y="3078348"/>
                </a:lnTo>
                <a:lnTo>
                  <a:pt x="6967313" y="2896959"/>
                </a:lnTo>
                <a:lnTo>
                  <a:pt x="6430312" y="2982861"/>
                </a:lnTo>
                <a:lnTo>
                  <a:pt x="5793921" y="3052315"/>
                </a:lnTo>
                <a:lnTo>
                  <a:pt x="5200640" y="3493826"/>
                </a:lnTo>
                <a:lnTo>
                  <a:pt x="4618738" y="3557592"/>
                </a:lnTo>
                <a:lnTo>
                  <a:pt x="3855668" y="4199753"/>
                </a:lnTo>
                <a:close/>
              </a:path>
            </a:pathLst>
          </a:custGeom>
          <a:solidFill>
            <a:schemeClr val="accent1"/>
          </a:solidFill>
          <a:ln w="6350" cmpd="sng">
            <a:solidFill>
              <a:schemeClr val="tx1"/>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nvGrpSpPr>
          <p:cNvPr id="19" name="Group 18">
            <a:extLst>
              <a:ext uri="{FF2B5EF4-FFF2-40B4-BE49-F238E27FC236}">
                <a16:creationId xmlns:a16="http://schemas.microsoft.com/office/drawing/2014/main" id="{F84FEBB5-0C3A-403A-9F74-D1DEB8AC815F}"/>
              </a:ext>
            </a:extLst>
          </p:cNvPr>
          <p:cNvGrpSpPr/>
          <p:nvPr/>
        </p:nvGrpSpPr>
        <p:grpSpPr>
          <a:xfrm>
            <a:off x="6172200" y="828523"/>
            <a:ext cx="2634714" cy="1136079"/>
            <a:chOff x="367660" y="3124767"/>
            <a:chExt cx="1641546" cy="909685"/>
          </a:xfrm>
        </p:grpSpPr>
        <p:sp>
          <p:nvSpPr>
            <p:cNvPr id="20" name="Round Same Side Corner Rectangle 92">
              <a:extLst>
                <a:ext uri="{FF2B5EF4-FFF2-40B4-BE49-F238E27FC236}">
                  <a16:creationId xmlns:a16="http://schemas.microsoft.com/office/drawing/2014/main" id="{E6889CA0-F342-4FB4-B599-ADED87655D97}"/>
                </a:ext>
              </a:extLst>
            </p:cNvPr>
            <p:cNvSpPr/>
            <p:nvPr/>
          </p:nvSpPr>
          <p:spPr>
            <a:xfrm rot="10800000">
              <a:off x="367660" y="3365677"/>
              <a:ext cx="1499877" cy="668775"/>
            </a:xfrm>
            <a:prstGeom prst="round2SameRect">
              <a:avLst>
                <a:gd name="adj1" fmla="val 0"/>
                <a:gd name="adj2" fmla="val 0"/>
              </a:avLst>
            </a:prstGeom>
            <a:solidFill>
              <a:srgbClr val="FFFFFF"/>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A2D23A45-2E86-45A0-B8EA-7349CF5E6B78}"/>
                </a:ext>
              </a:extLst>
            </p:cNvPr>
            <p:cNvSpPr/>
            <p:nvPr/>
          </p:nvSpPr>
          <p:spPr>
            <a:xfrm>
              <a:off x="367662" y="3146987"/>
              <a:ext cx="1495534" cy="2730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48">
              <a:extLst>
                <a:ext uri="{FF2B5EF4-FFF2-40B4-BE49-F238E27FC236}">
                  <a16:creationId xmlns:a16="http://schemas.microsoft.com/office/drawing/2014/main" id="{B780CEC5-D98A-431E-833E-A4630BBC89F3}"/>
                </a:ext>
              </a:extLst>
            </p:cNvPr>
            <p:cNvSpPr txBox="1"/>
            <p:nvPr/>
          </p:nvSpPr>
          <p:spPr>
            <a:xfrm>
              <a:off x="457544" y="3494449"/>
              <a:ext cx="1457768" cy="394311"/>
            </a:xfrm>
            <a:prstGeom prst="rect">
              <a:avLst/>
            </a:prstGeom>
            <a:noFill/>
          </p:spPr>
          <p:txBody>
            <a:bodyPr wrap="square" lIns="0" tIns="0" rIns="0" bIns="0"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WFP, Iris Global, Caritas, SEPPA, Istituto OIKOS</a:t>
              </a:r>
            </a:p>
          </p:txBody>
        </p:sp>
        <p:sp>
          <p:nvSpPr>
            <p:cNvPr id="23" name="Oval 22">
              <a:extLst>
                <a:ext uri="{FF2B5EF4-FFF2-40B4-BE49-F238E27FC236}">
                  <a16:creationId xmlns:a16="http://schemas.microsoft.com/office/drawing/2014/main" id="{7688E00D-05DF-496E-9540-C4DDC4811592}"/>
                </a:ext>
              </a:extLst>
            </p:cNvPr>
            <p:cNvSpPr/>
            <p:nvPr/>
          </p:nvSpPr>
          <p:spPr>
            <a:xfrm>
              <a:off x="1707376" y="3124767"/>
              <a:ext cx="255713" cy="316132"/>
            </a:xfrm>
            <a:prstGeom prst="ellipse">
              <a:avLst/>
            </a:prstGeom>
            <a:solidFill>
              <a:schemeClr val="bg1"/>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24" name="Rectangle 23">
              <a:extLst>
                <a:ext uri="{FF2B5EF4-FFF2-40B4-BE49-F238E27FC236}">
                  <a16:creationId xmlns:a16="http://schemas.microsoft.com/office/drawing/2014/main" id="{77FA3EA2-F59B-4648-AE5C-6E7F7BB2B324}"/>
                </a:ext>
              </a:extLst>
            </p:cNvPr>
            <p:cNvSpPr/>
            <p:nvPr/>
          </p:nvSpPr>
          <p:spPr>
            <a:xfrm>
              <a:off x="385261" y="3163465"/>
              <a:ext cx="1277031" cy="271088"/>
            </a:xfrm>
            <a:prstGeom prst="rect">
              <a:avLst/>
            </a:prstGeom>
          </p:spPr>
          <p:txBody>
            <a:bodyPr wrap="none">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Cabo Delgado</a:t>
              </a:r>
            </a:p>
          </p:txBody>
        </p:sp>
        <p:sp>
          <p:nvSpPr>
            <p:cNvPr id="26" name="TextBox 25">
              <a:extLst>
                <a:ext uri="{FF2B5EF4-FFF2-40B4-BE49-F238E27FC236}">
                  <a16:creationId xmlns:a16="http://schemas.microsoft.com/office/drawing/2014/main" id="{196479B8-EE71-4ACB-BD9B-69E139B91344}"/>
                </a:ext>
              </a:extLst>
            </p:cNvPr>
            <p:cNvSpPr txBox="1"/>
            <p:nvPr/>
          </p:nvSpPr>
          <p:spPr>
            <a:xfrm>
              <a:off x="1685597" y="3133527"/>
              <a:ext cx="323609" cy="369666"/>
            </a:xfrm>
            <a:prstGeom prst="rect">
              <a:avLst/>
            </a:prstGeom>
            <a:noFill/>
          </p:spPr>
          <p:txBody>
            <a:bodyPr wrap="square" rtlCol="0">
              <a:spAutoFit/>
            </a:bodyPr>
            <a:lstStyle/>
            <a:p>
              <a:pPr algn="ctr"/>
              <a:r>
                <a:rPr lang="en-US" sz="24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5</a:t>
              </a:r>
              <a:endParaRPr lang="en-IT" sz="2400" b="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27" name="Straight Connector 26">
            <a:extLst>
              <a:ext uri="{FF2B5EF4-FFF2-40B4-BE49-F238E27FC236}">
                <a16:creationId xmlns:a16="http://schemas.microsoft.com/office/drawing/2014/main" id="{AC05C183-C708-453D-949F-3B9373675086}"/>
              </a:ext>
            </a:extLst>
          </p:cNvPr>
          <p:cNvCxnSpPr>
            <a:cxnSpLocks/>
          </p:cNvCxnSpPr>
          <p:nvPr/>
        </p:nvCxnSpPr>
        <p:spPr>
          <a:xfrm flipH="1">
            <a:off x="7747082" y="1976585"/>
            <a:ext cx="447102" cy="958290"/>
          </a:xfrm>
          <a:prstGeom prst="line">
            <a:avLst/>
          </a:prstGeom>
          <a:ln w="12700" cap="flat">
            <a:solidFill>
              <a:srgbClr val="FF6600"/>
            </a:solidFill>
            <a:prstDash val="solid"/>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7D7EB4E8-A927-44A9-A018-B3625034F4CA}"/>
              </a:ext>
            </a:extLst>
          </p:cNvPr>
          <p:cNvGrpSpPr/>
          <p:nvPr/>
        </p:nvGrpSpPr>
        <p:grpSpPr>
          <a:xfrm>
            <a:off x="5438855" y="5421119"/>
            <a:ext cx="2031135" cy="1161213"/>
            <a:chOff x="367660" y="3104642"/>
            <a:chExt cx="1685171" cy="929810"/>
          </a:xfrm>
        </p:grpSpPr>
        <p:sp>
          <p:nvSpPr>
            <p:cNvPr id="29" name="Round Same Side Corner Rectangle 92">
              <a:extLst>
                <a:ext uri="{FF2B5EF4-FFF2-40B4-BE49-F238E27FC236}">
                  <a16:creationId xmlns:a16="http://schemas.microsoft.com/office/drawing/2014/main" id="{019A9001-FFA6-4D48-A26F-1C7EDF93C75A}"/>
                </a:ext>
              </a:extLst>
            </p:cNvPr>
            <p:cNvSpPr/>
            <p:nvPr/>
          </p:nvSpPr>
          <p:spPr>
            <a:xfrm rot="10800000">
              <a:off x="367660" y="3365677"/>
              <a:ext cx="1499877" cy="668775"/>
            </a:xfrm>
            <a:prstGeom prst="round2SameRect">
              <a:avLst>
                <a:gd name="adj1" fmla="val 0"/>
                <a:gd name="adj2" fmla="val 0"/>
              </a:avLst>
            </a:prstGeom>
            <a:solidFill>
              <a:srgbClr val="FFFFFF"/>
            </a:solidFill>
            <a:ln w="127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B00E9D0B-51ED-4139-9E65-7CF870A04AC3}"/>
                </a:ext>
              </a:extLst>
            </p:cNvPr>
            <p:cNvSpPr/>
            <p:nvPr/>
          </p:nvSpPr>
          <p:spPr>
            <a:xfrm>
              <a:off x="367662" y="3146987"/>
              <a:ext cx="1495534" cy="2730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48">
              <a:extLst>
                <a:ext uri="{FF2B5EF4-FFF2-40B4-BE49-F238E27FC236}">
                  <a16:creationId xmlns:a16="http://schemas.microsoft.com/office/drawing/2014/main" id="{AF7CE58E-7D01-4E11-9A90-F9E5CE30C6C2}"/>
                </a:ext>
              </a:extLst>
            </p:cNvPr>
            <p:cNvSpPr txBox="1"/>
            <p:nvPr/>
          </p:nvSpPr>
          <p:spPr>
            <a:xfrm>
              <a:off x="669431" y="3594420"/>
              <a:ext cx="1280437" cy="197155"/>
            </a:xfrm>
            <a:prstGeom prst="rect">
              <a:avLst/>
            </a:prstGeom>
            <a:noFill/>
          </p:spPr>
          <p:txBody>
            <a:bodyPr wrap="square" lIns="0" tIns="0" rIns="0" bIns="0"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WFP, INAR </a:t>
              </a:r>
            </a:p>
          </p:txBody>
        </p:sp>
        <p:sp>
          <p:nvSpPr>
            <p:cNvPr id="32" name="Oval 31">
              <a:extLst>
                <a:ext uri="{FF2B5EF4-FFF2-40B4-BE49-F238E27FC236}">
                  <a16:creationId xmlns:a16="http://schemas.microsoft.com/office/drawing/2014/main" id="{6EF3CE62-AC5C-4DCC-A4C6-DEC853D867E9}"/>
                </a:ext>
              </a:extLst>
            </p:cNvPr>
            <p:cNvSpPr/>
            <p:nvPr/>
          </p:nvSpPr>
          <p:spPr>
            <a:xfrm>
              <a:off x="1707376" y="3116076"/>
              <a:ext cx="324823" cy="324823"/>
            </a:xfrm>
            <a:prstGeom prst="ellipse">
              <a:avLst/>
            </a:prstGeom>
            <a:solidFill>
              <a:schemeClr val="bg1"/>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33" name="Rectangle 32">
              <a:extLst>
                <a:ext uri="{FF2B5EF4-FFF2-40B4-BE49-F238E27FC236}">
                  <a16:creationId xmlns:a16="http://schemas.microsoft.com/office/drawing/2014/main" id="{B056B5B4-ED4C-4840-8FD5-358380C55293}"/>
                </a:ext>
              </a:extLst>
            </p:cNvPr>
            <p:cNvSpPr/>
            <p:nvPr/>
          </p:nvSpPr>
          <p:spPr>
            <a:xfrm>
              <a:off x="582759" y="3163465"/>
              <a:ext cx="882032" cy="271088"/>
            </a:xfrm>
            <a:prstGeom prst="rect">
              <a:avLst/>
            </a:prstGeom>
          </p:spPr>
          <p:txBody>
            <a:bodyPr wrap="none">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Nampula</a:t>
              </a:r>
            </a:p>
          </p:txBody>
        </p:sp>
        <p:sp>
          <p:nvSpPr>
            <p:cNvPr id="34" name="TextBox 33">
              <a:extLst>
                <a:ext uri="{FF2B5EF4-FFF2-40B4-BE49-F238E27FC236}">
                  <a16:creationId xmlns:a16="http://schemas.microsoft.com/office/drawing/2014/main" id="{C7254B4B-302A-41D4-B802-21174A26BE05}"/>
                </a:ext>
              </a:extLst>
            </p:cNvPr>
            <p:cNvSpPr txBox="1"/>
            <p:nvPr/>
          </p:nvSpPr>
          <p:spPr>
            <a:xfrm>
              <a:off x="1729222" y="3104642"/>
              <a:ext cx="323609" cy="369666"/>
            </a:xfrm>
            <a:prstGeom prst="rect">
              <a:avLst/>
            </a:prstGeom>
            <a:noFill/>
          </p:spPr>
          <p:txBody>
            <a:bodyPr wrap="square" rtlCol="0">
              <a:spAutoFit/>
            </a:bodyPr>
            <a:lstStyle/>
            <a:p>
              <a:pPr algn="ctr"/>
              <a:r>
                <a:rPr lang="en-US" sz="24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2</a:t>
              </a:r>
              <a:endParaRPr lang="en-IT" sz="2400" b="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35" name="Straight Connector 34">
            <a:extLst>
              <a:ext uri="{FF2B5EF4-FFF2-40B4-BE49-F238E27FC236}">
                <a16:creationId xmlns:a16="http://schemas.microsoft.com/office/drawing/2014/main" id="{6B8E7DB7-B966-4967-80E6-7BEF63F4CB11}"/>
              </a:ext>
            </a:extLst>
          </p:cNvPr>
          <p:cNvCxnSpPr>
            <a:cxnSpLocks/>
          </p:cNvCxnSpPr>
          <p:nvPr/>
        </p:nvCxnSpPr>
        <p:spPr>
          <a:xfrm flipV="1">
            <a:off x="6867012" y="4417358"/>
            <a:ext cx="769602" cy="1072917"/>
          </a:xfrm>
          <a:prstGeom prst="line">
            <a:avLst/>
          </a:prstGeom>
          <a:ln w="12700" cap="flat">
            <a:solidFill>
              <a:srgbClr val="FF6600"/>
            </a:solidFill>
            <a:prstDash val="solid"/>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C58ACDD8-8658-4507-AD29-5C7207A2710B}"/>
              </a:ext>
            </a:extLst>
          </p:cNvPr>
          <p:cNvSpPr/>
          <p:nvPr/>
        </p:nvSpPr>
        <p:spPr>
          <a:xfrm>
            <a:off x="5592548" y="3047521"/>
            <a:ext cx="1274243" cy="553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NIASSA</a:t>
            </a:r>
            <a:endParaRPr lang="pt-PT" b="1" dirty="0">
              <a:solidFill>
                <a:schemeClr val="tx1"/>
              </a:solidFill>
            </a:endParaRPr>
          </a:p>
        </p:txBody>
      </p:sp>
    </p:spTree>
    <p:extLst>
      <p:ext uri="{BB962C8B-B14F-4D97-AF65-F5344CB8AC3E}">
        <p14:creationId xmlns:p14="http://schemas.microsoft.com/office/powerpoint/2010/main" val="363111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12192" y="0"/>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18288" y="81337"/>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 </a:t>
            </a:r>
            <a:r>
              <a:rPr lang="en-US" sz="3600" kern="0" dirty="0">
                <a:solidFill>
                  <a:srgbClr val="EFEFEF"/>
                </a:solidFill>
                <a:latin typeface="Arial Narrow" panose="020B0606020202030204" pitchFamily="34" charset="0"/>
              </a:rPr>
              <a:t>AGENDA</a:t>
            </a:r>
          </a:p>
        </p:txBody>
      </p:sp>
      <p:sp>
        <p:nvSpPr>
          <p:cNvPr id="2" name="Rectangle 1"/>
          <p:cNvSpPr/>
          <p:nvPr/>
        </p:nvSpPr>
        <p:spPr>
          <a:xfrm>
            <a:off x="918545" y="1510680"/>
            <a:ext cx="6783970" cy="4508927"/>
          </a:xfrm>
          <a:prstGeom prst="rect">
            <a:avLst/>
          </a:prstGeom>
        </p:spPr>
        <p:txBody>
          <a:bodyPr wrap="square">
            <a:spAutoFit/>
          </a:bodyPr>
          <a:lstStyle/>
          <a:p>
            <a:pPr marL="342900" indent="-342900" defTabSz="457200">
              <a:buFont typeface="+mj-lt"/>
              <a:buAutoNum type="arabicPeriod"/>
              <a:tabLst>
                <a:tab pos="2514600" algn="l"/>
              </a:tabLst>
            </a:pP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Situation - Update</a:t>
            </a:r>
            <a:endParaRPr lang="es-ES" sz="14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defTabSz="457200"/>
            <a:r>
              <a:rPr lang="en-US" sz="16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 </a:t>
            </a:r>
          </a:p>
          <a:p>
            <a:pPr marL="342900" indent="-342900" defTabSz="457200">
              <a:buFont typeface="+mj-lt"/>
              <a:buAutoNum type="arabicPeriod" startAt="2"/>
            </a:pP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World Bank Project, </a:t>
            </a:r>
            <a:r>
              <a:rPr lang="en-US" sz="1600" b="1"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Lizardo Narvaez Marulanda</a:t>
            </a:r>
          </a:p>
          <a:p>
            <a:pPr marL="342900" indent="-342900" defTabSz="457200">
              <a:buFont typeface="+mj-lt"/>
              <a:buAutoNum type="arabicPeriod" startAt="2"/>
            </a:pPr>
            <a:endParaRPr lang="en-US" sz="1600" b="1"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defTabSz="457200">
              <a:buFont typeface="+mj-lt"/>
              <a:buAutoNum type="arabicPeriod" startAt="2"/>
            </a:pP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FSC Updates</a:t>
            </a:r>
            <a:endParaRPr lang="es-ES" sz="14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spcAft>
                <a:spcPts val="600"/>
              </a:spcAft>
              <a:buFont typeface="Arial" panose="020B0604020202020204" pitchFamily="34" charset="0"/>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Food Assistance - Partners Update </a:t>
            </a: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spcAft>
                <a:spcPts val="600"/>
              </a:spcAft>
              <a:buFont typeface="Arial" panose="020B0604020202020204" pitchFamily="34" charset="0"/>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Agriculture WG Update </a:t>
            </a:r>
          </a:p>
          <a:p>
            <a:pPr marL="800100" lvl="1" indent="-342900" defTabSz="457200">
              <a:spcAft>
                <a:spcPts val="600"/>
              </a:spcAft>
              <a:buFont typeface="Arial" panose="020B0604020202020204" pitchFamily="34" charset="0"/>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FSC in Numbers, </a:t>
            </a:r>
            <a:r>
              <a:rPr lang="en-US" sz="14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Joao Muianga, FSC Information Manager</a:t>
            </a:r>
          </a:p>
          <a:p>
            <a:pPr marL="800100" lvl="1" indent="-342900" defTabSz="457200">
              <a:buFont typeface="Arial" panose="020B0604020202020204" pitchFamily="34" charset="0"/>
              <a:buChar char="•"/>
            </a:pPr>
            <a:endParaRPr lang="es-ES" sz="14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defTabSz="457200">
              <a:lnSpc>
                <a:spcPct val="150000"/>
              </a:lnSpc>
              <a:buFont typeface="+mj-lt"/>
              <a:buAutoNum type="arabicPeriod" startAt="2"/>
            </a:pP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Linha Verde, Northern Region, </a:t>
            </a:r>
            <a:r>
              <a:rPr lang="en-US" sz="16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Elda </a:t>
            </a:r>
            <a:r>
              <a:rPr lang="en-US" sz="1600" i="1"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Deavelar</a:t>
            </a:r>
            <a:r>
              <a:rPr lang="en-US" sz="16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 </a:t>
            </a:r>
            <a:endParaRPr lang="en-US" sz="14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lvl="1" defTabSz="457200"/>
            <a:r>
              <a:rPr lang="en-US" sz="14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 </a:t>
            </a: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defTabSz="457200">
              <a:buFont typeface="+mj-lt"/>
              <a:buAutoNum type="arabicPeriod" startAt="5"/>
            </a:pP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Inter-Cluster</a:t>
            </a:r>
            <a:endParaRPr lang="es-ES" sz="14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buFont typeface="Symbol" panose="05050102010706020507" pitchFamily="18" charset="2"/>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Rapid Response Mission to </a:t>
            </a:r>
            <a:r>
              <a:rPr lang="en-US" sz="1400"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Mueda</a:t>
            </a: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buFont typeface="Symbol" panose="05050102010706020507" pitchFamily="18" charset="2"/>
              <a:buChar char=""/>
            </a:pPr>
            <a:r>
              <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CCCM Cluster </a:t>
            </a:r>
            <a:r>
              <a:rPr lang="es-ES" sz="1400"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Site</a:t>
            </a:r>
            <a:r>
              <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 </a:t>
            </a:r>
            <a:r>
              <a:rPr lang="es-ES" sz="1400"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List</a:t>
            </a: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buFont typeface="Symbol" panose="05050102010706020507" pitchFamily="18" charset="2"/>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HRP 2021 Cluster Projects </a:t>
            </a: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lvl="1" defTabSz="457200"/>
            <a:r>
              <a:rPr lang="pt-PT" sz="16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 </a:t>
            </a: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defTabSz="457200">
              <a:lnSpc>
                <a:spcPct val="150000"/>
              </a:lnSpc>
              <a:spcAft>
                <a:spcPts val="800"/>
              </a:spcAft>
              <a:buFont typeface="+mj-lt"/>
              <a:buAutoNum type="arabicPeriod" startAt="5"/>
            </a:pP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AOB</a:t>
            </a:r>
            <a:endParaRPr lang="es-ES" sz="14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spTree>
    <p:extLst>
      <p:ext uri="{BB962C8B-B14F-4D97-AF65-F5344CB8AC3E}">
        <p14:creationId xmlns:p14="http://schemas.microsoft.com/office/powerpoint/2010/main" val="36558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58EC83-DCAB-4366-BECF-7756EFFD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959" y="642255"/>
            <a:ext cx="2621941" cy="3393099"/>
          </a:xfrm>
          <a:prstGeom prst="rect">
            <a:avLst/>
          </a:prstGeom>
        </p:spPr>
      </p:pic>
      <p:sp>
        <p:nvSpPr>
          <p:cNvPr id="41" name="Rectangle 40">
            <a:extLst>
              <a:ext uri="{FF2B5EF4-FFF2-40B4-BE49-F238E27FC236}">
                <a16:creationId xmlns:a16="http://schemas.microsoft.com/office/drawing/2014/main" id="{E4975A85-A402-43A9-8AAB-F0331FE73209}"/>
              </a:ext>
            </a:extLst>
          </p:cNvPr>
          <p:cNvSpPr/>
          <p:nvPr/>
        </p:nvSpPr>
        <p:spPr>
          <a:xfrm>
            <a:off x="2312654" y="1457284"/>
            <a:ext cx="2064617" cy="2360417"/>
          </a:xfrm>
          <a:prstGeom prst="rect">
            <a:avLst/>
          </a:prstGeom>
          <a:solidFill>
            <a:srgbClr val="F6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4" name="肘形连接符 141">
            <a:extLst>
              <a:ext uri="{FF2B5EF4-FFF2-40B4-BE49-F238E27FC236}">
                <a16:creationId xmlns:a16="http://schemas.microsoft.com/office/drawing/2014/main" id="{A9E90EDB-9DD4-4775-93AA-B23EAFA201F5}"/>
              </a:ext>
            </a:extLst>
          </p:cNvPr>
          <p:cNvCxnSpPr>
            <a:cxnSpLocks/>
          </p:cNvCxnSpPr>
          <p:nvPr/>
        </p:nvCxnSpPr>
        <p:spPr>
          <a:xfrm rot="5400000" flipH="1" flipV="1">
            <a:off x="1591945" y="3702637"/>
            <a:ext cx="5714999" cy="1"/>
          </a:xfrm>
          <a:prstGeom prst="bentConnector3">
            <a:avLst>
              <a:gd name="adj1" fmla="val 50000"/>
            </a:avLst>
          </a:prstGeom>
          <a:noFill/>
          <a:ln w="9525">
            <a:solidFill>
              <a:schemeClr val="bg1">
                <a:lumMod val="65000"/>
              </a:schemeClr>
            </a:solidFill>
            <a:prstDash val="sysDash"/>
            <a:miter lim="800000"/>
            <a:headEnd/>
            <a:tailEnd/>
          </a:ln>
        </p:spPr>
      </p:cxnSp>
      <p:sp>
        <p:nvSpPr>
          <p:cNvPr id="9" name="Rectangle: Rounded Corners 8">
            <a:extLst>
              <a:ext uri="{FF2B5EF4-FFF2-40B4-BE49-F238E27FC236}">
                <a16:creationId xmlns:a16="http://schemas.microsoft.com/office/drawing/2014/main" id="{2A54264D-E983-4053-A181-A5DCB0214FB1}"/>
              </a:ext>
            </a:extLst>
          </p:cNvPr>
          <p:cNvSpPr/>
          <p:nvPr/>
        </p:nvSpPr>
        <p:spPr>
          <a:xfrm>
            <a:off x="138422" y="4541313"/>
            <a:ext cx="4219954" cy="203772"/>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LIVELIHOOD: BENEFICIARIES REACHED BY DISTRICT</a:t>
            </a:r>
            <a:endParaRPr lang="pt-PT" sz="1100" b="1" dirty="0"/>
          </a:p>
        </p:txBody>
      </p:sp>
      <p:sp>
        <p:nvSpPr>
          <p:cNvPr id="16" name="Rectangle: Rounded Corners 15">
            <a:extLst>
              <a:ext uri="{FF2B5EF4-FFF2-40B4-BE49-F238E27FC236}">
                <a16:creationId xmlns:a16="http://schemas.microsoft.com/office/drawing/2014/main" id="{B63E7DB5-5A34-486C-AC76-2A80D31384ED}"/>
              </a:ext>
            </a:extLst>
          </p:cNvPr>
          <p:cNvSpPr/>
          <p:nvPr/>
        </p:nvSpPr>
        <p:spPr>
          <a:xfrm>
            <a:off x="4829001" y="4008349"/>
            <a:ext cx="2081780" cy="21597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LEAD ORGANIZATION</a:t>
            </a:r>
            <a:endParaRPr lang="pt-PT" sz="1100" b="1" dirty="0"/>
          </a:p>
        </p:txBody>
      </p:sp>
      <p:pic>
        <p:nvPicPr>
          <p:cNvPr id="18" name="Picture 17">
            <a:extLst>
              <a:ext uri="{FF2B5EF4-FFF2-40B4-BE49-F238E27FC236}">
                <a16:creationId xmlns:a16="http://schemas.microsoft.com/office/drawing/2014/main" id="{72D3763F-0028-4B93-A3DC-9C16DE3015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9612" y="3984654"/>
            <a:ext cx="510550" cy="510550"/>
          </a:xfrm>
          <a:prstGeom prst="rect">
            <a:avLst/>
          </a:prstGeom>
        </p:spPr>
      </p:pic>
      <p:sp>
        <p:nvSpPr>
          <p:cNvPr id="19" name="TextBox 18">
            <a:extLst>
              <a:ext uri="{FF2B5EF4-FFF2-40B4-BE49-F238E27FC236}">
                <a16:creationId xmlns:a16="http://schemas.microsoft.com/office/drawing/2014/main" id="{C84E0BB2-D033-4D5C-922A-D3A4EDA25B29}"/>
              </a:ext>
            </a:extLst>
          </p:cNvPr>
          <p:cNvSpPr txBox="1"/>
          <p:nvPr/>
        </p:nvSpPr>
        <p:spPr>
          <a:xfrm>
            <a:off x="5272050" y="4302573"/>
            <a:ext cx="1610880" cy="261610"/>
          </a:xfrm>
          <a:prstGeom prst="rect">
            <a:avLst/>
          </a:prstGeom>
          <a:noFill/>
        </p:spPr>
        <p:txBody>
          <a:bodyPr wrap="square" rtlCol="0">
            <a:spAutoFit/>
          </a:bodyPr>
          <a:lstStyle/>
          <a:p>
            <a:r>
              <a:rPr lang="en-US" sz="1100" b="1" dirty="0">
                <a:solidFill>
                  <a:schemeClr val="bg1">
                    <a:lumMod val="50000"/>
                  </a:schemeClr>
                </a:solidFill>
              </a:rPr>
              <a:t>FAO</a:t>
            </a:r>
          </a:p>
        </p:txBody>
      </p:sp>
      <p:sp>
        <p:nvSpPr>
          <p:cNvPr id="21" name="Oval 20">
            <a:extLst>
              <a:ext uri="{FF2B5EF4-FFF2-40B4-BE49-F238E27FC236}">
                <a16:creationId xmlns:a16="http://schemas.microsoft.com/office/drawing/2014/main" id="{094AB5CA-1FE5-4AFF-A8CC-F04C1624AF90}"/>
              </a:ext>
            </a:extLst>
          </p:cNvPr>
          <p:cNvSpPr/>
          <p:nvPr/>
        </p:nvSpPr>
        <p:spPr>
          <a:xfrm>
            <a:off x="4975123" y="4292067"/>
            <a:ext cx="355828" cy="381012"/>
          </a:xfrm>
          <a:prstGeom prst="ellipse">
            <a:avLst/>
          </a:prstGeom>
          <a:ln w="12700">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chemeClr val="accent6">
                    <a:lumMod val="75000"/>
                  </a:schemeClr>
                </a:solidFill>
              </a:rPr>
              <a:t>1</a:t>
            </a:r>
            <a:endParaRPr lang="pt-PT" b="1" dirty="0">
              <a:solidFill>
                <a:schemeClr val="accent6">
                  <a:lumMod val="75000"/>
                </a:schemeClr>
              </a:solidFill>
            </a:endParaRPr>
          </a:p>
        </p:txBody>
      </p:sp>
      <p:sp>
        <p:nvSpPr>
          <p:cNvPr id="23" name="Rectangle: Rounded Corners 22">
            <a:extLst>
              <a:ext uri="{FF2B5EF4-FFF2-40B4-BE49-F238E27FC236}">
                <a16:creationId xmlns:a16="http://schemas.microsoft.com/office/drawing/2014/main" id="{E0C5E919-AACC-4272-9833-55E6D8478B41}"/>
              </a:ext>
            </a:extLst>
          </p:cNvPr>
          <p:cNvSpPr/>
          <p:nvPr/>
        </p:nvSpPr>
        <p:spPr>
          <a:xfrm>
            <a:off x="7346083" y="4004890"/>
            <a:ext cx="1789682" cy="19187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IMPLEMENTING PARTNER</a:t>
            </a:r>
            <a:endParaRPr lang="pt-PT" sz="1100" b="1" dirty="0"/>
          </a:p>
        </p:txBody>
      </p:sp>
      <p:sp>
        <p:nvSpPr>
          <p:cNvPr id="24" name="Oval 23">
            <a:extLst>
              <a:ext uri="{FF2B5EF4-FFF2-40B4-BE49-F238E27FC236}">
                <a16:creationId xmlns:a16="http://schemas.microsoft.com/office/drawing/2014/main" id="{94BE706C-F0A0-4409-9C3D-E9A52DEB0569}"/>
              </a:ext>
            </a:extLst>
          </p:cNvPr>
          <p:cNvSpPr/>
          <p:nvPr/>
        </p:nvSpPr>
        <p:spPr>
          <a:xfrm>
            <a:off x="7280523" y="4421864"/>
            <a:ext cx="381000" cy="334519"/>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75000"/>
                  </a:schemeClr>
                </a:solidFill>
              </a:rPr>
              <a:t>4</a:t>
            </a:r>
            <a:endParaRPr lang="pt-PT" b="1" dirty="0">
              <a:solidFill>
                <a:schemeClr val="accent6">
                  <a:lumMod val="75000"/>
                </a:schemeClr>
              </a:solidFill>
            </a:endParaRPr>
          </a:p>
        </p:txBody>
      </p:sp>
      <p:pic>
        <p:nvPicPr>
          <p:cNvPr id="25" name="Picture 24">
            <a:extLst>
              <a:ext uri="{FF2B5EF4-FFF2-40B4-BE49-F238E27FC236}">
                <a16:creationId xmlns:a16="http://schemas.microsoft.com/office/drawing/2014/main" id="{F5D59B80-5D0E-49F9-B5C5-9EEB82663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1223" y="3972023"/>
            <a:ext cx="510550" cy="510550"/>
          </a:xfrm>
          <a:prstGeom prst="rect">
            <a:avLst/>
          </a:prstGeom>
        </p:spPr>
      </p:pic>
      <p:sp>
        <p:nvSpPr>
          <p:cNvPr id="26" name="TextBox 25">
            <a:extLst>
              <a:ext uri="{FF2B5EF4-FFF2-40B4-BE49-F238E27FC236}">
                <a16:creationId xmlns:a16="http://schemas.microsoft.com/office/drawing/2014/main" id="{7E88FF0F-862B-459E-A4B9-F69ACFCD8165}"/>
              </a:ext>
            </a:extLst>
          </p:cNvPr>
          <p:cNvSpPr txBox="1"/>
          <p:nvPr/>
        </p:nvSpPr>
        <p:spPr>
          <a:xfrm>
            <a:off x="7541011" y="4301401"/>
            <a:ext cx="1608133" cy="430887"/>
          </a:xfrm>
          <a:prstGeom prst="rect">
            <a:avLst/>
          </a:prstGeom>
          <a:noFill/>
        </p:spPr>
        <p:txBody>
          <a:bodyPr wrap="none" rtlCol="0">
            <a:spAutoFit/>
          </a:bodyPr>
          <a:lstStyle/>
          <a:p>
            <a:r>
              <a:rPr lang="en-US" sz="1100" b="1" dirty="0">
                <a:solidFill>
                  <a:schemeClr val="bg1">
                    <a:lumMod val="50000"/>
                  </a:schemeClr>
                </a:solidFill>
              </a:rPr>
              <a:t>SDAE, ADEL, AVSI,</a:t>
            </a:r>
          </a:p>
          <a:p>
            <a:r>
              <a:rPr lang="en-US" sz="1100" b="1" dirty="0">
                <a:solidFill>
                  <a:schemeClr val="bg1">
                    <a:lumMod val="50000"/>
                  </a:schemeClr>
                </a:solidFill>
              </a:rPr>
              <a:t>Caritas Pemba, KAYEMA</a:t>
            </a:r>
            <a:endParaRPr lang="pt-PT" sz="1100" b="1" dirty="0">
              <a:solidFill>
                <a:schemeClr val="bg1">
                  <a:lumMod val="50000"/>
                </a:schemeClr>
              </a:solidFill>
            </a:endParaRPr>
          </a:p>
        </p:txBody>
      </p:sp>
      <p:sp>
        <p:nvSpPr>
          <p:cNvPr id="27" name="Rectangle 26">
            <a:extLst>
              <a:ext uri="{FF2B5EF4-FFF2-40B4-BE49-F238E27FC236}">
                <a16:creationId xmlns:a16="http://schemas.microsoft.com/office/drawing/2014/main" id="{D7B6A184-2843-476F-935B-26C51BCE11B6}"/>
              </a:ext>
            </a:extLst>
          </p:cNvPr>
          <p:cNvSpPr/>
          <p:nvPr/>
        </p:nvSpPr>
        <p:spPr>
          <a:xfrm>
            <a:off x="0" y="0"/>
            <a:ext cx="9144000" cy="630939"/>
          </a:xfrm>
          <a:prstGeom prst="rect">
            <a:avLst/>
          </a:prstGeom>
          <a:solidFill>
            <a:srgbClr val="4095A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 </a:t>
            </a:r>
            <a:r>
              <a:rPr lang="en-US" dirty="0" err="1"/>
              <a:t>DRAFT_Livelihood</a:t>
            </a:r>
            <a:r>
              <a:rPr lang="en-US" dirty="0"/>
              <a:t> Dashboard for the North of Mozambique</a:t>
            </a:r>
          </a:p>
          <a:p>
            <a:pPr algn="ctr"/>
            <a:r>
              <a:rPr lang="en-US" sz="1200" i="1" dirty="0"/>
              <a:t>January 31</a:t>
            </a:r>
            <a:r>
              <a:rPr lang="en-US" sz="1200" i="1" baseline="30000" dirty="0"/>
              <a:t>st</a:t>
            </a:r>
            <a:r>
              <a:rPr lang="en-US" sz="1200" i="1" dirty="0"/>
              <a:t> 2021</a:t>
            </a:r>
            <a:endParaRPr lang="pt-PT" sz="1200" i="1" dirty="0"/>
          </a:p>
        </p:txBody>
      </p:sp>
      <p:sp>
        <p:nvSpPr>
          <p:cNvPr id="28" name="Rectangle: Top Corners Rounded 27">
            <a:extLst>
              <a:ext uri="{FF2B5EF4-FFF2-40B4-BE49-F238E27FC236}">
                <a16:creationId xmlns:a16="http://schemas.microsoft.com/office/drawing/2014/main" id="{84B5CE8A-4E20-458E-B4F3-23D9FADD28D2}"/>
              </a:ext>
            </a:extLst>
          </p:cNvPr>
          <p:cNvSpPr/>
          <p:nvPr/>
        </p:nvSpPr>
        <p:spPr>
          <a:xfrm>
            <a:off x="128404" y="1217922"/>
            <a:ext cx="2137974" cy="1172102"/>
          </a:xfrm>
          <a:prstGeom prst="round2SameRect">
            <a:avLst/>
          </a:prstGeom>
          <a:solidFill>
            <a:srgbClr val="B9DEE9"/>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pt-PT" dirty="0"/>
          </a:p>
        </p:txBody>
      </p:sp>
      <p:sp>
        <p:nvSpPr>
          <p:cNvPr id="29" name="Rectangle: Rounded Corners 28">
            <a:extLst>
              <a:ext uri="{FF2B5EF4-FFF2-40B4-BE49-F238E27FC236}">
                <a16:creationId xmlns:a16="http://schemas.microsoft.com/office/drawing/2014/main" id="{C4FBF4AB-D797-4B3C-99A0-706D6322A9B8}"/>
              </a:ext>
            </a:extLst>
          </p:cNvPr>
          <p:cNvSpPr/>
          <p:nvPr/>
        </p:nvSpPr>
        <p:spPr>
          <a:xfrm>
            <a:off x="71625" y="845138"/>
            <a:ext cx="4216912" cy="196835"/>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LIVELIHOOD BY ACTIVITY</a:t>
            </a:r>
            <a:endParaRPr lang="pt-PT" sz="1100" b="1" dirty="0"/>
          </a:p>
        </p:txBody>
      </p:sp>
      <p:sp>
        <p:nvSpPr>
          <p:cNvPr id="36" name="Rectangle 35">
            <a:extLst>
              <a:ext uri="{FF2B5EF4-FFF2-40B4-BE49-F238E27FC236}">
                <a16:creationId xmlns:a16="http://schemas.microsoft.com/office/drawing/2014/main" id="{3C80F235-7B97-413B-B74A-B7B477C52A16}"/>
              </a:ext>
            </a:extLst>
          </p:cNvPr>
          <p:cNvSpPr/>
          <p:nvPr/>
        </p:nvSpPr>
        <p:spPr>
          <a:xfrm>
            <a:off x="990600" y="1325883"/>
            <a:ext cx="459858" cy="274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6">
            <a:extLst>
              <a:ext uri="{FF2B5EF4-FFF2-40B4-BE49-F238E27FC236}">
                <a16:creationId xmlns:a16="http://schemas.microsoft.com/office/drawing/2014/main" id="{FD872996-686C-484A-B20C-D9846D9C7F40}"/>
              </a:ext>
            </a:extLst>
          </p:cNvPr>
          <p:cNvSpPr/>
          <p:nvPr/>
        </p:nvSpPr>
        <p:spPr>
          <a:xfrm>
            <a:off x="795147" y="1329621"/>
            <a:ext cx="990600" cy="422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50000"/>
                  </a:schemeClr>
                </a:solidFill>
              </a:rPr>
              <a:t>54,992</a:t>
            </a:r>
            <a:endParaRPr lang="pt-PT" b="1" dirty="0">
              <a:solidFill>
                <a:schemeClr val="accent1">
                  <a:lumMod val="50000"/>
                </a:schemeClr>
              </a:solidFill>
            </a:endParaRPr>
          </a:p>
        </p:txBody>
      </p:sp>
      <p:sp>
        <p:nvSpPr>
          <p:cNvPr id="38" name="Rectangle 37">
            <a:extLst>
              <a:ext uri="{FF2B5EF4-FFF2-40B4-BE49-F238E27FC236}">
                <a16:creationId xmlns:a16="http://schemas.microsoft.com/office/drawing/2014/main" id="{1E1BD1FA-EA73-4297-A7C0-DA968C0034E0}"/>
              </a:ext>
            </a:extLst>
          </p:cNvPr>
          <p:cNvSpPr/>
          <p:nvPr/>
        </p:nvSpPr>
        <p:spPr>
          <a:xfrm>
            <a:off x="773811" y="1735979"/>
            <a:ext cx="1650497" cy="385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Total cumulative number of people reached in Cabo Delgado  by Livelihood</a:t>
            </a:r>
            <a:endParaRPr lang="pt-PT" sz="900" dirty="0">
              <a:solidFill>
                <a:schemeClr val="tx1"/>
              </a:solidFill>
            </a:endParaRPr>
          </a:p>
        </p:txBody>
      </p:sp>
      <p:sp>
        <p:nvSpPr>
          <p:cNvPr id="39" name="Rectangle 38">
            <a:extLst>
              <a:ext uri="{FF2B5EF4-FFF2-40B4-BE49-F238E27FC236}">
                <a16:creationId xmlns:a16="http://schemas.microsoft.com/office/drawing/2014/main" id="{A73A6737-72DF-4379-B28C-AD076557046C}"/>
              </a:ext>
            </a:extLst>
          </p:cNvPr>
          <p:cNvSpPr/>
          <p:nvPr/>
        </p:nvSpPr>
        <p:spPr>
          <a:xfrm>
            <a:off x="2549050" y="1667921"/>
            <a:ext cx="419102" cy="2084405"/>
          </a:xfrm>
          <a:prstGeom prst="rect">
            <a:avLst/>
          </a:prstGeom>
          <a:solidFill>
            <a:srgbClr val="409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0" name="Rectangle: Rounded Corners 39">
            <a:extLst>
              <a:ext uri="{FF2B5EF4-FFF2-40B4-BE49-F238E27FC236}">
                <a16:creationId xmlns:a16="http://schemas.microsoft.com/office/drawing/2014/main" id="{D135CF6B-9378-457E-9F6D-DDB5302A1093}"/>
              </a:ext>
            </a:extLst>
          </p:cNvPr>
          <p:cNvSpPr/>
          <p:nvPr/>
        </p:nvSpPr>
        <p:spPr>
          <a:xfrm>
            <a:off x="2418178" y="1271106"/>
            <a:ext cx="1880628" cy="196835"/>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Assistance by Lead</a:t>
            </a:r>
            <a:endParaRPr lang="pt-PT" sz="1100" b="1" dirty="0"/>
          </a:p>
        </p:txBody>
      </p:sp>
      <p:sp>
        <p:nvSpPr>
          <p:cNvPr id="46" name="Rectangle 45">
            <a:extLst>
              <a:ext uri="{FF2B5EF4-FFF2-40B4-BE49-F238E27FC236}">
                <a16:creationId xmlns:a16="http://schemas.microsoft.com/office/drawing/2014/main" id="{05097A20-2901-44E3-A646-DD001AF71151}"/>
              </a:ext>
            </a:extLst>
          </p:cNvPr>
          <p:cNvSpPr/>
          <p:nvPr/>
        </p:nvSpPr>
        <p:spPr>
          <a:xfrm>
            <a:off x="2864905" y="2287408"/>
            <a:ext cx="900681" cy="16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4095AF"/>
                </a:solidFill>
              </a:rPr>
              <a:t>   100%  FAO</a:t>
            </a:r>
            <a:endParaRPr lang="pt-PT" sz="1100" b="1" dirty="0">
              <a:solidFill>
                <a:srgbClr val="4095AF"/>
              </a:solidFill>
            </a:endParaRPr>
          </a:p>
        </p:txBody>
      </p:sp>
      <p:pic>
        <p:nvPicPr>
          <p:cNvPr id="53" name="Picture 52">
            <a:extLst>
              <a:ext uri="{FF2B5EF4-FFF2-40B4-BE49-F238E27FC236}">
                <a16:creationId xmlns:a16="http://schemas.microsoft.com/office/drawing/2014/main" id="{FA2F2CDD-B956-4289-A40D-5EDFD90275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476" y="1467941"/>
            <a:ext cx="719329" cy="719329"/>
          </a:xfrm>
          <a:prstGeom prst="rect">
            <a:avLst/>
          </a:prstGeom>
        </p:spPr>
      </p:pic>
      <p:sp>
        <p:nvSpPr>
          <p:cNvPr id="54" name="Rectangle: Rounded Corners 53">
            <a:extLst>
              <a:ext uri="{FF2B5EF4-FFF2-40B4-BE49-F238E27FC236}">
                <a16:creationId xmlns:a16="http://schemas.microsoft.com/office/drawing/2014/main" id="{8896DAD4-4415-4A56-8B33-FEC1D1AEF5E1}"/>
              </a:ext>
            </a:extLst>
          </p:cNvPr>
          <p:cNvSpPr/>
          <p:nvPr/>
        </p:nvSpPr>
        <p:spPr>
          <a:xfrm>
            <a:off x="4572000" y="5004816"/>
            <a:ext cx="2329538" cy="21597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PARTNER BY PROVINCE</a:t>
            </a:r>
            <a:endParaRPr lang="pt-PT" sz="1100" b="1" dirty="0"/>
          </a:p>
        </p:txBody>
      </p:sp>
      <p:sp>
        <p:nvSpPr>
          <p:cNvPr id="55" name="Rectangle 54">
            <a:extLst>
              <a:ext uri="{FF2B5EF4-FFF2-40B4-BE49-F238E27FC236}">
                <a16:creationId xmlns:a16="http://schemas.microsoft.com/office/drawing/2014/main" id="{0B7C234C-3AAD-48C6-832A-679422F6CCB2}"/>
              </a:ext>
            </a:extLst>
          </p:cNvPr>
          <p:cNvSpPr/>
          <p:nvPr/>
        </p:nvSpPr>
        <p:spPr>
          <a:xfrm>
            <a:off x="5201557" y="6163246"/>
            <a:ext cx="1717028" cy="419490"/>
          </a:xfrm>
          <a:prstGeom prst="rect">
            <a:avLst/>
          </a:prstGeom>
          <a:solidFill>
            <a:srgbClr val="EC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4095AF"/>
                </a:solidFill>
              </a:rPr>
              <a:t>NONE</a:t>
            </a:r>
            <a:endParaRPr lang="pt-PT" sz="900" dirty="0">
              <a:solidFill>
                <a:srgbClr val="4095AF"/>
              </a:solidFill>
            </a:endParaRPr>
          </a:p>
        </p:txBody>
      </p:sp>
      <p:sp>
        <p:nvSpPr>
          <p:cNvPr id="56" name="Rectangle 55">
            <a:extLst>
              <a:ext uri="{FF2B5EF4-FFF2-40B4-BE49-F238E27FC236}">
                <a16:creationId xmlns:a16="http://schemas.microsoft.com/office/drawing/2014/main" id="{7B7D1DB6-CDCE-4FAC-A9AD-2306FC4780F3}"/>
              </a:ext>
            </a:extLst>
          </p:cNvPr>
          <p:cNvSpPr/>
          <p:nvPr/>
        </p:nvSpPr>
        <p:spPr>
          <a:xfrm>
            <a:off x="4572000" y="5751922"/>
            <a:ext cx="653214" cy="383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2"/>
                </a:solidFill>
              </a:rPr>
              <a:t>Nampula</a:t>
            </a:r>
            <a:endParaRPr lang="pt-PT" sz="900" b="1" dirty="0">
              <a:solidFill>
                <a:schemeClr val="tx2"/>
              </a:solidFill>
            </a:endParaRPr>
          </a:p>
        </p:txBody>
      </p:sp>
      <p:sp>
        <p:nvSpPr>
          <p:cNvPr id="57" name="Rectangle 56">
            <a:extLst>
              <a:ext uri="{FF2B5EF4-FFF2-40B4-BE49-F238E27FC236}">
                <a16:creationId xmlns:a16="http://schemas.microsoft.com/office/drawing/2014/main" id="{9FA4AFE1-B20D-4E1B-94E9-4F66A688B32D}"/>
              </a:ext>
            </a:extLst>
          </p:cNvPr>
          <p:cNvSpPr/>
          <p:nvPr/>
        </p:nvSpPr>
        <p:spPr>
          <a:xfrm>
            <a:off x="5225214" y="5389521"/>
            <a:ext cx="1676004" cy="334870"/>
          </a:xfrm>
          <a:prstGeom prst="rect">
            <a:avLst/>
          </a:prstGeom>
          <a:solidFill>
            <a:srgbClr val="EC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4095AF"/>
                </a:solidFill>
              </a:rPr>
              <a:t>FAO</a:t>
            </a:r>
            <a:endParaRPr lang="pt-PT" sz="900" dirty="0">
              <a:solidFill>
                <a:srgbClr val="4095AF"/>
              </a:solidFill>
            </a:endParaRPr>
          </a:p>
        </p:txBody>
      </p:sp>
      <p:sp>
        <p:nvSpPr>
          <p:cNvPr id="58" name="Rectangle 57">
            <a:extLst>
              <a:ext uri="{FF2B5EF4-FFF2-40B4-BE49-F238E27FC236}">
                <a16:creationId xmlns:a16="http://schemas.microsoft.com/office/drawing/2014/main" id="{F233C928-41BF-40DB-AC4F-DDD9CD3D3A2E}"/>
              </a:ext>
            </a:extLst>
          </p:cNvPr>
          <p:cNvSpPr/>
          <p:nvPr/>
        </p:nvSpPr>
        <p:spPr>
          <a:xfrm>
            <a:off x="4572000" y="5389521"/>
            <a:ext cx="629557" cy="343191"/>
          </a:xfrm>
          <a:prstGeom prst="rect">
            <a:avLst/>
          </a:prstGeom>
          <a:solidFill>
            <a:srgbClr val="EC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2"/>
                </a:solidFill>
              </a:rPr>
              <a:t>Cabo Delgado</a:t>
            </a:r>
            <a:endParaRPr lang="pt-PT" sz="1000" b="1" dirty="0">
              <a:solidFill>
                <a:schemeClr val="tx2"/>
              </a:solidFill>
            </a:endParaRPr>
          </a:p>
        </p:txBody>
      </p:sp>
      <p:sp>
        <p:nvSpPr>
          <p:cNvPr id="59" name="Rectangle 58">
            <a:extLst>
              <a:ext uri="{FF2B5EF4-FFF2-40B4-BE49-F238E27FC236}">
                <a16:creationId xmlns:a16="http://schemas.microsoft.com/office/drawing/2014/main" id="{7EBBB079-52DA-460B-99E4-28A4C38C2B1B}"/>
              </a:ext>
            </a:extLst>
          </p:cNvPr>
          <p:cNvSpPr/>
          <p:nvPr/>
        </p:nvSpPr>
        <p:spPr>
          <a:xfrm>
            <a:off x="5227866" y="5751922"/>
            <a:ext cx="1655064" cy="383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4095AF"/>
                </a:solidFill>
              </a:rPr>
              <a:t>NONE</a:t>
            </a:r>
            <a:endParaRPr lang="pt-PT" sz="900" dirty="0">
              <a:solidFill>
                <a:srgbClr val="4095AF"/>
              </a:solidFill>
            </a:endParaRPr>
          </a:p>
        </p:txBody>
      </p:sp>
      <p:sp>
        <p:nvSpPr>
          <p:cNvPr id="60" name="Rectangle 59">
            <a:extLst>
              <a:ext uri="{FF2B5EF4-FFF2-40B4-BE49-F238E27FC236}">
                <a16:creationId xmlns:a16="http://schemas.microsoft.com/office/drawing/2014/main" id="{24F71FD8-E1D2-419A-8451-D89959DC6579}"/>
              </a:ext>
            </a:extLst>
          </p:cNvPr>
          <p:cNvSpPr/>
          <p:nvPr/>
        </p:nvSpPr>
        <p:spPr>
          <a:xfrm>
            <a:off x="4550666" y="6173498"/>
            <a:ext cx="629557" cy="398985"/>
          </a:xfrm>
          <a:prstGeom prst="rect">
            <a:avLst/>
          </a:prstGeom>
          <a:solidFill>
            <a:srgbClr val="EC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solidFill>
              </a:rPr>
              <a:t>Niassa</a:t>
            </a:r>
            <a:endParaRPr lang="pt-PT" sz="1100" b="1" dirty="0">
              <a:solidFill>
                <a:schemeClr val="tx2"/>
              </a:solidFill>
            </a:endParaRPr>
          </a:p>
        </p:txBody>
      </p:sp>
      <p:sp>
        <p:nvSpPr>
          <p:cNvPr id="62" name="Rectangle: Rounded Corners 61">
            <a:extLst>
              <a:ext uri="{FF2B5EF4-FFF2-40B4-BE49-F238E27FC236}">
                <a16:creationId xmlns:a16="http://schemas.microsoft.com/office/drawing/2014/main" id="{A27A2E1E-8452-4ED8-B03F-F179D0B5C98D}"/>
              </a:ext>
            </a:extLst>
          </p:cNvPr>
          <p:cNvSpPr/>
          <p:nvPr/>
        </p:nvSpPr>
        <p:spPr>
          <a:xfrm>
            <a:off x="7138746" y="5010102"/>
            <a:ext cx="1916760" cy="21597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ASSISTANCE BY SHOCK</a:t>
            </a:r>
            <a:endParaRPr lang="pt-PT" sz="1100" b="1" dirty="0"/>
          </a:p>
        </p:txBody>
      </p:sp>
      <p:pic>
        <p:nvPicPr>
          <p:cNvPr id="64" name="Picture 63">
            <a:extLst>
              <a:ext uri="{FF2B5EF4-FFF2-40B4-BE49-F238E27FC236}">
                <a16:creationId xmlns:a16="http://schemas.microsoft.com/office/drawing/2014/main" id="{8CB7A4BE-0E03-48B8-B3FB-9B525F3975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984" y="5301638"/>
            <a:ext cx="266801" cy="266801"/>
          </a:xfrm>
          <a:prstGeom prst="rect">
            <a:avLst/>
          </a:prstGeom>
        </p:spPr>
      </p:pic>
      <p:sp>
        <p:nvSpPr>
          <p:cNvPr id="65" name="TextBox 64">
            <a:extLst>
              <a:ext uri="{FF2B5EF4-FFF2-40B4-BE49-F238E27FC236}">
                <a16:creationId xmlns:a16="http://schemas.microsoft.com/office/drawing/2014/main" id="{59CD9A77-CD1F-4B62-96B0-021A3CB8441E}"/>
              </a:ext>
            </a:extLst>
          </p:cNvPr>
          <p:cNvSpPr txBox="1"/>
          <p:nvPr/>
        </p:nvSpPr>
        <p:spPr>
          <a:xfrm>
            <a:off x="7578416" y="5310368"/>
            <a:ext cx="301686" cy="369332"/>
          </a:xfrm>
          <a:prstGeom prst="rect">
            <a:avLst/>
          </a:prstGeom>
          <a:noFill/>
        </p:spPr>
        <p:txBody>
          <a:bodyPr wrap="none" rtlCol="0">
            <a:spAutoFit/>
          </a:bodyPr>
          <a:lstStyle/>
          <a:p>
            <a:r>
              <a:rPr lang="en-US" b="1" dirty="0">
                <a:solidFill>
                  <a:schemeClr val="accent6">
                    <a:lumMod val="75000"/>
                  </a:schemeClr>
                </a:solidFill>
              </a:rPr>
              <a:t>2</a:t>
            </a:r>
            <a:endParaRPr lang="pt-PT" b="1" dirty="0">
              <a:solidFill>
                <a:schemeClr val="accent6">
                  <a:lumMod val="75000"/>
                </a:schemeClr>
              </a:solidFill>
            </a:endParaRPr>
          </a:p>
        </p:txBody>
      </p:sp>
      <p:sp>
        <p:nvSpPr>
          <p:cNvPr id="66" name="TextBox 65">
            <a:extLst>
              <a:ext uri="{FF2B5EF4-FFF2-40B4-BE49-F238E27FC236}">
                <a16:creationId xmlns:a16="http://schemas.microsoft.com/office/drawing/2014/main" id="{D9FA5412-B2A3-4832-B8E3-21811B07B124}"/>
              </a:ext>
            </a:extLst>
          </p:cNvPr>
          <p:cNvSpPr txBox="1"/>
          <p:nvPr/>
        </p:nvSpPr>
        <p:spPr>
          <a:xfrm>
            <a:off x="7849622" y="5343154"/>
            <a:ext cx="1151277" cy="430887"/>
          </a:xfrm>
          <a:prstGeom prst="rect">
            <a:avLst/>
          </a:prstGeom>
          <a:noFill/>
        </p:spPr>
        <p:txBody>
          <a:bodyPr wrap="none" rtlCol="0">
            <a:spAutoFit/>
          </a:bodyPr>
          <a:lstStyle/>
          <a:p>
            <a:r>
              <a:rPr lang="en-US" sz="1100" b="1" dirty="0">
                <a:solidFill>
                  <a:schemeClr val="tx1">
                    <a:lumMod val="50000"/>
                    <a:lumOff val="50000"/>
                  </a:schemeClr>
                </a:solidFill>
              </a:rPr>
              <a:t>Conflict affected</a:t>
            </a:r>
          </a:p>
          <a:p>
            <a:r>
              <a:rPr lang="en-US" sz="1100" b="1" dirty="0">
                <a:solidFill>
                  <a:schemeClr val="tx1">
                    <a:lumMod val="50000"/>
                    <a:lumOff val="50000"/>
                  </a:schemeClr>
                </a:solidFill>
              </a:rPr>
              <a:t>Kenneth</a:t>
            </a:r>
            <a:endParaRPr lang="pt-PT" sz="1100" b="1" dirty="0">
              <a:solidFill>
                <a:schemeClr val="tx1">
                  <a:lumMod val="50000"/>
                  <a:lumOff val="50000"/>
                </a:schemeClr>
              </a:solidFill>
            </a:endParaRPr>
          </a:p>
        </p:txBody>
      </p:sp>
      <p:sp>
        <p:nvSpPr>
          <p:cNvPr id="67" name="Rectangle: Rounded Corners 66">
            <a:extLst>
              <a:ext uri="{FF2B5EF4-FFF2-40B4-BE49-F238E27FC236}">
                <a16:creationId xmlns:a16="http://schemas.microsoft.com/office/drawing/2014/main" id="{7B0C22D0-2973-45F7-9485-9B3912A38ED0}"/>
              </a:ext>
            </a:extLst>
          </p:cNvPr>
          <p:cNvSpPr/>
          <p:nvPr/>
        </p:nvSpPr>
        <p:spPr>
          <a:xfrm>
            <a:off x="4619817" y="844949"/>
            <a:ext cx="4472004" cy="207713"/>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LIVELIHOOD MAP</a:t>
            </a:r>
            <a:endParaRPr lang="pt-PT" sz="1100" b="1" dirty="0"/>
          </a:p>
        </p:txBody>
      </p:sp>
      <p:grpSp>
        <p:nvGrpSpPr>
          <p:cNvPr id="75" name="Group 74">
            <a:extLst>
              <a:ext uri="{FF2B5EF4-FFF2-40B4-BE49-F238E27FC236}">
                <a16:creationId xmlns:a16="http://schemas.microsoft.com/office/drawing/2014/main" id="{EDB0318A-29E0-4070-ADC8-36A0C0CA3AF3}"/>
              </a:ext>
            </a:extLst>
          </p:cNvPr>
          <p:cNvGrpSpPr/>
          <p:nvPr/>
        </p:nvGrpSpPr>
        <p:grpSpPr>
          <a:xfrm>
            <a:off x="7090713" y="6242118"/>
            <a:ext cx="597714" cy="542165"/>
            <a:chOff x="6697406" y="1175398"/>
            <a:chExt cx="2005666" cy="2124279"/>
          </a:xfrm>
        </p:grpSpPr>
        <p:sp>
          <p:nvSpPr>
            <p:cNvPr id="76" name="任意多边形 5">
              <a:extLst>
                <a:ext uri="{FF2B5EF4-FFF2-40B4-BE49-F238E27FC236}">
                  <a16:creationId xmlns:a16="http://schemas.microsoft.com/office/drawing/2014/main" id="{9E920235-EF23-48C8-BC40-D41F9C5B207F}"/>
                </a:ext>
              </a:extLst>
            </p:cNvPr>
            <p:cNvSpPr>
              <a:spLocks/>
            </p:cNvSpPr>
            <p:nvPr/>
          </p:nvSpPr>
          <p:spPr bwMode="auto">
            <a:xfrm>
              <a:off x="7689553" y="1175398"/>
              <a:ext cx="1013519" cy="1207135"/>
            </a:xfrm>
            <a:custGeom>
              <a:avLst/>
              <a:gdLst>
                <a:gd name="T0" fmla="*/ 0 w 14350104"/>
                <a:gd name="T1" fmla="*/ 0 h 17236289"/>
                <a:gd name="T2" fmla="*/ 14350104 w 14350104"/>
                <a:gd name="T3" fmla="*/ 17236289 h 17236289"/>
              </a:gdLst>
              <a:ahLst/>
              <a:cxnLst>
                <a:cxn ang="0">
                  <a:pos x="3523762" y="5067733"/>
                </a:cxn>
                <a:cxn ang="0">
                  <a:pos x="3596802" y="6291404"/>
                </a:cxn>
                <a:cxn ang="0">
                  <a:pos x="2898753" y="7653982"/>
                </a:cxn>
                <a:cxn ang="0">
                  <a:pos x="1845093" y="7770129"/>
                </a:cxn>
                <a:cxn ang="0">
                  <a:pos x="1160218" y="8541217"/>
                </a:cxn>
                <a:cxn ang="0">
                  <a:pos x="830955" y="10565909"/>
                </a:cxn>
                <a:cxn ang="0">
                  <a:pos x="0" y="12151192"/>
                </a:cxn>
                <a:cxn ang="0">
                  <a:pos x="883646" y="13024006"/>
                </a:cxn>
                <a:cxn ang="0">
                  <a:pos x="1991173" y="12296103"/>
                </a:cxn>
                <a:cxn ang="0">
                  <a:pos x="2346784" y="13203683"/>
                </a:cxn>
                <a:cxn ang="0">
                  <a:pos x="1435618" y="13935251"/>
                </a:cxn>
                <a:cxn ang="0">
                  <a:pos x="2376717" y="16139541"/>
                </a:cxn>
                <a:cxn ang="0">
                  <a:pos x="3594417" y="17092613"/>
                </a:cxn>
                <a:cxn ang="0">
                  <a:pos x="4820488" y="17236289"/>
                </a:cxn>
                <a:cxn ang="0">
                  <a:pos x="6227358" y="16624454"/>
                </a:cxn>
                <a:cxn ang="0">
                  <a:pos x="7057112" y="16358642"/>
                </a:cxn>
                <a:cxn ang="0">
                  <a:pos x="8429263" y="15637847"/>
                </a:cxn>
                <a:cxn ang="0">
                  <a:pos x="9596668" y="15060731"/>
                </a:cxn>
                <a:cxn ang="0">
                  <a:pos x="10577304" y="14579401"/>
                </a:cxn>
                <a:cxn ang="0">
                  <a:pos x="11393885" y="14050178"/>
                </a:cxn>
                <a:cxn ang="0">
                  <a:pos x="12750461" y="14122018"/>
                </a:cxn>
                <a:cxn ang="0">
                  <a:pos x="13382673" y="14019029"/>
                </a:cxn>
                <a:cxn ang="0">
                  <a:pos x="13478459" y="13010877"/>
                </a:cxn>
                <a:cxn ang="0">
                  <a:pos x="13502405" y="11941658"/>
                </a:cxn>
                <a:cxn ang="0">
                  <a:pos x="13071369" y="11449555"/>
                </a:cxn>
                <a:cxn ang="0">
                  <a:pos x="13891519" y="11071151"/>
                </a:cxn>
                <a:cxn ang="0">
                  <a:pos x="13628108" y="9837940"/>
                </a:cxn>
                <a:cxn ang="0">
                  <a:pos x="13364697" y="8798639"/>
                </a:cxn>
                <a:cxn ang="0">
                  <a:pos x="13244965" y="7681527"/>
                </a:cxn>
                <a:cxn ang="0">
                  <a:pos x="13459285" y="6415344"/>
                </a:cxn>
                <a:cxn ang="0">
                  <a:pos x="13023463" y="5541283"/>
                </a:cxn>
                <a:cxn ang="0">
                  <a:pos x="13183898" y="4795947"/>
                </a:cxn>
                <a:cxn ang="0">
                  <a:pos x="12815723" y="3999105"/>
                </a:cxn>
                <a:cxn ang="0">
                  <a:pos x="13412590" y="3435757"/>
                </a:cxn>
                <a:cxn ang="0">
                  <a:pos x="13829862" y="2677842"/>
                </a:cxn>
                <a:cxn ang="0">
                  <a:pos x="13445640" y="2297515"/>
                </a:cxn>
                <a:cxn ang="0">
                  <a:pos x="14326948" y="1843689"/>
                </a:cxn>
                <a:cxn ang="0">
                  <a:pos x="13731487" y="1521206"/>
                </a:cxn>
                <a:cxn ang="0">
                  <a:pos x="14187265" y="1029104"/>
                </a:cxn>
                <a:cxn ang="0">
                  <a:pos x="13934626" y="543393"/>
                </a:cxn>
                <a:cxn ang="0">
                  <a:pos x="13667023" y="0"/>
                </a:cxn>
                <a:cxn ang="0">
                  <a:pos x="12781891" y="254429"/>
                </a:cxn>
                <a:cxn ang="0">
                  <a:pos x="10242337" y="1755294"/>
                </a:cxn>
                <a:cxn ang="0">
                  <a:pos x="7573460" y="3078348"/>
                </a:cxn>
                <a:cxn ang="0">
                  <a:pos x="5793921" y="3052315"/>
                </a:cxn>
                <a:cxn ang="0">
                  <a:pos x="3855668" y="4199753"/>
                </a:cxn>
              </a:cxnLst>
              <a:rect l="T0" t="T1" r="T2" b="T3"/>
              <a:pathLst>
                <a:path w="14350104" h="17236289">
                  <a:moveTo>
                    <a:pt x="3855668" y="4199753"/>
                  </a:moveTo>
                  <a:lnTo>
                    <a:pt x="3596802" y="4422380"/>
                  </a:lnTo>
                  <a:lnTo>
                    <a:pt x="3523762" y="5067733"/>
                  </a:lnTo>
                  <a:lnTo>
                    <a:pt x="3327404" y="5636462"/>
                  </a:lnTo>
                  <a:lnTo>
                    <a:pt x="3447137" y="5842408"/>
                  </a:lnTo>
                  <a:lnTo>
                    <a:pt x="3596802" y="6291404"/>
                  </a:lnTo>
                  <a:lnTo>
                    <a:pt x="3493829" y="6617082"/>
                  </a:lnTo>
                  <a:lnTo>
                    <a:pt x="3241191" y="7075666"/>
                  </a:lnTo>
                  <a:lnTo>
                    <a:pt x="2898753" y="7653982"/>
                  </a:lnTo>
                  <a:lnTo>
                    <a:pt x="2559901" y="7936553"/>
                  </a:lnTo>
                  <a:lnTo>
                    <a:pt x="2127665" y="7966486"/>
                  </a:lnTo>
                  <a:lnTo>
                    <a:pt x="1845093" y="7770129"/>
                  </a:lnTo>
                  <a:lnTo>
                    <a:pt x="1532589" y="8099392"/>
                  </a:lnTo>
                  <a:lnTo>
                    <a:pt x="1170350" y="8144212"/>
                  </a:lnTo>
                  <a:lnTo>
                    <a:pt x="1160218" y="8541217"/>
                  </a:lnTo>
                  <a:lnTo>
                    <a:pt x="1100352" y="9089600"/>
                  </a:lnTo>
                  <a:lnTo>
                    <a:pt x="1113526" y="9761302"/>
                  </a:lnTo>
                  <a:lnTo>
                    <a:pt x="830955" y="10565909"/>
                  </a:lnTo>
                  <a:lnTo>
                    <a:pt x="568728" y="11320238"/>
                  </a:lnTo>
                  <a:lnTo>
                    <a:pt x="119732" y="11795581"/>
                  </a:lnTo>
                  <a:lnTo>
                    <a:pt x="0" y="12151192"/>
                  </a:lnTo>
                  <a:lnTo>
                    <a:pt x="162836" y="12583429"/>
                  </a:lnTo>
                  <a:lnTo>
                    <a:pt x="458581" y="12822894"/>
                  </a:lnTo>
                  <a:lnTo>
                    <a:pt x="883646" y="13024006"/>
                  </a:lnTo>
                  <a:lnTo>
                    <a:pt x="1248845" y="13132981"/>
                  </a:lnTo>
                  <a:lnTo>
                    <a:pt x="1652321" y="12675645"/>
                  </a:lnTo>
                  <a:lnTo>
                    <a:pt x="1991173" y="12296103"/>
                  </a:lnTo>
                  <a:lnTo>
                    <a:pt x="2256985" y="12382317"/>
                  </a:lnTo>
                  <a:lnTo>
                    <a:pt x="2436584" y="12818139"/>
                  </a:lnTo>
                  <a:lnTo>
                    <a:pt x="2346784" y="13203683"/>
                  </a:lnTo>
                  <a:lnTo>
                    <a:pt x="2077387" y="13383282"/>
                  </a:lnTo>
                  <a:lnTo>
                    <a:pt x="1675083" y="13622746"/>
                  </a:lnTo>
                  <a:lnTo>
                    <a:pt x="1435618" y="13935251"/>
                  </a:lnTo>
                  <a:lnTo>
                    <a:pt x="2051039" y="14606952"/>
                  </a:lnTo>
                  <a:lnTo>
                    <a:pt x="2227052" y="15664197"/>
                  </a:lnTo>
                  <a:lnTo>
                    <a:pt x="2376717" y="16139541"/>
                  </a:lnTo>
                  <a:lnTo>
                    <a:pt x="2749088" y="16947734"/>
                  </a:lnTo>
                  <a:lnTo>
                    <a:pt x="3172591" y="17103131"/>
                  </a:lnTo>
                  <a:lnTo>
                    <a:pt x="3594417" y="17092613"/>
                  </a:lnTo>
                  <a:lnTo>
                    <a:pt x="3820708" y="17225519"/>
                  </a:lnTo>
                  <a:lnTo>
                    <a:pt x="4349931" y="17177623"/>
                  </a:lnTo>
                  <a:lnTo>
                    <a:pt x="4820488" y="17236289"/>
                  </a:lnTo>
                  <a:lnTo>
                    <a:pt x="5373657" y="17044717"/>
                  </a:lnTo>
                  <a:lnTo>
                    <a:pt x="5889707" y="16733413"/>
                  </a:lnTo>
                  <a:lnTo>
                    <a:pt x="6227358" y="16624454"/>
                  </a:lnTo>
                  <a:lnTo>
                    <a:pt x="6336317" y="16384989"/>
                  </a:lnTo>
                  <a:lnTo>
                    <a:pt x="6721862" y="16238910"/>
                  </a:lnTo>
                  <a:lnTo>
                    <a:pt x="7057112" y="16358642"/>
                  </a:lnTo>
                  <a:lnTo>
                    <a:pt x="7455830" y="16119177"/>
                  </a:lnTo>
                  <a:lnTo>
                    <a:pt x="8141905" y="15842593"/>
                  </a:lnTo>
                  <a:lnTo>
                    <a:pt x="8429263" y="15637847"/>
                  </a:lnTo>
                  <a:lnTo>
                    <a:pt x="8671128" y="15457048"/>
                  </a:lnTo>
                  <a:lnTo>
                    <a:pt x="9176405" y="15324142"/>
                  </a:lnTo>
                  <a:lnTo>
                    <a:pt x="9596668" y="15060731"/>
                  </a:lnTo>
                  <a:lnTo>
                    <a:pt x="10091172" y="14999665"/>
                  </a:lnTo>
                  <a:lnTo>
                    <a:pt x="10396505" y="14890705"/>
                  </a:lnTo>
                  <a:lnTo>
                    <a:pt x="10577304" y="14579401"/>
                  </a:lnTo>
                  <a:lnTo>
                    <a:pt x="10960448" y="14326763"/>
                  </a:lnTo>
                  <a:lnTo>
                    <a:pt x="11130474" y="14265696"/>
                  </a:lnTo>
                  <a:lnTo>
                    <a:pt x="11393885" y="14050178"/>
                  </a:lnTo>
                  <a:lnTo>
                    <a:pt x="11670469" y="14241750"/>
                  </a:lnTo>
                  <a:lnTo>
                    <a:pt x="12197292" y="14193857"/>
                  </a:lnTo>
                  <a:lnTo>
                    <a:pt x="12750461" y="14122018"/>
                  </a:lnTo>
                  <a:lnTo>
                    <a:pt x="12935000" y="14357677"/>
                  </a:lnTo>
                  <a:lnTo>
                    <a:pt x="13221018" y="14420148"/>
                  </a:lnTo>
                  <a:lnTo>
                    <a:pt x="13382673" y="14019029"/>
                  </a:lnTo>
                  <a:lnTo>
                    <a:pt x="13574244" y="13564046"/>
                  </a:lnTo>
                  <a:lnTo>
                    <a:pt x="13358726" y="13383248"/>
                  </a:lnTo>
                  <a:lnTo>
                    <a:pt x="13478459" y="13010877"/>
                  </a:lnTo>
                  <a:lnTo>
                    <a:pt x="13515579" y="12494828"/>
                  </a:lnTo>
                  <a:lnTo>
                    <a:pt x="13622137" y="12002725"/>
                  </a:lnTo>
                  <a:lnTo>
                    <a:pt x="13502405" y="11941658"/>
                  </a:lnTo>
                  <a:lnTo>
                    <a:pt x="13125968" y="12001493"/>
                  </a:lnTo>
                  <a:lnTo>
                    <a:pt x="12692525" y="11817699"/>
                  </a:lnTo>
                  <a:lnTo>
                    <a:pt x="13071369" y="11449555"/>
                  </a:lnTo>
                  <a:lnTo>
                    <a:pt x="13434865" y="11670450"/>
                  </a:lnTo>
                  <a:lnTo>
                    <a:pt x="13388643" y="11144222"/>
                  </a:lnTo>
                  <a:lnTo>
                    <a:pt x="13891519" y="11071151"/>
                  </a:lnTo>
                  <a:lnTo>
                    <a:pt x="13630509" y="10553933"/>
                  </a:lnTo>
                  <a:lnTo>
                    <a:pt x="13473656" y="10125297"/>
                  </a:lnTo>
                  <a:lnTo>
                    <a:pt x="13628108" y="9837940"/>
                  </a:lnTo>
                  <a:lnTo>
                    <a:pt x="13066567" y="9551752"/>
                  </a:lnTo>
                  <a:lnTo>
                    <a:pt x="13327577" y="9160236"/>
                  </a:lnTo>
                  <a:lnTo>
                    <a:pt x="13364697" y="8798639"/>
                  </a:lnTo>
                  <a:lnTo>
                    <a:pt x="12957607" y="8317309"/>
                  </a:lnTo>
                  <a:lnTo>
                    <a:pt x="13386242" y="8362801"/>
                  </a:lnTo>
                  <a:lnTo>
                    <a:pt x="13244965" y="7681527"/>
                  </a:lnTo>
                  <a:lnTo>
                    <a:pt x="13495202" y="7062489"/>
                  </a:lnTo>
                  <a:lnTo>
                    <a:pt x="13173125" y="6836198"/>
                  </a:lnTo>
                  <a:lnTo>
                    <a:pt x="13459285" y="6415344"/>
                  </a:lnTo>
                  <a:lnTo>
                    <a:pt x="13239691" y="6359544"/>
                  </a:lnTo>
                  <a:lnTo>
                    <a:pt x="13159952" y="5926827"/>
                  </a:lnTo>
                  <a:lnTo>
                    <a:pt x="13023463" y="5541283"/>
                  </a:lnTo>
                  <a:lnTo>
                    <a:pt x="13174920" y="5320372"/>
                  </a:lnTo>
                  <a:lnTo>
                    <a:pt x="13070156" y="5142565"/>
                  </a:lnTo>
                  <a:lnTo>
                    <a:pt x="13183898" y="4795947"/>
                  </a:lnTo>
                  <a:lnTo>
                    <a:pt x="13294027" y="4284763"/>
                  </a:lnTo>
                  <a:lnTo>
                    <a:pt x="13128227" y="4361888"/>
                  </a:lnTo>
                  <a:lnTo>
                    <a:pt x="12815723" y="3999105"/>
                  </a:lnTo>
                  <a:lnTo>
                    <a:pt x="13042014" y="3776400"/>
                  </a:lnTo>
                  <a:lnTo>
                    <a:pt x="13204853" y="3523762"/>
                  </a:lnTo>
                  <a:lnTo>
                    <a:pt x="13412590" y="3435757"/>
                  </a:lnTo>
                  <a:lnTo>
                    <a:pt x="13410799" y="3108285"/>
                  </a:lnTo>
                  <a:lnTo>
                    <a:pt x="13575432" y="2990344"/>
                  </a:lnTo>
                  <a:lnTo>
                    <a:pt x="13829862" y="2677842"/>
                  </a:lnTo>
                  <a:lnTo>
                    <a:pt x="13678405" y="2470102"/>
                  </a:lnTo>
                  <a:lnTo>
                    <a:pt x="13500598" y="2544933"/>
                  </a:lnTo>
                  <a:lnTo>
                    <a:pt x="13445640" y="2297515"/>
                  </a:lnTo>
                  <a:lnTo>
                    <a:pt x="13590397" y="1998344"/>
                  </a:lnTo>
                  <a:lnTo>
                    <a:pt x="13944600" y="1800192"/>
                  </a:lnTo>
                  <a:lnTo>
                    <a:pt x="14326948" y="1843689"/>
                  </a:lnTo>
                  <a:lnTo>
                    <a:pt x="14350104" y="1614202"/>
                  </a:lnTo>
                  <a:lnTo>
                    <a:pt x="14143768" y="1434603"/>
                  </a:lnTo>
                  <a:lnTo>
                    <a:pt x="13731487" y="1521206"/>
                  </a:lnTo>
                  <a:lnTo>
                    <a:pt x="13608559" y="1191943"/>
                  </a:lnTo>
                  <a:lnTo>
                    <a:pt x="13867979" y="999171"/>
                  </a:lnTo>
                  <a:lnTo>
                    <a:pt x="14187265" y="1029104"/>
                  </a:lnTo>
                  <a:lnTo>
                    <a:pt x="14210416" y="869461"/>
                  </a:lnTo>
                  <a:lnTo>
                    <a:pt x="13911086" y="769684"/>
                  </a:lnTo>
                  <a:lnTo>
                    <a:pt x="13934626" y="543393"/>
                  </a:lnTo>
                  <a:lnTo>
                    <a:pt x="13608558" y="317492"/>
                  </a:lnTo>
                  <a:lnTo>
                    <a:pt x="13829862" y="192772"/>
                  </a:lnTo>
                  <a:lnTo>
                    <a:pt x="13667023" y="0"/>
                  </a:lnTo>
                  <a:lnTo>
                    <a:pt x="13444317" y="24553"/>
                  </a:lnTo>
                  <a:lnTo>
                    <a:pt x="13160999" y="776"/>
                  </a:lnTo>
                  <a:lnTo>
                    <a:pt x="12781891" y="254429"/>
                  </a:lnTo>
                  <a:lnTo>
                    <a:pt x="12181127" y="542692"/>
                  </a:lnTo>
                  <a:lnTo>
                    <a:pt x="11163091" y="1373332"/>
                  </a:lnTo>
                  <a:lnTo>
                    <a:pt x="10242337" y="1755294"/>
                  </a:lnTo>
                  <a:lnTo>
                    <a:pt x="9641570" y="1933098"/>
                  </a:lnTo>
                  <a:lnTo>
                    <a:pt x="8537318" y="2374923"/>
                  </a:lnTo>
                  <a:lnTo>
                    <a:pt x="7573460" y="3078348"/>
                  </a:lnTo>
                  <a:lnTo>
                    <a:pt x="6967313" y="2896959"/>
                  </a:lnTo>
                  <a:lnTo>
                    <a:pt x="6430312" y="2982861"/>
                  </a:lnTo>
                  <a:lnTo>
                    <a:pt x="5793921" y="3052315"/>
                  </a:lnTo>
                  <a:lnTo>
                    <a:pt x="5200640" y="3493826"/>
                  </a:lnTo>
                  <a:lnTo>
                    <a:pt x="4618738" y="3557592"/>
                  </a:lnTo>
                  <a:lnTo>
                    <a:pt x="3855668" y="4199753"/>
                  </a:lnTo>
                  <a:close/>
                </a:path>
              </a:pathLst>
            </a:custGeom>
            <a:solidFill>
              <a:schemeClr val="accent5">
                <a:lumMod val="75000"/>
              </a:schemeClr>
            </a:solidFill>
            <a:ln w="6350" cmpd="sng">
              <a:solidFill>
                <a:schemeClr val="tx1"/>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7" name="任意多边形 6">
              <a:extLst>
                <a:ext uri="{FF2B5EF4-FFF2-40B4-BE49-F238E27FC236}">
                  <a16:creationId xmlns:a16="http://schemas.microsoft.com/office/drawing/2014/main" id="{C6526813-F734-4F1F-9D58-F6B869CE5CE8}"/>
                </a:ext>
              </a:extLst>
            </p:cNvPr>
            <p:cNvSpPr>
              <a:spLocks/>
            </p:cNvSpPr>
            <p:nvPr/>
          </p:nvSpPr>
          <p:spPr bwMode="auto">
            <a:xfrm>
              <a:off x="6697406" y="1405967"/>
              <a:ext cx="1276154" cy="1416768"/>
            </a:xfrm>
            <a:custGeom>
              <a:avLst/>
              <a:gdLst>
                <a:gd name="T0" fmla="*/ 0 w 18053718"/>
                <a:gd name="T1" fmla="*/ 0 h 20224247"/>
                <a:gd name="T2" fmla="*/ 18053718 w 18053718"/>
                <a:gd name="T3" fmla="*/ 20224247 h 20224247"/>
              </a:gdLst>
              <a:ahLst/>
              <a:cxnLst>
                <a:cxn ang="0">
                  <a:pos x="17794851" y="1006965"/>
                </a:cxn>
                <a:cxn ang="0">
                  <a:pos x="17525453" y="2221047"/>
                </a:cxn>
                <a:cxn ang="0">
                  <a:pos x="17794851" y="2875989"/>
                </a:cxn>
                <a:cxn ang="0">
                  <a:pos x="17439240" y="3660251"/>
                </a:cxn>
                <a:cxn ang="0">
                  <a:pos x="16757950" y="4521138"/>
                </a:cxn>
                <a:cxn ang="0">
                  <a:pos x="16043142" y="4354714"/>
                </a:cxn>
                <a:cxn ang="0">
                  <a:pos x="15368399" y="4728797"/>
                </a:cxn>
                <a:cxn ang="0">
                  <a:pos x="15298401" y="5674185"/>
                </a:cxn>
                <a:cxn ang="0">
                  <a:pos x="15029004" y="7150494"/>
                </a:cxn>
                <a:cxn ang="0">
                  <a:pos x="14317781" y="8380166"/>
                </a:cxn>
                <a:cxn ang="0">
                  <a:pos x="14360885" y="9168014"/>
                </a:cxn>
                <a:cxn ang="0">
                  <a:pos x="15081695" y="9608591"/>
                </a:cxn>
                <a:cxn ang="0">
                  <a:pos x="15850370" y="9260230"/>
                </a:cxn>
                <a:cxn ang="0">
                  <a:pos x="16455034" y="8966902"/>
                </a:cxn>
                <a:cxn ang="0">
                  <a:pos x="16544833" y="9788268"/>
                </a:cxn>
                <a:cxn ang="0">
                  <a:pos x="15873132" y="10207331"/>
                </a:cxn>
                <a:cxn ang="0">
                  <a:pos x="16249088" y="11191537"/>
                </a:cxn>
                <a:cxn ang="0">
                  <a:pos x="16574766" y="12724126"/>
                </a:cxn>
                <a:cxn ang="0">
                  <a:pos x="17370640" y="13687716"/>
                </a:cxn>
                <a:cxn ang="0">
                  <a:pos x="16622663" y="14038796"/>
                </a:cxn>
                <a:cxn ang="0">
                  <a:pos x="15518725" y="14315380"/>
                </a:cxn>
                <a:cxn ang="0">
                  <a:pos x="14976328" y="14374046"/>
                </a:cxn>
                <a:cxn ang="0">
                  <a:pos x="14409985" y="14387220"/>
                </a:cxn>
                <a:cxn ang="0">
                  <a:pos x="13776604" y="14639858"/>
                </a:cxn>
                <a:cxn ang="0">
                  <a:pos x="13216232" y="14894897"/>
                </a:cxn>
                <a:cxn ang="0">
                  <a:pos x="12663062" y="15472013"/>
                </a:cxn>
                <a:cxn ang="0">
                  <a:pos x="11711175" y="15881504"/>
                </a:cxn>
                <a:cxn ang="0">
                  <a:pos x="10737742" y="16506512"/>
                </a:cxn>
                <a:cxn ang="0">
                  <a:pos x="9603136" y="17419580"/>
                </a:cxn>
                <a:cxn ang="0">
                  <a:pos x="9001593" y="18410287"/>
                </a:cxn>
                <a:cxn ang="0">
                  <a:pos x="8089226" y="18985002"/>
                </a:cxn>
                <a:cxn ang="0">
                  <a:pos x="7471838" y="19489810"/>
                </a:cxn>
                <a:cxn ang="0">
                  <a:pos x="7182831" y="20224247"/>
                </a:cxn>
                <a:cxn ang="0">
                  <a:pos x="5377878" y="20015039"/>
                </a:cxn>
                <a:cxn ang="0">
                  <a:pos x="5231163" y="18671297"/>
                </a:cxn>
                <a:cxn ang="0">
                  <a:pos x="5544868" y="17129120"/>
                </a:cxn>
                <a:cxn ang="0">
                  <a:pos x="2632407" y="11680956"/>
                </a:cxn>
                <a:cxn ang="0">
                  <a:pos x="888420" y="10183353"/>
                </a:cxn>
                <a:cxn ang="0">
                  <a:pos x="611832" y="9233867"/>
                </a:cxn>
                <a:cxn ang="0">
                  <a:pos x="348421" y="8103581"/>
                </a:cxn>
                <a:cxn ang="0">
                  <a:pos x="646554" y="6853564"/>
                </a:cxn>
                <a:cxn ang="0">
                  <a:pos x="228692" y="6069302"/>
                </a:cxn>
                <a:cxn ang="0">
                  <a:pos x="178398" y="5178481"/>
                </a:cxn>
                <a:cxn ang="0">
                  <a:pos x="178398" y="4242168"/>
                </a:cxn>
                <a:cxn ang="0">
                  <a:pos x="768688" y="3729689"/>
                </a:cxn>
                <a:cxn ang="0">
                  <a:pos x="1045272" y="3069961"/>
                </a:cxn>
                <a:cxn ang="0">
                  <a:pos x="1345803" y="1966023"/>
                </a:cxn>
                <a:cxn ang="0">
                  <a:pos x="2886779" y="1412857"/>
                </a:cxn>
                <a:cxn ang="0">
                  <a:pos x="3953613" y="1532589"/>
                </a:cxn>
                <a:cxn ang="0">
                  <a:pos x="4784568" y="963858"/>
                </a:cxn>
                <a:cxn ang="0">
                  <a:pos x="6014240" y="804605"/>
                </a:cxn>
                <a:cxn ang="0">
                  <a:pos x="7041553" y="1476306"/>
                </a:cxn>
                <a:cxn ang="0">
                  <a:pos x="7855748" y="1977997"/>
                </a:cxn>
                <a:cxn ang="0">
                  <a:pos x="8929753" y="2217461"/>
                </a:cxn>
                <a:cxn ang="0">
                  <a:pos x="10116319" y="1379338"/>
                </a:cxn>
                <a:cxn ang="0">
                  <a:pos x="11229845" y="1459549"/>
                </a:cxn>
                <a:cxn ang="0">
                  <a:pos x="12363716" y="2024692"/>
                </a:cxn>
                <a:cxn ang="0">
                  <a:pos x="13483244" y="1831920"/>
                </a:cxn>
                <a:cxn ang="0">
                  <a:pos x="14796714" y="1326643"/>
                </a:cxn>
                <a:cxn ang="0">
                  <a:pos x="15693537" y="43104"/>
                </a:cxn>
                <a:cxn ang="0">
                  <a:pos x="16917207" y="73040"/>
                </a:cxn>
                <a:cxn ang="0">
                  <a:pos x="18053717" y="784338"/>
                </a:cxn>
              </a:cxnLst>
              <a:rect l="T0" t="T1" r="T2" b="T3"/>
              <a:pathLst>
                <a:path w="18053718" h="20224247">
                  <a:moveTo>
                    <a:pt x="18053717" y="784338"/>
                  </a:moveTo>
                  <a:lnTo>
                    <a:pt x="17794851" y="1006965"/>
                  </a:lnTo>
                  <a:lnTo>
                    <a:pt x="17721811" y="1652318"/>
                  </a:lnTo>
                  <a:lnTo>
                    <a:pt x="17525453" y="2221047"/>
                  </a:lnTo>
                  <a:lnTo>
                    <a:pt x="17645186" y="2426993"/>
                  </a:lnTo>
                  <a:lnTo>
                    <a:pt x="17794851" y="2875989"/>
                  </a:lnTo>
                  <a:lnTo>
                    <a:pt x="17691878" y="3201667"/>
                  </a:lnTo>
                  <a:lnTo>
                    <a:pt x="17439240" y="3660251"/>
                  </a:lnTo>
                  <a:lnTo>
                    <a:pt x="17096802" y="4238567"/>
                  </a:lnTo>
                  <a:lnTo>
                    <a:pt x="16757950" y="4521138"/>
                  </a:lnTo>
                  <a:lnTo>
                    <a:pt x="16325714" y="4551071"/>
                  </a:lnTo>
                  <a:lnTo>
                    <a:pt x="16043142" y="4354714"/>
                  </a:lnTo>
                  <a:lnTo>
                    <a:pt x="15730638" y="4683977"/>
                  </a:lnTo>
                  <a:lnTo>
                    <a:pt x="15368399" y="4728797"/>
                  </a:lnTo>
                  <a:lnTo>
                    <a:pt x="15358267" y="5125802"/>
                  </a:lnTo>
                  <a:lnTo>
                    <a:pt x="15298401" y="5674185"/>
                  </a:lnTo>
                  <a:lnTo>
                    <a:pt x="15311575" y="6345887"/>
                  </a:lnTo>
                  <a:lnTo>
                    <a:pt x="15029004" y="7150494"/>
                  </a:lnTo>
                  <a:lnTo>
                    <a:pt x="14766777" y="7904823"/>
                  </a:lnTo>
                  <a:lnTo>
                    <a:pt x="14317781" y="8380166"/>
                  </a:lnTo>
                  <a:lnTo>
                    <a:pt x="14198049" y="8735777"/>
                  </a:lnTo>
                  <a:lnTo>
                    <a:pt x="14360885" y="9168014"/>
                  </a:lnTo>
                  <a:lnTo>
                    <a:pt x="14656630" y="9407479"/>
                  </a:lnTo>
                  <a:lnTo>
                    <a:pt x="15081695" y="9608591"/>
                  </a:lnTo>
                  <a:lnTo>
                    <a:pt x="15446894" y="9717566"/>
                  </a:lnTo>
                  <a:lnTo>
                    <a:pt x="15850370" y="9260230"/>
                  </a:lnTo>
                  <a:lnTo>
                    <a:pt x="16189222" y="8880688"/>
                  </a:lnTo>
                  <a:lnTo>
                    <a:pt x="16455034" y="8966902"/>
                  </a:lnTo>
                  <a:lnTo>
                    <a:pt x="16634633" y="9402724"/>
                  </a:lnTo>
                  <a:lnTo>
                    <a:pt x="16544833" y="9788268"/>
                  </a:lnTo>
                  <a:lnTo>
                    <a:pt x="16275436" y="9967867"/>
                  </a:lnTo>
                  <a:lnTo>
                    <a:pt x="15873132" y="10207331"/>
                  </a:lnTo>
                  <a:lnTo>
                    <a:pt x="15633667" y="10519836"/>
                  </a:lnTo>
                  <a:lnTo>
                    <a:pt x="16249088" y="11191537"/>
                  </a:lnTo>
                  <a:lnTo>
                    <a:pt x="16425101" y="12248782"/>
                  </a:lnTo>
                  <a:lnTo>
                    <a:pt x="16574766" y="12724126"/>
                  </a:lnTo>
                  <a:lnTo>
                    <a:pt x="16947137" y="13532319"/>
                  </a:lnTo>
                  <a:lnTo>
                    <a:pt x="17370640" y="13687716"/>
                  </a:lnTo>
                  <a:lnTo>
                    <a:pt x="16851354" y="13775385"/>
                  </a:lnTo>
                  <a:lnTo>
                    <a:pt x="16622663" y="14038796"/>
                  </a:lnTo>
                  <a:lnTo>
                    <a:pt x="16319731" y="14219594"/>
                  </a:lnTo>
                  <a:lnTo>
                    <a:pt x="15518725" y="14315380"/>
                  </a:lnTo>
                  <a:lnTo>
                    <a:pt x="15276859" y="14578791"/>
                  </a:lnTo>
                  <a:lnTo>
                    <a:pt x="14976328" y="14374046"/>
                  </a:lnTo>
                  <a:lnTo>
                    <a:pt x="14771583" y="14147755"/>
                  </a:lnTo>
                  <a:lnTo>
                    <a:pt x="14409985" y="14387220"/>
                  </a:lnTo>
                  <a:lnTo>
                    <a:pt x="13741885" y="14352500"/>
                  </a:lnTo>
                  <a:lnTo>
                    <a:pt x="13776604" y="14639858"/>
                  </a:lnTo>
                  <a:lnTo>
                    <a:pt x="13684388" y="14809884"/>
                  </a:lnTo>
                  <a:lnTo>
                    <a:pt x="13216232" y="14894897"/>
                  </a:lnTo>
                  <a:lnTo>
                    <a:pt x="12891754" y="15171482"/>
                  </a:lnTo>
                  <a:lnTo>
                    <a:pt x="12663062" y="15472013"/>
                  </a:lnTo>
                  <a:lnTo>
                    <a:pt x="11963813" y="15916223"/>
                  </a:lnTo>
                  <a:lnTo>
                    <a:pt x="11711175" y="15881504"/>
                  </a:lnTo>
                  <a:lnTo>
                    <a:pt x="11134059" y="16277821"/>
                  </a:lnTo>
                  <a:lnTo>
                    <a:pt x="10737742" y="16506512"/>
                  </a:lnTo>
                  <a:lnTo>
                    <a:pt x="10362971" y="16844164"/>
                  </a:lnTo>
                  <a:lnTo>
                    <a:pt x="9603136" y="17419580"/>
                  </a:lnTo>
                  <a:lnTo>
                    <a:pt x="9387897" y="17849132"/>
                  </a:lnTo>
                  <a:lnTo>
                    <a:pt x="9001593" y="18410287"/>
                  </a:lnTo>
                  <a:lnTo>
                    <a:pt x="8507089" y="18950283"/>
                  </a:lnTo>
                  <a:lnTo>
                    <a:pt x="8089226" y="18985002"/>
                  </a:lnTo>
                  <a:lnTo>
                    <a:pt x="7738401" y="19216095"/>
                  </a:lnTo>
                  <a:lnTo>
                    <a:pt x="7471838" y="19489810"/>
                  </a:lnTo>
                  <a:lnTo>
                    <a:pt x="7379204" y="20104515"/>
                  </a:lnTo>
                  <a:lnTo>
                    <a:pt x="7182831" y="20224247"/>
                  </a:lnTo>
                  <a:lnTo>
                    <a:pt x="6198625" y="20102114"/>
                  </a:lnTo>
                  <a:lnTo>
                    <a:pt x="5377878" y="20015039"/>
                  </a:lnTo>
                  <a:lnTo>
                    <a:pt x="5516120" y="19568089"/>
                  </a:lnTo>
                  <a:lnTo>
                    <a:pt x="5231163" y="18671297"/>
                  </a:lnTo>
                  <a:lnTo>
                    <a:pt x="5840597" y="17312320"/>
                  </a:lnTo>
                  <a:lnTo>
                    <a:pt x="5544868" y="17129120"/>
                  </a:lnTo>
                  <a:lnTo>
                    <a:pt x="5638253" y="16192808"/>
                  </a:lnTo>
                  <a:lnTo>
                    <a:pt x="2632407" y="11680956"/>
                  </a:lnTo>
                  <a:lnTo>
                    <a:pt x="925835" y="10585676"/>
                  </a:lnTo>
                  <a:lnTo>
                    <a:pt x="888420" y="10183353"/>
                  </a:lnTo>
                  <a:lnTo>
                    <a:pt x="577116" y="9717598"/>
                  </a:lnTo>
                  <a:lnTo>
                    <a:pt x="611832" y="9233867"/>
                  </a:lnTo>
                  <a:lnTo>
                    <a:pt x="611832" y="8606457"/>
                  </a:lnTo>
                  <a:lnTo>
                    <a:pt x="348421" y="8103581"/>
                  </a:lnTo>
                  <a:lnTo>
                    <a:pt x="383143" y="7537238"/>
                  </a:lnTo>
                  <a:lnTo>
                    <a:pt x="646554" y="6853564"/>
                  </a:lnTo>
                  <a:lnTo>
                    <a:pt x="492103" y="6430899"/>
                  </a:lnTo>
                  <a:lnTo>
                    <a:pt x="228692" y="6069302"/>
                  </a:lnTo>
                  <a:lnTo>
                    <a:pt x="0" y="5611918"/>
                  </a:lnTo>
                  <a:lnTo>
                    <a:pt x="178398" y="5178481"/>
                  </a:lnTo>
                  <a:lnTo>
                    <a:pt x="95786" y="4795338"/>
                  </a:lnTo>
                  <a:lnTo>
                    <a:pt x="178398" y="4242168"/>
                  </a:lnTo>
                  <a:lnTo>
                    <a:pt x="457384" y="3934434"/>
                  </a:lnTo>
                  <a:lnTo>
                    <a:pt x="768688" y="3729689"/>
                  </a:lnTo>
                  <a:lnTo>
                    <a:pt x="901594" y="3514171"/>
                  </a:lnTo>
                  <a:lnTo>
                    <a:pt x="1045272" y="3069961"/>
                  </a:lnTo>
                  <a:lnTo>
                    <a:pt x="1260790" y="2601805"/>
                  </a:lnTo>
                  <a:lnTo>
                    <a:pt x="1345803" y="1966023"/>
                  </a:lnTo>
                  <a:lnTo>
                    <a:pt x="1287574" y="1472799"/>
                  </a:lnTo>
                  <a:lnTo>
                    <a:pt x="2886779" y="1412857"/>
                  </a:lnTo>
                  <a:lnTo>
                    <a:pt x="3291886" y="1486358"/>
                  </a:lnTo>
                  <a:lnTo>
                    <a:pt x="3953613" y="1532589"/>
                  </a:lnTo>
                  <a:lnTo>
                    <a:pt x="4528344" y="1472720"/>
                  </a:lnTo>
                  <a:lnTo>
                    <a:pt x="4784568" y="963858"/>
                  </a:lnTo>
                  <a:lnTo>
                    <a:pt x="5542482" y="638180"/>
                  </a:lnTo>
                  <a:lnTo>
                    <a:pt x="6014240" y="804605"/>
                  </a:lnTo>
                  <a:lnTo>
                    <a:pt x="6257291" y="1163802"/>
                  </a:lnTo>
                  <a:lnTo>
                    <a:pt x="7041553" y="1476306"/>
                  </a:lnTo>
                  <a:lnTo>
                    <a:pt x="7101419" y="2041449"/>
                  </a:lnTo>
                  <a:lnTo>
                    <a:pt x="7855748" y="1977997"/>
                  </a:lnTo>
                  <a:lnTo>
                    <a:pt x="8540623" y="2007930"/>
                  </a:lnTo>
                  <a:lnTo>
                    <a:pt x="8929753" y="2217461"/>
                  </a:lnTo>
                  <a:lnTo>
                    <a:pt x="9407513" y="2084558"/>
                  </a:lnTo>
                  <a:lnTo>
                    <a:pt x="10116319" y="1379338"/>
                  </a:lnTo>
                  <a:lnTo>
                    <a:pt x="10608422" y="1489482"/>
                  </a:lnTo>
                  <a:lnTo>
                    <a:pt x="11229845" y="1459549"/>
                  </a:lnTo>
                  <a:lnTo>
                    <a:pt x="11542349" y="1831920"/>
                  </a:lnTo>
                  <a:lnTo>
                    <a:pt x="12363716" y="2024692"/>
                  </a:lnTo>
                  <a:lnTo>
                    <a:pt x="13104871" y="2174357"/>
                  </a:lnTo>
                  <a:lnTo>
                    <a:pt x="13483244" y="1831920"/>
                  </a:lnTo>
                  <a:lnTo>
                    <a:pt x="14051973" y="1865438"/>
                  </a:lnTo>
                  <a:lnTo>
                    <a:pt x="14796714" y="1326643"/>
                  </a:lnTo>
                  <a:lnTo>
                    <a:pt x="15145154" y="338849"/>
                  </a:lnTo>
                  <a:lnTo>
                    <a:pt x="15693537" y="43104"/>
                  </a:lnTo>
                  <a:lnTo>
                    <a:pt x="16275439" y="0"/>
                  </a:lnTo>
                  <a:lnTo>
                    <a:pt x="16917207" y="73040"/>
                  </a:lnTo>
                  <a:lnTo>
                    <a:pt x="17405724" y="462170"/>
                  </a:lnTo>
                  <a:lnTo>
                    <a:pt x="18053717" y="784338"/>
                  </a:lnTo>
                  <a:close/>
                </a:path>
              </a:pathLst>
            </a:custGeom>
            <a:noFill/>
            <a:ln w="6350" cmpd="sng">
              <a:solidFill>
                <a:schemeClr val="tx1"/>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79" name="任意多边形 9">
              <a:extLst>
                <a:ext uri="{FF2B5EF4-FFF2-40B4-BE49-F238E27FC236}">
                  <a16:creationId xmlns:a16="http://schemas.microsoft.com/office/drawing/2014/main" id="{540FB50D-E4E7-4B7A-AF86-E824091A33FB}"/>
                </a:ext>
              </a:extLst>
            </p:cNvPr>
            <p:cNvSpPr>
              <a:spLocks/>
            </p:cNvSpPr>
            <p:nvPr/>
          </p:nvSpPr>
          <p:spPr bwMode="auto">
            <a:xfrm>
              <a:off x="7317356" y="2160672"/>
              <a:ext cx="1378386" cy="1139005"/>
            </a:xfrm>
            <a:custGeom>
              <a:avLst/>
              <a:gdLst>
                <a:gd name="T0" fmla="*/ 0 w 19509887"/>
                <a:gd name="T1" fmla="*/ 0 h 16249709"/>
                <a:gd name="T2" fmla="*/ 19509887 w 19509887"/>
                <a:gd name="T3" fmla="*/ 16249709 h 16249709"/>
              </a:gdLst>
              <a:ahLst/>
              <a:cxnLst>
                <a:cxn ang="0">
                  <a:pos x="1031668" y="6168085"/>
                </a:cxn>
                <a:cxn ang="0">
                  <a:pos x="2315208" y="5238054"/>
                </a:cxn>
                <a:cxn ang="0">
                  <a:pos x="3514944" y="4513658"/>
                </a:cxn>
                <a:cxn ang="0">
                  <a:pos x="4397971" y="3961690"/>
                </a:cxn>
                <a:cxn ang="0">
                  <a:pos x="5382488" y="3499523"/>
                </a:cxn>
                <a:cxn ang="0">
                  <a:pos x="6131129" y="3673433"/>
                </a:cxn>
                <a:cxn ang="0">
                  <a:pos x="7479598" y="3143054"/>
                </a:cxn>
                <a:cxn ang="0">
                  <a:pos x="8633267" y="3162466"/>
                </a:cxn>
                <a:cxn ang="0">
                  <a:pos x="10250279" y="2954725"/>
                </a:cxn>
                <a:cxn ang="0">
                  <a:pos x="11148582" y="2314749"/>
                </a:cxn>
                <a:cxn ang="0">
                  <a:pos x="12241452" y="2062113"/>
                </a:cxn>
                <a:cxn ang="0">
                  <a:pos x="13979983" y="1276060"/>
                </a:cxn>
                <a:cxn ang="0">
                  <a:pos x="15218936" y="824955"/>
                </a:cxn>
                <a:cxn ang="0">
                  <a:pos x="15969365" y="190673"/>
                </a:cxn>
                <a:cxn ang="0">
                  <a:pos x="17097863" y="123324"/>
                </a:cxn>
                <a:cxn ang="0">
                  <a:pos x="18042063" y="353568"/>
                </a:cxn>
                <a:cxn ang="0">
                  <a:pos x="18272654" y="1358292"/>
                </a:cxn>
                <a:cxn ang="0">
                  <a:pos x="18465426" y="2362453"/>
                </a:cxn>
                <a:cxn ang="0">
                  <a:pos x="18146140" y="3452827"/>
                </a:cxn>
                <a:cxn ang="0">
                  <a:pos x="18445471" y="3645599"/>
                </a:cxn>
                <a:cxn ang="0">
                  <a:pos x="18816471" y="4362551"/>
                </a:cxn>
                <a:cxn ang="0">
                  <a:pos x="18392776" y="5075215"/>
                </a:cxn>
                <a:cxn ang="0">
                  <a:pos x="19071259" y="4655763"/>
                </a:cxn>
                <a:cxn ang="0">
                  <a:pos x="19250077" y="5667095"/>
                </a:cxn>
                <a:cxn ang="0">
                  <a:pos x="19090434" y="6597826"/>
                </a:cxn>
                <a:cxn ang="0">
                  <a:pos x="18505336" y="7575250"/>
                </a:cxn>
                <a:cxn ang="0">
                  <a:pos x="17813680" y="8306818"/>
                </a:cxn>
                <a:cxn ang="0">
                  <a:pos x="18472597" y="8718320"/>
                </a:cxn>
                <a:cxn ang="0">
                  <a:pos x="18033578" y="9815476"/>
                </a:cxn>
                <a:cxn ang="0">
                  <a:pos x="16716913" y="11065493"/>
                </a:cxn>
                <a:cxn ang="0">
                  <a:pos x="15925869" y="12062873"/>
                </a:cxn>
                <a:cxn ang="0">
                  <a:pos x="15174736" y="13192768"/>
                </a:cxn>
                <a:cxn ang="0">
                  <a:pos x="14343391" y="13731563"/>
                </a:cxn>
                <a:cxn ang="0">
                  <a:pos x="14755673" y="13724782"/>
                </a:cxn>
                <a:cxn ang="0">
                  <a:pos x="14137446" y="14409657"/>
                </a:cxn>
                <a:cxn ang="0">
                  <a:pos x="11172818" y="16249709"/>
                </a:cxn>
                <a:cxn ang="0">
                  <a:pos x="10572962" y="14803601"/>
                </a:cxn>
                <a:cxn ang="0">
                  <a:pos x="10259257" y="13021959"/>
                </a:cxn>
                <a:cxn ang="0">
                  <a:pos x="9703687" y="11166078"/>
                </a:cxn>
                <a:cxn ang="0">
                  <a:pos x="8586575" y="10301604"/>
                </a:cxn>
                <a:cxn ang="0">
                  <a:pos x="8015650" y="9741232"/>
                </a:cxn>
                <a:cxn ang="0">
                  <a:pos x="6626535" y="8815692"/>
                </a:cxn>
                <a:cxn ang="0">
                  <a:pos x="5576461" y="8323590"/>
                </a:cxn>
                <a:cxn ang="0">
                  <a:pos x="4324042" y="8177510"/>
                </a:cxn>
                <a:cxn ang="0">
                  <a:pos x="3289543" y="8179911"/>
                </a:cxn>
                <a:cxn ang="0">
                  <a:pos x="2052699" y="7278317"/>
                </a:cxn>
              </a:cxnLst>
              <a:rect l="T0" t="T1" r="T2" b="T3"/>
              <a:pathLst>
                <a:path w="19509887" h="16249709">
                  <a:moveTo>
                    <a:pt x="0" y="7202908"/>
                  </a:moveTo>
                  <a:lnTo>
                    <a:pt x="232441" y="6761366"/>
                  </a:lnTo>
                  <a:lnTo>
                    <a:pt x="1031668" y="6168085"/>
                  </a:lnTo>
                  <a:lnTo>
                    <a:pt x="1366312" y="5853786"/>
                  </a:lnTo>
                  <a:lnTo>
                    <a:pt x="1809931" y="5587977"/>
                  </a:lnTo>
                  <a:lnTo>
                    <a:pt x="2315208" y="5238054"/>
                  </a:lnTo>
                  <a:lnTo>
                    <a:pt x="2590293" y="5264091"/>
                  </a:lnTo>
                  <a:lnTo>
                    <a:pt x="3284285" y="4831386"/>
                  </a:lnTo>
                  <a:lnTo>
                    <a:pt x="3514944" y="4513658"/>
                  </a:lnTo>
                  <a:lnTo>
                    <a:pt x="3842417" y="4253538"/>
                  </a:lnTo>
                  <a:lnTo>
                    <a:pt x="4306378" y="4156256"/>
                  </a:lnTo>
                  <a:lnTo>
                    <a:pt x="4397971" y="3961690"/>
                  </a:lnTo>
                  <a:lnTo>
                    <a:pt x="4364764" y="3705466"/>
                  </a:lnTo>
                  <a:lnTo>
                    <a:pt x="5026877" y="3740782"/>
                  </a:lnTo>
                  <a:lnTo>
                    <a:pt x="5382488" y="3499523"/>
                  </a:lnTo>
                  <a:lnTo>
                    <a:pt x="5605193" y="3733296"/>
                  </a:lnTo>
                  <a:lnTo>
                    <a:pt x="5880282" y="3937140"/>
                  </a:lnTo>
                  <a:lnTo>
                    <a:pt x="6131129" y="3673433"/>
                  </a:lnTo>
                  <a:lnTo>
                    <a:pt x="6941425" y="3570457"/>
                  </a:lnTo>
                  <a:lnTo>
                    <a:pt x="7237170" y="3392653"/>
                  </a:lnTo>
                  <a:lnTo>
                    <a:pt x="7479598" y="3143054"/>
                  </a:lnTo>
                  <a:lnTo>
                    <a:pt x="7978325" y="3040939"/>
                  </a:lnTo>
                  <a:lnTo>
                    <a:pt x="8403079" y="3027765"/>
                  </a:lnTo>
                  <a:lnTo>
                    <a:pt x="8633267" y="3162466"/>
                  </a:lnTo>
                  <a:lnTo>
                    <a:pt x="9183442" y="3115773"/>
                  </a:lnTo>
                  <a:lnTo>
                    <a:pt x="9636027" y="3173531"/>
                  </a:lnTo>
                  <a:lnTo>
                    <a:pt x="10250279" y="2954725"/>
                  </a:lnTo>
                  <a:lnTo>
                    <a:pt x="10667550" y="2685328"/>
                  </a:lnTo>
                  <a:lnTo>
                    <a:pt x="11042960" y="2563569"/>
                  </a:lnTo>
                  <a:lnTo>
                    <a:pt x="11148582" y="2314749"/>
                  </a:lnTo>
                  <a:lnTo>
                    <a:pt x="11552444" y="2181607"/>
                  </a:lnTo>
                  <a:lnTo>
                    <a:pt x="11878358" y="2286610"/>
                  </a:lnTo>
                  <a:lnTo>
                    <a:pt x="12241452" y="2062113"/>
                  </a:lnTo>
                  <a:lnTo>
                    <a:pt x="12986193" y="1772060"/>
                  </a:lnTo>
                  <a:lnTo>
                    <a:pt x="13476501" y="1399686"/>
                  </a:lnTo>
                  <a:lnTo>
                    <a:pt x="13979983" y="1276060"/>
                  </a:lnTo>
                  <a:lnTo>
                    <a:pt x="14412069" y="998005"/>
                  </a:lnTo>
                  <a:lnTo>
                    <a:pt x="14938156" y="933619"/>
                  </a:lnTo>
                  <a:lnTo>
                    <a:pt x="15218936" y="824955"/>
                  </a:lnTo>
                  <a:lnTo>
                    <a:pt x="15394946" y="518142"/>
                  </a:lnTo>
                  <a:lnTo>
                    <a:pt x="15754146" y="287955"/>
                  </a:lnTo>
                  <a:lnTo>
                    <a:pt x="15969365" y="190673"/>
                  </a:lnTo>
                  <a:lnTo>
                    <a:pt x="16201659" y="0"/>
                  </a:lnTo>
                  <a:lnTo>
                    <a:pt x="16486024" y="177499"/>
                  </a:lnTo>
                  <a:lnTo>
                    <a:pt x="17097863" y="123324"/>
                  </a:lnTo>
                  <a:lnTo>
                    <a:pt x="17574994" y="55976"/>
                  </a:lnTo>
                  <a:lnTo>
                    <a:pt x="17756698" y="302923"/>
                  </a:lnTo>
                  <a:lnTo>
                    <a:pt x="18042063" y="353568"/>
                  </a:lnTo>
                  <a:lnTo>
                    <a:pt x="18339302" y="667415"/>
                  </a:lnTo>
                  <a:lnTo>
                    <a:pt x="18106229" y="906100"/>
                  </a:lnTo>
                  <a:lnTo>
                    <a:pt x="18272654" y="1358292"/>
                  </a:lnTo>
                  <a:lnTo>
                    <a:pt x="18365649" y="1730662"/>
                  </a:lnTo>
                  <a:lnTo>
                    <a:pt x="18285828" y="2023211"/>
                  </a:lnTo>
                  <a:lnTo>
                    <a:pt x="18465426" y="2362453"/>
                  </a:lnTo>
                  <a:lnTo>
                    <a:pt x="18545248" y="3153886"/>
                  </a:lnTo>
                  <a:lnTo>
                    <a:pt x="18405560" y="3339877"/>
                  </a:lnTo>
                  <a:lnTo>
                    <a:pt x="18146140" y="3452827"/>
                  </a:lnTo>
                  <a:lnTo>
                    <a:pt x="18132966" y="3818806"/>
                  </a:lnTo>
                  <a:lnTo>
                    <a:pt x="18352476" y="3951712"/>
                  </a:lnTo>
                  <a:lnTo>
                    <a:pt x="18445471" y="3645599"/>
                  </a:lnTo>
                  <a:lnTo>
                    <a:pt x="18824623" y="3672337"/>
                  </a:lnTo>
                  <a:lnTo>
                    <a:pt x="18937574" y="4191176"/>
                  </a:lnTo>
                  <a:lnTo>
                    <a:pt x="18816471" y="4362551"/>
                  </a:lnTo>
                  <a:lnTo>
                    <a:pt x="18412342" y="4330474"/>
                  </a:lnTo>
                  <a:lnTo>
                    <a:pt x="18452642" y="4702845"/>
                  </a:lnTo>
                  <a:lnTo>
                    <a:pt x="18392776" y="5075215"/>
                  </a:lnTo>
                  <a:lnTo>
                    <a:pt x="18392776" y="5400893"/>
                  </a:lnTo>
                  <a:lnTo>
                    <a:pt x="18665370" y="4735584"/>
                  </a:lnTo>
                  <a:lnTo>
                    <a:pt x="19071259" y="4655763"/>
                  </a:lnTo>
                  <a:lnTo>
                    <a:pt x="19323897" y="4815406"/>
                  </a:lnTo>
                  <a:lnTo>
                    <a:pt x="19277205" y="5254424"/>
                  </a:lnTo>
                  <a:lnTo>
                    <a:pt x="19250077" y="5667095"/>
                  </a:lnTo>
                  <a:lnTo>
                    <a:pt x="19509887" y="6125679"/>
                  </a:lnTo>
                  <a:lnTo>
                    <a:pt x="19369810" y="6584653"/>
                  </a:lnTo>
                  <a:lnTo>
                    <a:pt x="19090434" y="6597826"/>
                  </a:lnTo>
                  <a:lnTo>
                    <a:pt x="18890880" y="6910331"/>
                  </a:lnTo>
                  <a:lnTo>
                    <a:pt x="18937573" y="7389260"/>
                  </a:lnTo>
                  <a:lnTo>
                    <a:pt x="18505336" y="7575250"/>
                  </a:lnTo>
                  <a:lnTo>
                    <a:pt x="18106229" y="7974358"/>
                  </a:lnTo>
                  <a:lnTo>
                    <a:pt x="17853590" y="8067353"/>
                  </a:lnTo>
                  <a:lnTo>
                    <a:pt x="17813680" y="8306818"/>
                  </a:lnTo>
                  <a:lnTo>
                    <a:pt x="18006452" y="8366684"/>
                  </a:lnTo>
                  <a:lnTo>
                    <a:pt x="18346083" y="8319991"/>
                  </a:lnTo>
                  <a:lnTo>
                    <a:pt x="18472597" y="8718320"/>
                  </a:lnTo>
                  <a:lnTo>
                    <a:pt x="18346473" y="9117038"/>
                  </a:lnTo>
                  <a:lnTo>
                    <a:pt x="18046752" y="9562838"/>
                  </a:lnTo>
                  <a:lnTo>
                    <a:pt x="18033578" y="9815476"/>
                  </a:lnTo>
                  <a:lnTo>
                    <a:pt x="17548257" y="10154328"/>
                  </a:lnTo>
                  <a:lnTo>
                    <a:pt x="17209016" y="10560217"/>
                  </a:lnTo>
                  <a:lnTo>
                    <a:pt x="16716913" y="11065493"/>
                  </a:lnTo>
                  <a:lnTo>
                    <a:pt x="16071949" y="11717239"/>
                  </a:lnTo>
                  <a:lnTo>
                    <a:pt x="15546327" y="12236079"/>
                  </a:lnTo>
                  <a:lnTo>
                    <a:pt x="15925869" y="12062873"/>
                  </a:lnTo>
                  <a:lnTo>
                    <a:pt x="15666839" y="12627625"/>
                  </a:lnTo>
                  <a:lnTo>
                    <a:pt x="15367508" y="12920174"/>
                  </a:lnTo>
                  <a:lnTo>
                    <a:pt x="15174736" y="13192768"/>
                  </a:lnTo>
                  <a:lnTo>
                    <a:pt x="14882187" y="13272590"/>
                  </a:lnTo>
                  <a:lnTo>
                    <a:pt x="14290307" y="13545183"/>
                  </a:lnTo>
                  <a:lnTo>
                    <a:pt x="14343391" y="13731563"/>
                  </a:lnTo>
                  <a:lnTo>
                    <a:pt x="14655896" y="13505272"/>
                  </a:lnTo>
                  <a:lnTo>
                    <a:pt x="14948835" y="13598268"/>
                  </a:lnTo>
                  <a:lnTo>
                    <a:pt x="14755673" y="13724782"/>
                  </a:lnTo>
                  <a:lnTo>
                    <a:pt x="14775628" y="14044068"/>
                  </a:lnTo>
                  <a:lnTo>
                    <a:pt x="14429995" y="14210103"/>
                  </a:lnTo>
                  <a:lnTo>
                    <a:pt x="14137446" y="14409657"/>
                  </a:lnTo>
                  <a:lnTo>
                    <a:pt x="13825331" y="14721771"/>
                  </a:lnTo>
                  <a:lnTo>
                    <a:pt x="12927339" y="15227437"/>
                  </a:lnTo>
                  <a:lnTo>
                    <a:pt x="11172818" y="16249709"/>
                  </a:lnTo>
                  <a:lnTo>
                    <a:pt x="10812427" y="15380717"/>
                  </a:lnTo>
                  <a:lnTo>
                    <a:pt x="10477176" y="15152025"/>
                  </a:lnTo>
                  <a:lnTo>
                    <a:pt x="10572962" y="14803601"/>
                  </a:lnTo>
                  <a:lnTo>
                    <a:pt x="10788480" y="14561735"/>
                  </a:lnTo>
                  <a:lnTo>
                    <a:pt x="10583735" y="13782275"/>
                  </a:lnTo>
                  <a:lnTo>
                    <a:pt x="10259257" y="13021959"/>
                  </a:lnTo>
                  <a:lnTo>
                    <a:pt x="10317923" y="12588522"/>
                  </a:lnTo>
                  <a:lnTo>
                    <a:pt x="9980272" y="11658181"/>
                  </a:lnTo>
                  <a:lnTo>
                    <a:pt x="9703687" y="11166078"/>
                  </a:lnTo>
                  <a:lnTo>
                    <a:pt x="9403156" y="10865547"/>
                  </a:lnTo>
                  <a:lnTo>
                    <a:pt x="9113397" y="10493176"/>
                  </a:lnTo>
                  <a:lnTo>
                    <a:pt x="8586575" y="10301604"/>
                  </a:lnTo>
                  <a:lnTo>
                    <a:pt x="8525509" y="10025020"/>
                  </a:lnTo>
                  <a:lnTo>
                    <a:pt x="8309990" y="9907688"/>
                  </a:lnTo>
                  <a:lnTo>
                    <a:pt x="8015650" y="9741232"/>
                  </a:lnTo>
                  <a:lnTo>
                    <a:pt x="7743647" y="9392808"/>
                  </a:lnTo>
                  <a:lnTo>
                    <a:pt x="6964187" y="9355688"/>
                  </a:lnTo>
                  <a:lnTo>
                    <a:pt x="6626535" y="8815692"/>
                  </a:lnTo>
                  <a:lnTo>
                    <a:pt x="6142804" y="8610947"/>
                  </a:lnTo>
                  <a:lnTo>
                    <a:pt x="5964406" y="8347536"/>
                  </a:lnTo>
                  <a:lnTo>
                    <a:pt x="5576461" y="8323590"/>
                  </a:lnTo>
                  <a:lnTo>
                    <a:pt x="5214863" y="8084125"/>
                  </a:lnTo>
                  <a:lnTo>
                    <a:pt x="4648520" y="8323590"/>
                  </a:lnTo>
                  <a:lnTo>
                    <a:pt x="4324042" y="8177510"/>
                  </a:lnTo>
                  <a:lnTo>
                    <a:pt x="3818766" y="7783594"/>
                  </a:lnTo>
                  <a:lnTo>
                    <a:pt x="3661913" y="8036232"/>
                  </a:lnTo>
                  <a:lnTo>
                    <a:pt x="3289543" y="8179911"/>
                  </a:lnTo>
                  <a:lnTo>
                    <a:pt x="2965065" y="8129617"/>
                  </a:lnTo>
                  <a:lnTo>
                    <a:pt x="2592695" y="7781193"/>
                  </a:lnTo>
                  <a:lnTo>
                    <a:pt x="2052699" y="7278317"/>
                  </a:lnTo>
                  <a:lnTo>
                    <a:pt x="0" y="7202908"/>
                  </a:lnTo>
                  <a:close/>
                </a:path>
              </a:pathLst>
            </a:custGeom>
            <a:noFill/>
            <a:ln w="6350" cmpd="sng">
              <a:solidFill>
                <a:schemeClr val="tx1"/>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pic>
        <p:nvPicPr>
          <p:cNvPr id="87" name="Picture 86">
            <a:extLst>
              <a:ext uri="{FF2B5EF4-FFF2-40B4-BE49-F238E27FC236}">
                <a16:creationId xmlns:a16="http://schemas.microsoft.com/office/drawing/2014/main" id="{1BFED893-DCDD-4BBD-B5D9-782CA44CF3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486" y="89020"/>
            <a:ext cx="1538601" cy="488991"/>
          </a:xfrm>
          <a:prstGeom prst="rect">
            <a:avLst/>
          </a:prstGeom>
        </p:spPr>
      </p:pic>
      <p:sp>
        <p:nvSpPr>
          <p:cNvPr id="91" name="Rectangle: Rounded Corners 90">
            <a:extLst>
              <a:ext uri="{FF2B5EF4-FFF2-40B4-BE49-F238E27FC236}">
                <a16:creationId xmlns:a16="http://schemas.microsoft.com/office/drawing/2014/main" id="{18228D5D-917B-4E8D-962C-2819CD6AD27A}"/>
              </a:ext>
            </a:extLst>
          </p:cNvPr>
          <p:cNvSpPr/>
          <p:nvPr/>
        </p:nvSpPr>
        <p:spPr>
          <a:xfrm>
            <a:off x="7128177" y="5897536"/>
            <a:ext cx="1927329" cy="215308"/>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b="1" dirty="0"/>
              <a:t>TOTAL OF DISTRICT REACHED</a:t>
            </a:r>
            <a:endParaRPr lang="pt-PT" sz="1100" b="1" dirty="0"/>
          </a:p>
        </p:txBody>
      </p:sp>
      <p:sp>
        <p:nvSpPr>
          <p:cNvPr id="92" name="Rectangle 91">
            <a:extLst>
              <a:ext uri="{FF2B5EF4-FFF2-40B4-BE49-F238E27FC236}">
                <a16:creationId xmlns:a16="http://schemas.microsoft.com/office/drawing/2014/main" id="{387C918E-50CD-4484-BB91-FB6E1965C829}"/>
              </a:ext>
            </a:extLst>
          </p:cNvPr>
          <p:cNvSpPr/>
          <p:nvPr/>
        </p:nvSpPr>
        <p:spPr>
          <a:xfrm>
            <a:off x="7547667" y="6260232"/>
            <a:ext cx="1168160" cy="39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75000"/>
                  </a:schemeClr>
                </a:solidFill>
              </a:rPr>
              <a:t>6 </a:t>
            </a:r>
            <a:r>
              <a:rPr lang="en-US" sz="1200" b="1" dirty="0">
                <a:solidFill>
                  <a:schemeClr val="tx1">
                    <a:lumMod val="50000"/>
                    <a:lumOff val="50000"/>
                  </a:schemeClr>
                </a:solidFill>
              </a:rPr>
              <a:t>District</a:t>
            </a:r>
            <a:endParaRPr lang="pt-PT" b="1" dirty="0">
              <a:solidFill>
                <a:schemeClr val="tx1">
                  <a:lumMod val="50000"/>
                  <a:lumOff val="50000"/>
                </a:schemeClr>
              </a:solidFill>
            </a:endParaRPr>
          </a:p>
        </p:txBody>
      </p:sp>
      <p:sp>
        <p:nvSpPr>
          <p:cNvPr id="96" name="Rectangle 95">
            <a:extLst>
              <a:ext uri="{FF2B5EF4-FFF2-40B4-BE49-F238E27FC236}">
                <a16:creationId xmlns:a16="http://schemas.microsoft.com/office/drawing/2014/main" id="{F5FB93F6-64BF-4DFF-9ED7-3701ABEA4546}"/>
              </a:ext>
            </a:extLst>
          </p:cNvPr>
          <p:cNvSpPr/>
          <p:nvPr/>
        </p:nvSpPr>
        <p:spPr>
          <a:xfrm>
            <a:off x="753323" y="3096998"/>
            <a:ext cx="911531" cy="249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Seeds Distribution</a:t>
            </a:r>
            <a:endParaRPr lang="pt-PT" sz="1100" dirty="0">
              <a:solidFill>
                <a:schemeClr val="tx1"/>
              </a:solidFill>
            </a:endParaRPr>
          </a:p>
        </p:txBody>
      </p:sp>
      <p:sp>
        <p:nvSpPr>
          <p:cNvPr id="99" name="Rectangle 98">
            <a:extLst>
              <a:ext uri="{FF2B5EF4-FFF2-40B4-BE49-F238E27FC236}">
                <a16:creationId xmlns:a16="http://schemas.microsoft.com/office/drawing/2014/main" id="{F8F1866C-CAA9-45E3-99A6-1B645AD4BAE5}"/>
              </a:ext>
            </a:extLst>
          </p:cNvPr>
          <p:cNvSpPr/>
          <p:nvPr/>
        </p:nvSpPr>
        <p:spPr>
          <a:xfrm>
            <a:off x="741625" y="2845639"/>
            <a:ext cx="911532" cy="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54,992</a:t>
            </a:r>
            <a:endParaRPr lang="pt-PT" sz="1400" b="1" dirty="0">
              <a:solidFill>
                <a:schemeClr val="tx2"/>
              </a:solidFill>
            </a:endParaRPr>
          </a:p>
        </p:txBody>
      </p:sp>
      <p:graphicFrame>
        <p:nvGraphicFramePr>
          <p:cNvPr id="63" name="Chart 62">
            <a:extLst>
              <a:ext uri="{FF2B5EF4-FFF2-40B4-BE49-F238E27FC236}">
                <a16:creationId xmlns:a16="http://schemas.microsoft.com/office/drawing/2014/main" id="{91F84891-4CCC-4EA4-9F7F-F271379ADF60}"/>
              </a:ext>
            </a:extLst>
          </p:cNvPr>
          <p:cNvGraphicFramePr>
            <a:graphicFrameLocks/>
          </p:cNvGraphicFramePr>
          <p:nvPr>
            <p:extLst>
              <p:ext uri="{D42A27DB-BD31-4B8C-83A1-F6EECF244321}">
                <p14:modId xmlns:p14="http://schemas.microsoft.com/office/powerpoint/2010/main" val="612167060"/>
              </p:ext>
            </p:extLst>
          </p:nvPr>
        </p:nvGraphicFramePr>
        <p:xfrm>
          <a:off x="274773" y="4839638"/>
          <a:ext cx="3998739" cy="1929342"/>
        </p:xfrm>
        <a:graphic>
          <a:graphicData uri="http://schemas.openxmlformats.org/drawingml/2006/chart">
            <c:chart xmlns:c="http://schemas.openxmlformats.org/drawingml/2006/chart" xmlns:r="http://schemas.openxmlformats.org/officeDocument/2006/relationships" r:id="rId8"/>
          </a:graphicData>
        </a:graphic>
      </p:graphicFrame>
      <p:pic>
        <p:nvPicPr>
          <p:cNvPr id="68" name="Picture 67">
            <a:extLst>
              <a:ext uri="{FF2B5EF4-FFF2-40B4-BE49-F238E27FC236}">
                <a16:creationId xmlns:a16="http://schemas.microsoft.com/office/drawing/2014/main" id="{6DF8A7B9-939E-4C57-B2C4-164FB49D6FFC}"/>
              </a:ext>
            </a:extLst>
          </p:cNvPr>
          <p:cNvPicPr>
            <a:picLocks noChangeAspect="1"/>
          </p:cNvPicPr>
          <p:nvPr/>
        </p:nvPicPr>
        <p:blipFill>
          <a:blip r:embed="rId9"/>
          <a:stretch>
            <a:fillRect/>
          </a:stretch>
        </p:blipFill>
        <p:spPr>
          <a:xfrm>
            <a:off x="7261535" y="5604025"/>
            <a:ext cx="296328" cy="291605"/>
          </a:xfrm>
          <a:prstGeom prst="rect">
            <a:avLst/>
          </a:prstGeom>
        </p:spPr>
      </p:pic>
      <p:sp>
        <p:nvSpPr>
          <p:cNvPr id="7" name="Rectangle: Rounded Corners 6">
            <a:extLst>
              <a:ext uri="{FF2B5EF4-FFF2-40B4-BE49-F238E27FC236}">
                <a16:creationId xmlns:a16="http://schemas.microsoft.com/office/drawing/2014/main" id="{293392C4-6447-4CBF-9E55-46453F09BEF8}"/>
              </a:ext>
            </a:extLst>
          </p:cNvPr>
          <p:cNvSpPr/>
          <p:nvPr/>
        </p:nvSpPr>
        <p:spPr>
          <a:xfrm>
            <a:off x="103003" y="2470040"/>
            <a:ext cx="2147048" cy="297288"/>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t>LIVELIHOOD BY ACTIVITY AND BENEFICIARIES</a:t>
            </a:r>
            <a:endParaRPr lang="pt-PT" sz="1050" b="1" dirty="0"/>
          </a:p>
        </p:txBody>
      </p:sp>
      <p:pic>
        <p:nvPicPr>
          <p:cNvPr id="69" name="Picture 68">
            <a:extLst>
              <a:ext uri="{FF2B5EF4-FFF2-40B4-BE49-F238E27FC236}">
                <a16:creationId xmlns:a16="http://schemas.microsoft.com/office/drawing/2014/main" id="{C206AD6E-16D9-4B28-AFB3-A97372A8063F}"/>
              </a:ext>
            </a:extLst>
          </p:cNvPr>
          <p:cNvPicPr>
            <a:picLocks noChangeAspect="1"/>
          </p:cNvPicPr>
          <p:nvPr/>
        </p:nvPicPr>
        <p:blipFill>
          <a:blip r:embed="rId10"/>
          <a:stretch>
            <a:fillRect/>
          </a:stretch>
        </p:blipFill>
        <p:spPr>
          <a:xfrm>
            <a:off x="293364" y="3076676"/>
            <a:ext cx="388992" cy="388992"/>
          </a:xfrm>
          <a:prstGeom prst="rect">
            <a:avLst/>
          </a:prstGeom>
        </p:spPr>
      </p:pic>
      <p:pic>
        <p:nvPicPr>
          <p:cNvPr id="71" name="Picture 70">
            <a:extLst>
              <a:ext uri="{FF2B5EF4-FFF2-40B4-BE49-F238E27FC236}">
                <a16:creationId xmlns:a16="http://schemas.microsoft.com/office/drawing/2014/main" id="{9A9BC3F6-8602-436D-875E-9B19C755BF27}"/>
              </a:ext>
            </a:extLst>
          </p:cNvPr>
          <p:cNvPicPr>
            <a:picLocks noChangeAspect="1"/>
          </p:cNvPicPr>
          <p:nvPr/>
        </p:nvPicPr>
        <p:blipFill>
          <a:blip r:embed="rId11"/>
          <a:stretch>
            <a:fillRect/>
          </a:stretch>
        </p:blipFill>
        <p:spPr>
          <a:xfrm>
            <a:off x="341067" y="3604335"/>
            <a:ext cx="360000" cy="360000"/>
          </a:xfrm>
          <a:prstGeom prst="rect">
            <a:avLst/>
          </a:prstGeom>
        </p:spPr>
      </p:pic>
      <p:sp>
        <p:nvSpPr>
          <p:cNvPr id="80" name="Rectangle 79">
            <a:extLst>
              <a:ext uri="{FF2B5EF4-FFF2-40B4-BE49-F238E27FC236}">
                <a16:creationId xmlns:a16="http://schemas.microsoft.com/office/drawing/2014/main" id="{64F69FEE-AED6-4580-9381-625E3578EF0B}"/>
              </a:ext>
            </a:extLst>
          </p:cNvPr>
          <p:cNvSpPr/>
          <p:nvPr/>
        </p:nvSpPr>
        <p:spPr>
          <a:xfrm>
            <a:off x="830107" y="3900000"/>
            <a:ext cx="809702" cy="26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Tools</a:t>
            </a:r>
            <a:endParaRPr lang="pt-PT" sz="1100" dirty="0">
              <a:solidFill>
                <a:schemeClr val="tx1"/>
              </a:solidFill>
            </a:endParaRPr>
          </a:p>
        </p:txBody>
      </p:sp>
      <p:sp>
        <p:nvSpPr>
          <p:cNvPr id="73" name="Rectangle 72">
            <a:extLst>
              <a:ext uri="{FF2B5EF4-FFF2-40B4-BE49-F238E27FC236}">
                <a16:creationId xmlns:a16="http://schemas.microsoft.com/office/drawing/2014/main" id="{65200C14-1354-4D6F-A368-5895D5BFB6BE}"/>
              </a:ext>
            </a:extLst>
          </p:cNvPr>
          <p:cNvSpPr/>
          <p:nvPr/>
        </p:nvSpPr>
        <p:spPr>
          <a:xfrm>
            <a:off x="776288" y="3595607"/>
            <a:ext cx="911532" cy="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54,992</a:t>
            </a:r>
            <a:endParaRPr lang="pt-PT" sz="1400" b="1" dirty="0">
              <a:solidFill>
                <a:schemeClr val="tx2"/>
              </a:solidFill>
            </a:endParaRPr>
          </a:p>
        </p:txBody>
      </p:sp>
    </p:spTree>
    <p:extLst>
      <p:ext uri="{BB962C8B-B14F-4D97-AF65-F5344CB8AC3E}">
        <p14:creationId xmlns:p14="http://schemas.microsoft.com/office/powerpoint/2010/main" val="113524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25D4522-22E0-4F83-945A-CE30702B2D21}"/>
              </a:ext>
            </a:extLst>
          </p:cNvPr>
          <p:cNvSpPr txBox="1">
            <a:spLocks/>
          </p:cNvSpPr>
          <p:nvPr/>
        </p:nvSpPr>
        <p:spPr>
          <a:xfrm>
            <a:off x="303798" y="3910109"/>
            <a:ext cx="8494294" cy="1142875"/>
          </a:xfrm>
          <a:prstGeom prst="rect">
            <a:avLst/>
          </a:prstGeom>
        </p:spPr>
        <p:txBody>
          <a:bodyPr vert="horz" lIns="68580" tIns="34290" rIns="68580" bIns="3429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700" b="1"/>
              <a:t>Inter-Agency Complaints and Feedback Mechanism in Mozambique</a:t>
            </a:r>
          </a:p>
          <a:p>
            <a:pPr algn="l"/>
            <a:r>
              <a:rPr lang="en-US" sz="1950" b="1"/>
              <a:t>	</a:t>
            </a:r>
          </a:p>
          <a:p>
            <a:pPr algn="l"/>
            <a:r>
              <a:rPr lang="en-US" sz="1950" b="1" i="1"/>
              <a:t>Joint commitments to Accountability to Affected Populations (AAP) and Protection against Sexual Exploitation and Abuse (PSEA)</a:t>
            </a:r>
          </a:p>
        </p:txBody>
      </p:sp>
      <p:sp>
        <p:nvSpPr>
          <p:cNvPr id="16" name="Title 1">
            <a:extLst>
              <a:ext uri="{FF2B5EF4-FFF2-40B4-BE49-F238E27FC236}">
                <a16:creationId xmlns:a16="http://schemas.microsoft.com/office/drawing/2014/main" id="{DDD06DBD-E042-4814-924F-32568253B46C}"/>
              </a:ext>
            </a:extLst>
          </p:cNvPr>
          <p:cNvSpPr txBox="1">
            <a:spLocks/>
          </p:cNvSpPr>
          <p:nvPr/>
        </p:nvSpPr>
        <p:spPr>
          <a:xfrm>
            <a:off x="303798" y="4701340"/>
            <a:ext cx="1735789" cy="43958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a:highlight>
                <a:srgbClr val="FFFF00"/>
              </a:highlight>
            </a:endParaRPr>
          </a:p>
        </p:txBody>
      </p:sp>
      <p:sp>
        <p:nvSpPr>
          <p:cNvPr id="17" name="Title 1">
            <a:extLst>
              <a:ext uri="{FF2B5EF4-FFF2-40B4-BE49-F238E27FC236}">
                <a16:creationId xmlns:a16="http://schemas.microsoft.com/office/drawing/2014/main" id="{324DB294-2BA3-4FB0-8DB0-3805D7EF3402}"/>
              </a:ext>
            </a:extLst>
          </p:cNvPr>
          <p:cNvSpPr txBox="1">
            <a:spLocks/>
          </p:cNvSpPr>
          <p:nvPr/>
        </p:nvSpPr>
        <p:spPr>
          <a:xfrm>
            <a:off x="303799" y="5140928"/>
            <a:ext cx="2132597" cy="43958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t>February 2021</a:t>
            </a:r>
          </a:p>
        </p:txBody>
      </p:sp>
      <p:pic>
        <p:nvPicPr>
          <p:cNvPr id="3" name="Picture 2">
            <a:extLst>
              <a:ext uri="{FF2B5EF4-FFF2-40B4-BE49-F238E27FC236}">
                <a16:creationId xmlns:a16="http://schemas.microsoft.com/office/drawing/2014/main" id="{E763D1C5-881D-4B0A-A84E-42BCE592D05D}"/>
              </a:ext>
            </a:extLst>
          </p:cNvPr>
          <p:cNvPicPr>
            <a:picLocks noChangeAspect="1"/>
          </p:cNvPicPr>
          <p:nvPr/>
        </p:nvPicPr>
        <p:blipFill>
          <a:blip r:embed="rId2"/>
          <a:stretch>
            <a:fillRect/>
          </a:stretch>
        </p:blipFill>
        <p:spPr>
          <a:xfrm>
            <a:off x="5111602" y="1516240"/>
            <a:ext cx="2804503" cy="2001452"/>
          </a:xfrm>
          <a:prstGeom prst="rect">
            <a:avLst/>
          </a:prstGeom>
        </p:spPr>
      </p:pic>
      <p:pic>
        <p:nvPicPr>
          <p:cNvPr id="5" name="Picture 4" descr="Logo, company name&#10;&#10;Description automatically generated">
            <a:extLst>
              <a:ext uri="{FF2B5EF4-FFF2-40B4-BE49-F238E27FC236}">
                <a16:creationId xmlns:a16="http://schemas.microsoft.com/office/drawing/2014/main" id="{A0F8116F-FE84-4A95-85E8-684A4FB18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885" y="1426667"/>
            <a:ext cx="1989404" cy="2243232"/>
          </a:xfrm>
          <a:prstGeom prst="rect">
            <a:avLst/>
          </a:prstGeom>
        </p:spPr>
      </p:pic>
    </p:spTree>
    <p:extLst>
      <p:ext uri="{BB962C8B-B14F-4D97-AF65-F5344CB8AC3E}">
        <p14:creationId xmlns:p14="http://schemas.microsoft.com/office/powerpoint/2010/main" val="371429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63E776-EC9A-4883-9C55-0D75F998DEE3}"/>
              </a:ext>
            </a:extLst>
          </p:cNvPr>
          <p:cNvPicPr>
            <a:picLocks noChangeAspect="1"/>
          </p:cNvPicPr>
          <p:nvPr/>
        </p:nvPicPr>
        <p:blipFill rotWithShape="1">
          <a:blip r:embed="rId3">
            <a:extLst>
              <a:ext uri="{28A0092B-C50C-407E-A947-70E740481C1C}">
                <a14:useLocalDpi xmlns:a14="http://schemas.microsoft.com/office/drawing/2010/main" val="0"/>
              </a:ext>
            </a:extLst>
          </a:blip>
          <a:srcRect l="35055" t="3224" r="33616" b="53194"/>
          <a:stretch/>
        </p:blipFill>
        <p:spPr>
          <a:xfrm>
            <a:off x="7022270" y="3000376"/>
            <a:ext cx="933690" cy="857249"/>
          </a:xfrm>
          <a:prstGeom prst="rect">
            <a:avLst/>
          </a:prstGeom>
        </p:spPr>
      </p:pic>
      <p:sp>
        <p:nvSpPr>
          <p:cNvPr id="4" name="TextBox 3">
            <a:extLst>
              <a:ext uri="{FF2B5EF4-FFF2-40B4-BE49-F238E27FC236}">
                <a16:creationId xmlns:a16="http://schemas.microsoft.com/office/drawing/2014/main" id="{9A6432A1-0068-4B8F-9492-F90B871491F0}"/>
              </a:ext>
            </a:extLst>
          </p:cNvPr>
          <p:cNvSpPr txBox="1"/>
          <p:nvPr/>
        </p:nvSpPr>
        <p:spPr>
          <a:xfrm>
            <a:off x="390475" y="1131921"/>
            <a:ext cx="6594845" cy="507831"/>
          </a:xfrm>
          <a:prstGeom prst="rect">
            <a:avLst/>
          </a:prstGeom>
          <a:noFill/>
        </p:spPr>
        <p:txBody>
          <a:bodyPr wrap="square" rtlCol="0">
            <a:spAutoFit/>
          </a:bodyPr>
          <a:lstStyle/>
          <a:p>
            <a:pPr defTabSz="685800">
              <a:defRPr/>
            </a:pPr>
            <a:r>
              <a:rPr lang="en-GB" sz="2700" b="1">
                <a:solidFill>
                  <a:srgbClr val="68A36D"/>
                </a:solidFill>
                <a:latin typeface="Calibri Light" panose="020F0302020204030204"/>
              </a:rPr>
              <a:t>Linha Verde da </a:t>
            </a:r>
            <a:r>
              <a:rPr lang="pt-PT" sz="2700" b="1">
                <a:solidFill>
                  <a:srgbClr val="68A36D"/>
                </a:solidFill>
                <a:latin typeface="Calibri Light" panose="020F0302020204030204"/>
              </a:rPr>
              <a:t>Resposta</a:t>
            </a:r>
            <a:r>
              <a:rPr lang="en-GB" sz="2700" b="1">
                <a:solidFill>
                  <a:srgbClr val="68A36D"/>
                </a:solidFill>
                <a:latin typeface="Calibri Light" panose="020F0302020204030204"/>
              </a:rPr>
              <a:t> a Emergencia (1458)</a:t>
            </a:r>
          </a:p>
        </p:txBody>
      </p:sp>
      <p:sp>
        <p:nvSpPr>
          <p:cNvPr id="5" name="TextBox 4">
            <a:extLst>
              <a:ext uri="{FF2B5EF4-FFF2-40B4-BE49-F238E27FC236}">
                <a16:creationId xmlns:a16="http://schemas.microsoft.com/office/drawing/2014/main" id="{0C88B109-F3D6-4245-8171-B721D9DFDD09}"/>
              </a:ext>
            </a:extLst>
          </p:cNvPr>
          <p:cNvSpPr txBox="1"/>
          <p:nvPr/>
        </p:nvSpPr>
        <p:spPr>
          <a:xfrm>
            <a:off x="390476" y="1751916"/>
            <a:ext cx="6359599" cy="4057521"/>
          </a:xfrm>
          <a:prstGeom prst="rect">
            <a:avLst/>
          </a:prstGeom>
          <a:noFill/>
        </p:spPr>
        <p:txBody>
          <a:bodyPr wrap="square" lIns="68580" tIns="34290" rIns="68580" bIns="34290" rtlCol="0" anchor="t">
            <a:spAutoFit/>
          </a:bodyPr>
          <a:lstStyle/>
          <a:p>
            <a:pPr marL="303371" indent="-303371" defTabSz="685800">
              <a:spcBef>
                <a:spcPts val="150"/>
              </a:spcBef>
              <a:buClr>
                <a:srgbClr val="68A36D"/>
              </a:buClr>
              <a:buFont typeface="Wingdings" panose="05000000000000000000" pitchFamily="2" charset="2"/>
              <a:buChar char="v"/>
              <a:defRPr/>
            </a:pPr>
            <a:r>
              <a:rPr lang="en-GB" sz="1650" dirty="0">
                <a:solidFill>
                  <a:prstClr val="black"/>
                </a:solidFill>
                <a:latin typeface="Calibri" panose="020F0502020204030204"/>
              </a:rPr>
              <a:t>Launched in May 2019 as a result of IDAI, emanated from the Protection cluster as part of UN wide commitments to Protection, AAP and PSEA. </a:t>
            </a:r>
            <a:endParaRPr lang="pt-BR" sz="1350" dirty="0">
              <a:solidFill>
                <a:prstClr val="black"/>
              </a:solidFill>
              <a:latin typeface="Calibri" panose="020F0502020204030204"/>
            </a:endParaRPr>
          </a:p>
          <a:p>
            <a:pPr marL="303371" indent="-303371">
              <a:spcBef>
                <a:spcPts val="150"/>
              </a:spcBef>
              <a:buClr>
                <a:srgbClr val="68A36D"/>
              </a:buClr>
              <a:buFont typeface="Wingdings" panose="05000000000000000000" pitchFamily="2" charset="2"/>
              <a:buChar char="v"/>
            </a:pPr>
            <a:r>
              <a:rPr lang="en-US" sz="1650" b="1" dirty="0">
                <a:solidFill>
                  <a:prstClr val="black"/>
                </a:solidFill>
                <a:latin typeface="Calibri" panose="020F0502020204030204"/>
              </a:rPr>
              <a:t>Is an interagency CFM and is available to clusters and cluster partners</a:t>
            </a:r>
            <a:r>
              <a:rPr lang="en-US" sz="1650" dirty="0">
                <a:solidFill>
                  <a:prstClr val="black"/>
                </a:solidFill>
                <a:latin typeface="Calibri" panose="020F0502020204030204"/>
              </a:rPr>
              <a:t>. Organizations working with UN agencies can obtain feedback regarding programs.</a:t>
            </a:r>
            <a:endParaRPr lang="en-GB" sz="1650" dirty="0">
              <a:solidFill>
                <a:prstClr val="black"/>
              </a:solidFill>
              <a:latin typeface="Calibri" panose="020F0502020204030204"/>
            </a:endParaRPr>
          </a:p>
          <a:p>
            <a:pPr marL="303371" indent="-303371" defTabSz="685800">
              <a:spcBef>
                <a:spcPts val="150"/>
              </a:spcBef>
              <a:buClr>
                <a:srgbClr val="68A36D"/>
              </a:buClr>
              <a:buFont typeface="Wingdings" panose="05000000000000000000" pitchFamily="2" charset="2"/>
              <a:buChar char="v"/>
              <a:defRPr/>
            </a:pPr>
            <a:r>
              <a:rPr lang="en-GB" sz="1650" b="1" dirty="0">
                <a:solidFill>
                  <a:prstClr val="black"/>
                </a:solidFill>
                <a:latin typeface="Calibri" panose="020F0502020204030204"/>
                <a:cs typeface="Calibri" panose="020F0502020204030204"/>
              </a:rPr>
              <a:t>National reach: </a:t>
            </a:r>
          </a:p>
          <a:p>
            <a:pPr marL="646271" lvl="1" indent="-303371" defTabSz="685800">
              <a:spcBef>
                <a:spcPts val="150"/>
              </a:spcBef>
              <a:buClr>
                <a:srgbClr val="68A36D"/>
              </a:buClr>
              <a:buFont typeface="Wingdings" panose="05000000000000000000" pitchFamily="2" charset="2"/>
              <a:buChar char="§"/>
              <a:defRPr/>
            </a:pPr>
            <a:r>
              <a:rPr lang="en-GB" sz="1650" dirty="0">
                <a:solidFill>
                  <a:prstClr val="black"/>
                </a:solidFill>
                <a:latin typeface="Calibri" panose="020F0502020204030204"/>
              </a:rPr>
              <a:t>Scaled-up to cover Cabo Delgado in August 2019</a:t>
            </a:r>
            <a:endParaRPr lang="en-GB" sz="1650" dirty="0">
              <a:solidFill>
                <a:prstClr val="black"/>
              </a:solidFill>
              <a:latin typeface="Calibri" panose="020F0502020204030204"/>
              <a:cs typeface="Calibri" panose="020F0502020204030204"/>
            </a:endParaRPr>
          </a:p>
          <a:p>
            <a:pPr marL="646271" lvl="1" indent="-303371" defTabSz="685800">
              <a:spcBef>
                <a:spcPts val="150"/>
              </a:spcBef>
              <a:buClr>
                <a:srgbClr val="68A36D"/>
              </a:buClr>
              <a:buFont typeface="Wingdings" panose="05000000000000000000" pitchFamily="2" charset="2"/>
              <a:buChar char="§"/>
              <a:defRPr/>
            </a:pPr>
            <a:r>
              <a:rPr lang="en-GB" sz="1650" dirty="0">
                <a:solidFill>
                  <a:prstClr val="black"/>
                </a:solidFill>
                <a:latin typeface="Calibri" panose="020F0502020204030204"/>
              </a:rPr>
              <a:t>Further scaled up to cover drought affected areas in the south from November 2019 </a:t>
            </a:r>
          </a:p>
          <a:p>
            <a:pPr>
              <a:spcBef>
                <a:spcPts val="150"/>
              </a:spcBef>
              <a:buClr>
                <a:srgbClr val="68A36D"/>
              </a:buClr>
              <a:defRPr/>
            </a:pPr>
            <a:endParaRPr lang="en-GB" sz="1650" dirty="0">
              <a:solidFill>
                <a:prstClr val="black"/>
              </a:solidFill>
              <a:latin typeface="Calibri" panose="020F0502020204030204"/>
              <a:cs typeface="Calibri" panose="020F0502020204030204"/>
            </a:endParaRPr>
          </a:p>
          <a:p>
            <a:pPr marL="303371" indent="-303371" defTabSz="685800">
              <a:spcBef>
                <a:spcPts val="150"/>
              </a:spcBef>
              <a:buClr>
                <a:srgbClr val="68A36D"/>
              </a:buClr>
              <a:buFont typeface="Wingdings" panose="05000000000000000000" pitchFamily="2" charset="2"/>
              <a:buChar char="v"/>
              <a:defRPr/>
            </a:pPr>
            <a:r>
              <a:rPr lang="en-GB" sz="1650" dirty="0">
                <a:solidFill>
                  <a:prstClr val="black"/>
                </a:solidFill>
                <a:latin typeface="Calibri" panose="020F0502020204030204"/>
              </a:rPr>
              <a:t>Operates from 6am to 9pm(</a:t>
            </a:r>
            <a:r>
              <a:rPr lang="en-GB" sz="1650" b="1" dirty="0">
                <a:solidFill>
                  <a:prstClr val="black"/>
                </a:solidFill>
                <a:latin typeface="Calibri" panose="020F0502020204030204"/>
              </a:rPr>
              <a:t>8pm curfew</a:t>
            </a:r>
            <a:r>
              <a:rPr lang="en-GB" sz="1650" dirty="0">
                <a:solidFill>
                  <a:prstClr val="black"/>
                </a:solidFill>
                <a:latin typeface="Calibri" panose="020F0502020204030204"/>
              </a:rPr>
              <a:t>). 6 agents per shift. </a:t>
            </a:r>
            <a:r>
              <a:rPr lang="en-GB" sz="1650" b="1" dirty="0">
                <a:solidFill>
                  <a:prstClr val="black"/>
                </a:solidFill>
                <a:latin typeface="Calibri" panose="020F0502020204030204"/>
              </a:rPr>
              <a:t>14 languages of communication. Always 50% women per shift.</a:t>
            </a:r>
            <a:r>
              <a:rPr lang="en-GB" sz="1650" dirty="0">
                <a:solidFill>
                  <a:prstClr val="black"/>
                </a:solidFill>
                <a:latin typeface="Calibri" panose="020F0502020204030204"/>
              </a:rPr>
              <a:t> </a:t>
            </a:r>
          </a:p>
          <a:p>
            <a:pPr marL="303371" indent="-303371">
              <a:spcBef>
                <a:spcPts val="150"/>
              </a:spcBef>
              <a:buClr>
                <a:srgbClr val="68A36D"/>
              </a:buClr>
              <a:buFont typeface="Wingdings" panose="05000000000000000000" pitchFamily="2" charset="2"/>
              <a:buChar char="v"/>
            </a:pPr>
            <a:r>
              <a:rPr lang="en-GB" sz="1650" dirty="0">
                <a:solidFill>
                  <a:prstClr val="black"/>
                </a:solidFill>
                <a:latin typeface="Calibri" panose="020F0502020204030204"/>
              </a:rPr>
              <a:t>Monthly dashboards intended to highlight gaps and challenges to facilitate joint decision-making by humanitarian coordination</a:t>
            </a:r>
          </a:p>
        </p:txBody>
      </p:sp>
    </p:spTree>
    <p:extLst>
      <p:ext uri="{BB962C8B-B14F-4D97-AF65-F5344CB8AC3E}">
        <p14:creationId xmlns:p14="http://schemas.microsoft.com/office/powerpoint/2010/main" val="405501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63E776-EC9A-4883-9C55-0D75F998DEE3}"/>
              </a:ext>
            </a:extLst>
          </p:cNvPr>
          <p:cNvPicPr>
            <a:picLocks noChangeAspect="1"/>
          </p:cNvPicPr>
          <p:nvPr/>
        </p:nvPicPr>
        <p:blipFill rotWithShape="1">
          <a:blip r:embed="rId2">
            <a:extLst>
              <a:ext uri="{28A0092B-C50C-407E-A947-70E740481C1C}">
                <a14:useLocalDpi xmlns:a14="http://schemas.microsoft.com/office/drawing/2010/main" val="0"/>
              </a:ext>
            </a:extLst>
          </a:blip>
          <a:srcRect l="35055" t="3224" r="33616" b="53194"/>
          <a:stretch/>
        </p:blipFill>
        <p:spPr>
          <a:xfrm>
            <a:off x="7022270" y="3000376"/>
            <a:ext cx="933690" cy="857249"/>
          </a:xfrm>
          <a:prstGeom prst="rect">
            <a:avLst/>
          </a:prstGeom>
        </p:spPr>
      </p:pic>
      <p:pic>
        <p:nvPicPr>
          <p:cNvPr id="7" name="Content Placeholder 6">
            <a:extLst>
              <a:ext uri="{FF2B5EF4-FFF2-40B4-BE49-F238E27FC236}">
                <a16:creationId xmlns:a16="http://schemas.microsoft.com/office/drawing/2014/main" id="{7E06A219-B77E-4834-9062-040C6A0E6157}"/>
              </a:ext>
            </a:extLst>
          </p:cNvPr>
          <p:cNvPicPr>
            <a:picLocks noGrp="1" noChangeAspect="1"/>
          </p:cNvPicPr>
          <p:nvPr>
            <p:ph sz="half" idx="1"/>
          </p:nvPr>
        </p:nvPicPr>
        <p:blipFill>
          <a:blip r:embed="rId3"/>
          <a:stretch>
            <a:fillRect/>
          </a:stretch>
        </p:blipFill>
        <p:spPr>
          <a:xfrm>
            <a:off x="1373795" y="2378889"/>
            <a:ext cx="4628206" cy="3400406"/>
          </a:xfrm>
          <a:prstGeom prst="rect">
            <a:avLst/>
          </a:prstGeom>
        </p:spPr>
      </p:pic>
      <p:sp>
        <p:nvSpPr>
          <p:cNvPr id="2" name="Rectangle 1">
            <a:extLst>
              <a:ext uri="{FF2B5EF4-FFF2-40B4-BE49-F238E27FC236}">
                <a16:creationId xmlns:a16="http://schemas.microsoft.com/office/drawing/2014/main" id="{EC4F963C-2271-4941-8ABD-80063CA87E66}"/>
              </a:ext>
            </a:extLst>
          </p:cNvPr>
          <p:cNvSpPr/>
          <p:nvPr/>
        </p:nvSpPr>
        <p:spPr>
          <a:xfrm>
            <a:off x="564280" y="1616669"/>
            <a:ext cx="6653205" cy="600164"/>
          </a:xfrm>
          <a:prstGeom prst="rect">
            <a:avLst/>
          </a:prstGeom>
        </p:spPr>
        <p:txBody>
          <a:bodyPr wrap="square">
            <a:spAutoFit/>
          </a:bodyPr>
          <a:lstStyle/>
          <a:p>
            <a:pPr marL="257175" indent="-257175">
              <a:buClr>
                <a:srgbClr val="68A36D"/>
              </a:buClr>
              <a:buFont typeface="Wingdings" panose="05000000000000000000" pitchFamily="2" charset="2"/>
              <a:buChar char="v"/>
            </a:pPr>
            <a:r>
              <a:rPr lang="en-GB" sz="1650">
                <a:solidFill>
                  <a:prstClr val="black"/>
                </a:solidFill>
              </a:rPr>
              <a:t>Two-way information relay mechanism for the humanitarian response: cyclones, drought, IDP, Covid-19</a:t>
            </a:r>
            <a:endParaRPr lang="pt-PT" sz="1350"/>
          </a:p>
        </p:txBody>
      </p:sp>
      <p:sp>
        <p:nvSpPr>
          <p:cNvPr id="8" name="TextBox 7">
            <a:extLst>
              <a:ext uri="{FF2B5EF4-FFF2-40B4-BE49-F238E27FC236}">
                <a16:creationId xmlns:a16="http://schemas.microsoft.com/office/drawing/2014/main" id="{F43E043D-1BD2-428F-AED6-CDF543C06306}"/>
              </a:ext>
            </a:extLst>
          </p:cNvPr>
          <p:cNvSpPr txBox="1"/>
          <p:nvPr/>
        </p:nvSpPr>
        <p:spPr>
          <a:xfrm>
            <a:off x="390475" y="1131921"/>
            <a:ext cx="6594845" cy="923330"/>
          </a:xfrm>
          <a:prstGeom prst="rect">
            <a:avLst/>
          </a:prstGeom>
          <a:noFill/>
        </p:spPr>
        <p:txBody>
          <a:bodyPr wrap="square" rtlCol="0">
            <a:spAutoFit/>
          </a:bodyPr>
          <a:lstStyle/>
          <a:p>
            <a:r>
              <a:rPr lang="en-GB" sz="2700" b="1" dirty="0">
                <a:solidFill>
                  <a:srgbClr val="68A36D"/>
                </a:solidFill>
                <a:latin typeface="+mj-lt"/>
              </a:rPr>
              <a:t>Linha Verde da </a:t>
            </a:r>
            <a:r>
              <a:rPr lang="pt-PT" sz="2700" b="1" dirty="0">
                <a:solidFill>
                  <a:srgbClr val="68A36D"/>
                </a:solidFill>
                <a:latin typeface="+mj-lt"/>
              </a:rPr>
              <a:t>Resposta</a:t>
            </a:r>
            <a:r>
              <a:rPr lang="en-GB" sz="2700" b="1" dirty="0">
                <a:solidFill>
                  <a:srgbClr val="68A36D"/>
                </a:solidFill>
                <a:latin typeface="+mj-lt"/>
              </a:rPr>
              <a:t> a </a:t>
            </a:r>
            <a:r>
              <a:rPr lang="pt-PT" sz="2700" b="1" dirty="0">
                <a:solidFill>
                  <a:srgbClr val="68A36D"/>
                </a:solidFill>
                <a:latin typeface="+mj-lt"/>
              </a:rPr>
              <a:t>Emergência</a:t>
            </a:r>
            <a:r>
              <a:rPr lang="en-GB" sz="2700" b="1" dirty="0">
                <a:solidFill>
                  <a:srgbClr val="68A36D"/>
                </a:solidFill>
                <a:latin typeface="+mj-lt"/>
              </a:rPr>
              <a:t> (1458)</a:t>
            </a:r>
          </a:p>
        </p:txBody>
      </p:sp>
    </p:spTree>
    <p:extLst>
      <p:ext uri="{BB962C8B-B14F-4D97-AF65-F5344CB8AC3E}">
        <p14:creationId xmlns:p14="http://schemas.microsoft.com/office/powerpoint/2010/main" val="3861544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420308C-BC8E-4A9F-B3DD-D6F29B5CAC57}"/>
              </a:ext>
            </a:extLst>
          </p:cNvPr>
          <p:cNvSpPr/>
          <p:nvPr/>
        </p:nvSpPr>
        <p:spPr>
          <a:xfrm>
            <a:off x="3395571" y="1364955"/>
            <a:ext cx="1212322" cy="15566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99" tIns="10850" rIns="21699" bIns="10850" numCol="1" spcCol="0" rtlCol="0" fromWordArt="0" anchor="ctr" anchorCtr="0" forceAA="0" compatLnSpc="1">
            <a:prstTxWarp prst="textNoShape">
              <a:avLst/>
            </a:prstTxWarp>
            <a:noAutofit/>
          </a:bodyPr>
          <a:lstStyle/>
          <a:p>
            <a:pPr algn="ctr"/>
            <a:r>
              <a:rPr lang="en-GB" sz="600" dirty="0"/>
              <a:t>Linha Verde call centre </a:t>
            </a:r>
          </a:p>
        </p:txBody>
      </p:sp>
      <p:cxnSp>
        <p:nvCxnSpPr>
          <p:cNvPr id="6" name="Straight Arrow Connector 5">
            <a:extLst>
              <a:ext uri="{FF2B5EF4-FFF2-40B4-BE49-F238E27FC236}">
                <a16:creationId xmlns:a16="http://schemas.microsoft.com/office/drawing/2014/main" id="{44749FBA-ECD9-46AE-9A74-097647FEF1EA}"/>
              </a:ext>
            </a:extLst>
          </p:cNvPr>
          <p:cNvCxnSpPr/>
          <p:nvPr/>
        </p:nvCxnSpPr>
        <p:spPr>
          <a:xfrm>
            <a:off x="3986273" y="1565176"/>
            <a:ext cx="0" cy="87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F5CE332-A39A-4CDA-9C19-10C885B8E5A0}"/>
              </a:ext>
            </a:extLst>
          </p:cNvPr>
          <p:cNvSpPr/>
          <p:nvPr/>
        </p:nvSpPr>
        <p:spPr>
          <a:xfrm>
            <a:off x="3394777" y="1699636"/>
            <a:ext cx="1197908" cy="724445"/>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99" tIns="10850" rIns="21699" bIns="10850" numCol="1" spcCol="0" rtlCol="0" fromWordArt="0" anchor="ctr" anchorCtr="0" forceAA="0" compatLnSpc="1">
            <a:prstTxWarp prst="textNoShape">
              <a:avLst/>
            </a:prstTxWarp>
            <a:noAutofit/>
          </a:bodyPr>
          <a:lstStyle/>
          <a:p>
            <a:pPr algn="ctr"/>
            <a:r>
              <a:rPr lang="en-GB" sz="600" dirty="0"/>
              <a:t>Linha Verde manager (analysing and referring cases for action/ clarification by focal point and arrange feedback to users)</a:t>
            </a:r>
          </a:p>
          <a:p>
            <a:pPr algn="ctr"/>
            <a:r>
              <a:rPr lang="en-GB" sz="600" dirty="0"/>
              <a:t>IMO (captures trends, analyses data and  extracts programme adjustments based on feedback)</a:t>
            </a:r>
          </a:p>
        </p:txBody>
      </p:sp>
      <p:sp>
        <p:nvSpPr>
          <p:cNvPr id="8" name="Rectangle: Rounded Corners 7">
            <a:extLst>
              <a:ext uri="{FF2B5EF4-FFF2-40B4-BE49-F238E27FC236}">
                <a16:creationId xmlns:a16="http://schemas.microsoft.com/office/drawing/2014/main" id="{8CB049D1-F87F-41BB-8544-7851945A8C32}"/>
              </a:ext>
            </a:extLst>
          </p:cNvPr>
          <p:cNvSpPr/>
          <p:nvPr/>
        </p:nvSpPr>
        <p:spPr>
          <a:xfrm>
            <a:off x="1424866" y="2689057"/>
            <a:ext cx="498596" cy="28173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Food Security Cluster</a:t>
            </a:r>
          </a:p>
        </p:txBody>
      </p:sp>
      <p:sp>
        <p:nvSpPr>
          <p:cNvPr id="9" name="Rectangle: Rounded Corners 8">
            <a:extLst>
              <a:ext uri="{FF2B5EF4-FFF2-40B4-BE49-F238E27FC236}">
                <a16:creationId xmlns:a16="http://schemas.microsoft.com/office/drawing/2014/main" id="{FBC296C3-6F26-4E05-8E9B-7B11C299D431}"/>
              </a:ext>
            </a:extLst>
          </p:cNvPr>
          <p:cNvSpPr/>
          <p:nvPr/>
        </p:nvSpPr>
        <p:spPr>
          <a:xfrm>
            <a:off x="2128993" y="2713187"/>
            <a:ext cx="462107" cy="23332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Shelter Cluster</a:t>
            </a:r>
          </a:p>
        </p:txBody>
      </p:sp>
      <p:sp>
        <p:nvSpPr>
          <p:cNvPr id="10" name="Rectangle: Rounded Corners 9">
            <a:extLst>
              <a:ext uri="{FF2B5EF4-FFF2-40B4-BE49-F238E27FC236}">
                <a16:creationId xmlns:a16="http://schemas.microsoft.com/office/drawing/2014/main" id="{432117BC-2D3C-4555-9CA9-2B1C6D4907D0}"/>
              </a:ext>
            </a:extLst>
          </p:cNvPr>
          <p:cNvSpPr/>
          <p:nvPr/>
        </p:nvSpPr>
        <p:spPr>
          <a:xfrm>
            <a:off x="5013323" y="2659359"/>
            <a:ext cx="453047" cy="267584"/>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Linha Fala </a:t>
            </a:r>
            <a:r>
              <a:rPr lang="en-GB" sz="600" dirty="0" err="1"/>
              <a:t>Crianca</a:t>
            </a:r>
            <a:endParaRPr lang="en-GB" sz="600" dirty="0"/>
          </a:p>
        </p:txBody>
      </p:sp>
      <p:sp>
        <p:nvSpPr>
          <p:cNvPr id="11" name="Rectangle: Rounded Corners 10">
            <a:extLst>
              <a:ext uri="{FF2B5EF4-FFF2-40B4-BE49-F238E27FC236}">
                <a16:creationId xmlns:a16="http://schemas.microsoft.com/office/drawing/2014/main" id="{27CEEEAD-C094-4585-89EE-78B9083058F6}"/>
              </a:ext>
            </a:extLst>
          </p:cNvPr>
          <p:cNvSpPr/>
          <p:nvPr/>
        </p:nvSpPr>
        <p:spPr>
          <a:xfrm>
            <a:off x="2666107" y="2648146"/>
            <a:ext cx="551480" cy="36500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Camp Coordination and Camp Management</a:t>
            </a:r>
          </a:p>
        </p:txBody>
      </p:sp>
      <p:sp>
        <p:nvSpPr>
          <p:cNvPr id="12" name="Rectangle: Rounded Corners 11">
            <a:extLst>
              <a:ext uri="{FF2B5EF4-FFF2-40B4-BE49-F238E27FC236}">
                <a16:creationId xmlns:a16="http://schemas.microsoft.com/office/drawing/2014/main" id="{A71010C6-3A21-460C-847F-0EF353EEBA3A}"/>
              </a:ext>
            </a:extLst>
          </p:cNvPr>
          <p:cNvSpPr/>
          <p:nvPr/>
        </p:nvSpPr>
        <p:spPr>
          <a:xfrm>
            <a:off x="3983070" y="2713187"/>
            <a:ext cx="453047" cy="20254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a:t>Education cluster</a:t>
            </a:r>
          </a:p>
        </p:txBody>
      </p:sp>
      <p:sp>
        <p:nvSpPr>
          <p:cNvPr id="13" name="Rectangle: Rounded Corners 12">
            <a:extLst>
              <a:ext uri="{FF2B5EF4-FFF2-40B4-BE49-F238E27FC236}">
                <a16:creationId xmlns:a16="http://schemas.microsoft.com/office/drawing/2014/main" id="{CD8BF046-2C01-48E9-9491-85B7E65F274C}"/>
              </a:ext>
            </a:extLst>
          </p:cNvPr>
          <p:cNvSpPr/>
          <p:nvPr/>
        </p:nvSpPr>
        <p:spPr>
          <a:xfrm>
            <a:off x="3321295" y="2676760"/>
            <a:ext cx="597677" cy="35591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a:t>Water Sanitation and Hygiene  cluster</a:t>
            </a:r>
          </a:p>
        </p:txBody>
      </p:sp>
      <p:sp>
        <p:nvSpPr>
          <p:cNvPr id="14" name="Rectangle: Rounded Corners 13">
            <a:extLst>
              <a:ext uri="{FF2B5EF4-FFF2-40B4-BE49-F238E27FC236}">
                <a16:creationId xmlns:a16="http://schemas.microsoft.com/office/drawing/2014/main" id="{C9E480E4-3EE3-4938-BE8D-894625A890B2}"/>
              </a:ext>
            </a:extLst>
          </p:cNvPr>
          <p:cNvSpPr/>
          <p:nvPr/>
        </p:nvSpPr>
        <p:spPr>
          <a:xfrm>
            <a:off x="6756985" y="2715889"/>
            <a:ext cx="453047" cy="202543"/>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Protection cluster</a:t>
            </a:r>
          </a:p>
        </p:txBody>
      </p:sp>
      <p:sp>
        <p:nvSpPr>
          <p:cNvPr id="15" name="Rectangle: Rounded Corners 14">
            <a:extLst>
              <a:ext uri="{FF2B5EF4-FFF2-40B4-BE49-F238E27FC236}">
                <a16:creationId xmlns:a16="http://schemas.microsoft.com/office/drawing/2014/main" id="{C1B89139-D350-46F5-9987-3B3091D74D03}"/>
              </a:ext>
            </a:extLst>
          </p:cNvPr>
          <p:cNvSpPr/>
          <p:nvPr/>
        </p:nvSpPr>
        <p:spPr>
          <a:xfrm>
            <a:off x="5553216" y="2713187"/>
            <a:ext cx="453047" cy="202543"/>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a:t>GBV sub-cluster</a:t>
            </a:r>
          </a:p>
        </p:txBody>
      </p:sp>
      <p:sp>
        <p:nvSpPr>
          <p:cNvPr id="16" name="Rectangle: Rounded Corners 15">
            <a:extLst>
              <a:ext uri="{FF2B5EF4-FFF2-40B4-BE49-F238E27FC236}">
                <a16:creationId xmlns:a16="http://schemas.microsoft.com/office/drawing/2014/main" id="{3ADBFC73-21CC-446D-88B9-7D5B9C7C8CF3}"/>
              </a:ext>
            </a:extLst>
          </p:cNvPr>
          <p:cNvSpPr/>
          <p:nvPr/>
        </p:nvSpPr>
        <p:spPr>
          <a:xfrm>
            <a:off x="1139730" y="3122872"/>
            <a:ext cx="496327" cy="24124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Food Assistance</a:t>
            </a:r>
          </a:p>
        </p:txBody>
      </p:sp>
      <p:sp>
        <p:nvSpPr>
          <p:cNvPr id="17" name="Rectangle: Rounded Corners 16">
            <a:extLst>
              <a:ext uri="{FF2B5EF4-FFF2-40B4-BE49-F238E27FC236}">
                <a16:creationId xmlns:a16="http://schemas.microsoft.com/office/drawing/2014/main" id="{6ACE2951-7AC5-4351-8208-1E701AB2A6A6}"/>
              </a:ext>
            </a:extLst>
          </p:cNvPr>
          <p:cNvSpPr/>
          <p:nvPr/>
        </p:nvSpPr>
        <p:spPr>
          <a:xfrm>
            <a:off x="1670112" y="3127359"/>
            <a:ext cx="455390" cy="236755"/>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Livelihoods</a:t>
            </a:r>
          </a:p>
          <a:p>
            <a:pPr algn="ctr"/>
            <a:r>
              <a:rPr lang="en-GB" sz="600" dirty="0"/>
              <a:t>FAO/ 4W</a:t>
            </a:r>
          </a:p>
        </p:txBody>
      </p:sp>
      <p:sp>
        <p:nvSpPr>
          <p:cNvPr id="18" name="Rectangle: Rounded Corners 17">
            <a:extLst>
              <a:ext uri="{FF2B5EF4-FFF2-40B4-BE49-F238E27FC236}">
                <a16:creationId xmlns:a16="http://schemas.microsoft.com/office/drawing/2014/main" id="{C56ACD1B-58A9-4B75-BD3C-9D2FB9D18F26}"/>
              </a:ext>
            </a:extLst>
          </p:cNvPr>
          <p:cNvSpPr/>
          <p:nvPr/>
        </p:nvSpPr>
        <p:spPr>
          <a:xfrm>
            <a:off x="2159045" y="3122873"/>
            <a:ext cx="453047" cy="20254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a:t>4W</a:t>
            </a:r>
          </a:p>
        </p:txBody>
      </p:sp>
      <p:sp>
        <p:nvSpPr>
          <p:cNvPr id="19" name="Rectangle: Rounded Corners 18">
            <a:extLst>
              <a:ext uri="{FF2B5EF4-FFF2-40B4-BE49-F238E27FC236}">
                <a16:creationId xmlns:a16="http://schemas.microsoft.com/office/drawing/2014/main" id="{14031523-A7CE-4AC1-AD4E-3F6A8ACD0260}"/>
              </a:ext>
            </a:extLst>
          </p:cNvPr>
          <p:cNvSpPr/>
          <p:nvPr/>
        </p:nvSpPr>
        <p:spPr>
          <a:xfrm>
            <a:off x="2679562" y="3143868"/>
            <a:ext cx="551480" cy="236755"/>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Resettlement Site managers</a:t>
            </a:r>
          </a:p>
        </p:txBody>
      </p:sp>
      <p:sp>
        <p:nvSpPr>
          <p:cNvPr id="20" name="Rectangle: Rounded Corners 19">
            <a:extLst>
              <a:ext uri="{FF2B5EF4-FFF2-40B4-BE49-F238E27FC236}">
                <a16:creationId xmlns:a16="http://schemas.microsoft.com/office/drawing/2014/main" id="{E357E931-7339-4768-80BA-F4CC4DB0C23A}"/>
              </a:ext>
            </a:extLst>
          </p:cNvPr>
          <p:cNvSpPr/>
          <p:nvPr/>
        </p:nvSpPr>
        <p:spPr>
          <a:xfrm>
            <a:off x="3292471" y="3213848"/>
            <a:ext cx="677453" cy="29783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4W and Resettlement Site managers</a:t>
            </a:r>
          </a:p>
        </p:txBody>
      </p:sp>
      <p:sp>
        <p:nvSpPr>
          <p:cNvPr id="21" name="Rectangle: Rounded Corners 20">
            <a:extLst>
              <a:ext uri="{FF2B5EF4-FFF2-40B4-BE49-F238E27FC236}">
                <a16:creationId xmlns:a16="http://schemas.microsoft.com/office/drawing/2014/main" id="{53DCFE91-7286-4D4E-A2CC-CD6E1A1928CE}"/>
              </a:ext>
            </a:extLst>
          </p:cNvPr>
          <p:cNvSpPr/>
          <p:nvPr/>
        </p:nvSpPr>
        <p:spPr>
          <a:xfrm>
            <a:off x="4008216" y="3142738"/>
            <a:ext cx="483742" cy="29783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MINED focal point</a:t>
            </a:r>
          </a:p>
        </p:txBody>
      </p:sp>
      <p:sp>
        <p:nvSpPr>
          <p:cNvPr id="22" name="Rectangle: Rounded Corners 21">
            <a:extLst>
              <a:ext uri="{FF2B5EF4-FFF2-40B4-BE49-F238E27FC236}">
                <a16:creationId xmlns:a16="http://schemas.microsoft.com/office/drawing/2014/main" id="{27DDD8DA-86F2-42F7-A10E-53AD6CE642DF}"/>
              </a:ext>
            </a:extLst>
          </p:cNvPr>
          <p:cNvSpPr/>
          <p:nvPr/>
        </p:nvSpPr>
        <p:spPr>
          <a:xfrm>
            <a:off x="4498595" y="2713187"/>
            <a:ext cx="453047" cy="20254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a:t>Health cluster</a:t>
            </a:r>
          </a:p>
        </p:txBody>
      </p:sp>
      <p:sp>
        <p:nvSpPr>
          <p:cNvPr id="23" name="Rectangle: Rounded Corners 22">
            <a:extLst>
              <a:ext uri="{FF2B5EF4-FFF2-40B4-BE49-F238E27FC236}">
                <a16:creationId xmlns:a16="http://schemas.microsoft.com/office/drawing/2014/main" id="{CB78A926-A731-41AF-8668-B1B20134F8A1}"/>
              </a:ext>
            </a:extLst>
          </p:cNvPr>
          <p:cNvSpPr/>
          <p:nvPr/>
        </p:nvSpPr>
        <p:spPr>
          <a:xfrm>
            <a:off x="4607892" y="3100185"/>
            <a:ext cx="326152" cy="38536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MISAU focal point</a:t>
            </a:r>
          </a:p>
        </p:txBody>
      </p:sp>
      <p:sp>
        <p:nvSpPr>
          <p:cNvPr id="24" name="Rectangle: Rounded Corners 23">
            <a:extLst>
              <a:ext uri="{FF2B5EF4-FFF2-40B4-BE49-F238E27FC236}">
                <a16:creationId xmlns:a16="http://schemas.microsoft.com/office/drawing/2014/main" id="{E917E210-8952-4E76-BFF0-D27AC861DAF4}"/>
              </a:ext>
            </a:extLst>
          </p:cNvPr>
          <p:cNvSpPr/>
          <p:nvPr/>
        </p:nvSpPr>
        <p:spPr>
          <a:xfrm>
            <a:off x="5009377" y="3117381"/>
            <a:ext cx="467234" cy="46313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Focal point to link to MGCAS referral pathways</a:t>
            </a:r>
          </a:p>
        </p:txBody>
      </p:sp>
      <p:sp>
        <p:nvSpPr>
          <p:cNvPr id="25" name="Rectangle: Rounded Corners 24">
            <a:extLst>
              <a:ext uri="{FF2B5EF4-FFF2-40B4-BE49-F238E27FC236}">
                <a16:creationId xmlns:a16="http://schemas.microsoft.com/office/drawing/2014/main" id="{F06610AE-4E7E-474B-889B-572BDCBFDB7B}"/>
              </a:ext>
            </a:extLst>
          </p:cNvPr>
          <p:cNvSpPr/>
          <p:nvPr/>
        </p:nvSpPr>
        <p:spPr>
          <a:xfrm>
            <a:off x="5553318" y="3121866"/>
            <a:ext cx="479652" cy="5168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Focal point to link to MGCAS referral pathways</a:t>
            </a:r>
          </a:p>
        </p:txBody>
      </p:sp>
      <p:sp>
        <p:nvSpPr>
          <p:cNvPr id="26" name="Rectangle: Rounded Corners 25">
            <a:extLst>
              <a:ext uri="{FF2B5EF4-FFF2-40B4-BE49-F238E27FC236}">
                <a16:creationId xmlns:a16="http://schemas.microsoft.com/office/drawing/2014/main" id="{7C5EB297-1708-4F3D-BA4C-9CA256DE1FDC}"/>
              </a:ext>
            </a:extLst>
          </p:cNvPr>
          <p:cNvSpPr/>
          <p:nvPr/>
        </p:nvSpPr>
        <p:spPr>
          <a:xfrm>
            <a:off x="6174781" y="2713187"/>
            <a:ext cx="453047" cy="202543"/>
          </a:xfrm>
          <a:prstGeom prst="round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a:t>PSEA taskforce</a:t>
            </a:r>
          </a:p>
        </p:txBody>
      </p:sp>
      <p:sp>
        <p:nvSpPr>
          <p:cNvPr id="27" name="Rectangle: Rounded Corners 26">
            <a:extLst>
              <a:ext uri="{FF2B5EF4-FFF2-40B4-BE49-F238E27FC236}">
                <a16:creationId xmlns:a16="http://schemas.microsoft.com/office/drawing/2014/main" id="{545E11AF-02CF-4A46-BBF3-D908C07E22E6}"/>
              </a:ext>
            </a:extLst>
          </p:cNvPr>
          <p:cNvSpPr/>
          <p:nvPr/>
        </p:nvSpPr>
        <p:spPr>
          <a:xfrm>
            <a:off x="6292915" y="1806789"/>
            <a:ext cx="855932" cy="50438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Joint advocacy to HCT on trends identified through Linha Verde, protection monitoring, DTM, CBCMs.</a:t>
            </a:r>
          </a:p>
        </p:txBody>
      </p:sp>
      <p:sp>
        <p:nvSpPr>
          <p:cNvPr id="28" name="Rectangle: Rounded Corners 27">
            <a:extLst>
              <a:ext uri="{FF2B5EF4-FFF2-40B4-BE49-F238E27FC236}">
                <a16:creationId xmlns:a16="http://schemas.microsoft.com/office/drawing/2014/main" id="{754999B6-096A-48AA-8569-C20D7024D2DF}"/>
              </a:ext>
            </a:extLst>
          </p:cNvPr>
          <p:cNvSpPr/>
          <p:nvPr/>
        </p:nvSpPr>
        <p:spPr>
          <a:xfrm>
            <a:off x="6115628" y="3139808"/>
            <a:ext cx="315381" cy="333467"/>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a:t>PSEA focal points</a:t>
            </a:r>
          </a:p>
        </p:txBody>
      </p:sp>
      <p:sp>
        <p:nvSpPr>
          <p:cNvPr id="29" name="Rectangle: Rounded Corners 28">
            <a:extLst>
              <a:ext uri="{FF2B5EF4-FFF2-40B4-BE49-F238E27FC236}">
                <a16:creationId xmlns:a16="http://schemas.microsoft.com/office/drawing/2014/main" id="{BE5B20C0-8A29-4382-9195-C06320D4F427}"/>
              </a:ext>
            </a:extLst>
          </p:cNvPr>
          <p:cNvSpPr/>
          <p:nvPr/>
        </p:nvSpPr>
        <p:spPr>
          <a:xfrm>
            <a:off x="6533352" y="3150219"/>
            <a:ext cx="705241" cy="33410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err="1"/>
              <a:t>Procuradoria</a:t>
            </a:r>
            <a:r>
              <a:rPr lang="en-GB" sz="600" dirty="0"/>
              <a:t> when cases relate to leaders</a:t>
            </a:r>
          </a:p>
        </p:txBody>
      </p:sp>
      <p:cxnSp>
        <p:nvCxnSpPr>
          <p:cNvPr id="31" name="Straight Arrow Connector 30">
            <a:extLst>
              <a:ext uri="{FF2B5EF4-FFF2-40B4-BE49-F238E27FC236}">
                <a16:creationId xmlns:a16="http://schemas.microsoft.com/office/drawing/2014/main" id="{83778EBC-51B6-4BBC-9854-BF26BA30AA97}"/>
              </a:ext>
            </a:extLst>
          </p:cNvPr>
          <p:cNvCxnSpPr>
            <a:cxnSpLocks/>
          </p:cNvCxnSpPr>
          <p:nvPr/>
        </p:nvCxnSpPr>
        <p:spPr>
          <a:xfrm flipH="1">
            <a:off x="1731393" y="2314657"/>
            <a:ext cx="1614884" cy="355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D2109AE-864E-43F0-BBC0-D8307D8CE02E}"/>
              </a:ext>
            </a:extLst>
          </p:cNvPr>
          <p:cNvCxnSpPr>
            <a:cxnSpLocks/>
          </p:cNvCxnSpPr>
          <p:nvPr/>
        </p:nvCxnSpPr>
        <p:spPr>
          <a:xfrm flipH="1">
            <a:off x="2387328" y="2368486"/>
            <a:ext cx="958949" cy="290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B705799-AF68-489C-A2B7-0A52E5C96A03}"/>
              </a:ext>
            </a:extLst>
          </p:cNvPr>
          <p:cNvCxnSpPr>
            <a:cxnSpLocks/>
          </p:cNvCxnSpPr>
          <p:nvPr/>
        </p:nvCxnSpPr>
        <p:spPr>
          <a:xfrm flipH="1">
            <a:off x="2970457" y="2427173"/>
            <a:ext cx="419909" cy="173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689FB61-2D76-40AA-885D-A074B0D13C94}"/>
              </a:ext>
            </a:extLst>
          </p:cNvPr>
          <p:cNvCxnSpPr/>
          <p:nvPr/>
        </p:nvCxnSpPr>
        <p:spPr>
          <a:xfrm flipH="1">
            <a:off x="3642970" y="2459677"/>
            <a:ext cx="54827" cy="18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635F1DC-82A0-422E-910C-734C19BC6CBA}"/>
              </a:ext>
            </a:extLst>
          </p:cNvPr>
          <p:cNvCxnSpPr/>
          <p:nvPr/>
        </p:nvCxnSpPr>
        <p:spPr>
          <a:xfrm>
            <a:off x="4182364" y="2451295"/>
            <a:ext cx="0" cy="19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A4F18E7-9A94-45CC-87E0-7BD06E29011B}"/>
              </a:ext>
            </a:extLst>
          </p:cNvPr>
          <p:cNvCxnSpPr/>
          <p:nvPr/>
        </p:nvCxnSpPr>
        <p:spPr>
          <a:xfrm>
            <a:off x="4471680" y="2459677"/>
            <a:ext cx="217553" cy="18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F2D0462-7BF3-439D-A389-C764640E8C98}"/>
              </a:ext>
            </a:extLst>
          </p:cNvPr>
          <p:cNvCxnSpPr/>
          <p:nvPr/>
        </p:nvCxnSpPr>
        <p:spPr>
          <a:xfrm>
            <a:off x="4598201" y="2408763"/>
            <a:ext cx="566388" cy="183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E1EF0CC-DC64-4F0D-B6DB-8091B22C289F}"/>
              </a:ext>
            </a:extLst>
          </p:cNvPr>
          <p:cNvCxnSpPr>
            <a:cxnSpLocks/>
          </p:cNvCxnSpPr>
          <p:nvPr/>
        </p:nvCxnSpPr>
        <p:spPr>
          <a:xfrm>
            <a:off x="4658593" y="2368486"/>
            <a:ext cx="1089125" cy="290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C52F8A6-F065-4FD9-B32A-73654322D322}"/>
              </a:ext>
            </a:extLst>
          </p:cNvPr>
          <p:cNvCxnSpPr>
            <a:cxnSpLocks/>
          </p:cNvCxnSpPr>
          <p:nvPr/>
        </p:nvCxnSpPr>
        <p:spPr>
          <a:xfrm>
            <a:off x="4658593" y="2328115"/>
            <a:ext cx="1718317" cy="331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3C9B818-D73C-4316-A29F-D7F09DDC3CEF}"/>
              </a:ext>
            </a:extLst>
          </p:cNvPr>
          <p:cNvCxnSpPr>
            <a:cxnSpLocks/>
          </p:cNvCxnSpPr>
          <p:nvPr/>
        </p:nvCxnSpPr>
        <p:spPr>
          <a:xfrm>
            <a:off x="4637805" y="2266373"/>
            <a:ext cx="2345704" cy="39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15D333F7-1589-4888-BCAE-012FF344AD28}"/>
              </a:ext>
            </a:extLst>
          </p:cNvPr>
          <p:cNvCxnSpPr/>
          <p:nvPr/>
        </p:nvCxnSpPr>
        <p:spPr>
          <a:xfrm flipH="1">
            <a:off x="4658593" y="2093775"/>
            <a:ext cx="1592333" cy="81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A5DA6AE-1750-4D2C-977A-26B81B7CE554}"/>
              </a:ext>
            </a:extLst>
          </p:cNvPr>
          <p:cNvCxnSpPr>
            <a:cxnSpLocks/>
          </p:cNvCxnSpPr>
          <p:nvPr/>
        </p:nvCxnSpPr>
        <p:spPr>
          <a:xfrm flipH="1">
            <a:off x="6431009" y="2348756"/>
            <a:ext cx="155019" cy="297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C60A429-A6B5-45B8-B8BD-0006583D3604}"/>
              </a:ext>
            </a:extLst>
          </p:cNvPr>
          <p:cNvCxnSpPr/>
          <p:nvPr/>
        </p:nvCxnSpPr>
        <p:spPr>
          <a:xfrm>
            <a:off x="6756985" y="2368485"/>
            <a:ext cx="266127" cy="27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AC04885-ACE0-45BB-BDB5-32136753B8E5}"/>
              </a:ext>
            </a:extLst>
          </p:cNvPr>
          <p:cNvCxnSpPr>
            <a:cxnSpLocks/>
          </p:cNvCxnSpPr>
          <p:nvPr/>
        </p:nvCxnSpPr>
        <p:spPr>
          <a:xfrm flipH="1">
            <a:off x="1409860" y="2972338"/>
            <a:ext cx="129277" cy="118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5185520-6BF5-4B8E-8A0F-431596CF20D9}"/>
              </a:ext>
            </a:extLst>
          </p:cNvPr>
          <p:cNvCxnSpPr>
            <a:cxnSpLocks/>
          </p:cNvCxnSpPr>
          <p:nvPr/>
        </p:nvCxnSpPr>
        <p:spPr>
          <a:xfrm>
            <a:off x="1794664" y="2978721"/>
            <a:ext cx="128798" cy="12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D1D0D61-E8D7-4207-954E-ACBCFEED05B9}"/>
              </a:ext>
            </a:extLst>
          </p:cNvPr>
          <p:cNvCxnSpPr>
            <a:cxnSpLocks/>
          </p:cNvCxnSpPr>
          <p:nvPr/>
        </p:nvCxnSpPr>
        <p:spPr>
          <a:xfrm flipH="1">
            <a:off x="2354353" y="2957726"/>
            <a:ext cx="5731" cy="123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561878B-8584-43D5-BD78-1E2A65F5E2C8}"/>
              </a:ext>
            </a:extLst>
          </p:cNvPr>
          <p:cNvCxnSpPr>
            <a:cxnSpLocks/>
          </p:cNvCxnSpPr>
          <p:nvPr/>
        </p:nvCxnSpPr>
        <p:spPr>
          <a:xfrm>
            <a:off x="2941845" y="3013150"/>
            <a:ext cx="1" cy="103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3E070A89-03E4-4708-82FA-02CFBE7DD15D}"/>
              </a:ext>
            </a:extLst>
          </p:cNvPr>
          <p:cNvCxnSpPr>
            <a:cxnSpLocks/>
          </p:cNvCxnSpPr>
          <p:nvPr/>
        </p:nvCxnSpPr>
        <p:spPr>
          <a:xfrm flipH="1">
            <a:off x="3620542" y="3074257"/>
            <a:ext cx="1" cy="123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6E3A6AE-6A53-4A22-8A15-CC5346DB1BC0}"/>
              </a:ext>
            </a:extLst>
          </p:cNvPr>
          <p:cNvCxnSpPr>
            <a:cxnSpLocks/>
          </p:cNvCxnSpPr>
          <p:nvPr/>
        </p:nvCxnSpPr>
        <p:spPr>
          <a:xfrm>
            <a:off x="4222706" y="2962828"/>
            <a:ext cx="0" cy="113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A0B94C2-2B42-4A69-A561-F959B542A76E}"/>
              </a:ext>
            </a:extLst>
          </p:cNvPr>
          <p:cNvCxnSpPr>
            <a:cxnSpLocks/>
          </p:cNvCxnSpPr>
          <p:nvPr/>
        </p:nvCxnSpPr>
        <p:spPr>
          <a:xfrm flipH="1">
            <a:off x="4752031" y="2933673"/>
            <a:ext cx="1" cy="122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C46B0B4-7D43-47D8-888E-96F1EADF7858}"/>
              </a:ext>
            </a:extLst>
          </p:cNvPr>
          <p:cNvCxnSpPr>
            <a:cxnSpLocks/>
          </p:cNvCxnSpPr>
          <p:nvPr/>
        </p:nvCxnSpPr>
        <p:spPr>
          <a:xfrm>
            <a:off x="5250254" y="2958341"/>
            <a:ext cx="10113" cy="141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E480394-F694-4E38-AC17-FC39B5FDE268}"/>
              </a:ext>
            </a:extLst>
          </p:cNvPr>
          <p:cNvCxnSpPr/>
          <p:nvPr/>
        </p:nvCxnSpPr>
        <p:spPr>
          <a:xfrm>
            <a:off x="5785308" y="2957725"/>
            <a:ext cx="0" cy="11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12B4537-08A1-453D-B6A0-207D7A7E02D4}"/>
              </a:ext>
            </a:extLst>
          </p:cNvPr>
          <p:cNvCxnSpPr>
            <a:cxnSpLocks/>
          </p:cNvCxnSpPr>
          <p:nvPr/>
        </p:nvCxnSpPr>
        <p:spPr>
          <a:xfrm flipH="1">
            <a:off x="6272536" y="2933672"/>
            <a:ext cx="128768" cy="160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99458AA-77F2-4499-877E-7D8414A9FBEC}"/>
              </a:ext>
            </a:extLst>
          </p:cNvPr>
          <p:cNvCxnSpPr/>
          <p:nvPr/>
        </p:nvCxnSpPr>
        <p:spPr>
          <a:xfrm>
            <a:off x="6483359" y="2953194"/>
            <a:ext cx="144469" cy="146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Rectangle: Rounded Corners 90">
            <a:extLst>
              <a:ext uri="{FF2B5EF4-FFF2-40B4-BE49-F238E27FC236}">
                <a16:creationId xmlns:a16="http://schemas.microsoft.com/office/drawing/2014/main" id="{33D7270C-FBFE-42CA-9F7D-B87CC1E2D58E}"/>
              </a:ext>
            </a:extLst>
          </p:cNvPr>
          <p:cNvSpPr/>
          <p:nvPr/>
        </p:nvSpPr>
        <p:spPr>
          <a:xfrm>
            <a:off x="1041237" y="3773542"/>
            <a:ext cx="591255" cy="136752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Protection advisor</a:t>
            </a:r>
          </a:p>
          <a:p>
            <a:pPr algn="ctr"/>
            <a:endParaRPr lang="en-GB" sz="600" dirty="0"/>
          </a:p>
          <a:p>
            <a:pPr algn="ctr"/>
            <a:r>
              <a:rPr lang="en-GB" sz="600" dirty="0"/>
              <a:t>Every sub-office – CFM programme assistant to manage cases</a:t>
            </a:r>
          </a:p>
          <a:p>
            <a:pPr algn="ctr"/>
            <a:endParaRPr lang="en-GB" sz="600" dirty="0"/>
          </a:p>
          <a:p>
            <a:pPr algn="ctr"/>
            <a:r>
              <a:rPr lang="en-GB" sz="600" dirty="0"/>
              <a:t>CPs determine Protection/ AAP focal point</a:t>
            </a:r>
          </a:p>
        </p:txBody>
      </p:sp>
      <p:cxnSp>
        <p:nvCxnSpPr>
          <p:cNvPr id="99" name="Straight Arrow Connector 98">
            <a:extLst>
              <a:ext uri="{FF2B5EF4-FFF2-40B4-BE49-F238E27FC236}">
                <a16:creationId xmlns:a16="http://schemas.microsoft.com/office/drawing/2014/main" id="{8035E379-A898-41C4-A94C-D5DB4CE4CC0B}"/>
              </a:ext>
            </a:extLst>
          </p:cNvPr>
          <p:cNvCxnSpPr>
            <a:cxnSpLocks/>
          </p:cNvCxnSpPr>
          <p:nvPr/>
        </p:nvCxnSpPr>
        <p:spPr>
          <a:xfrm>
            <a:off x="1368224" y="3491325"/>
            <a:ext cx="0" cy="189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Rectangle: Rounded Corners 100">
            <a:extLst>
              <a:ext uri="{FF2B5EF4-FFF2-40B4-BE49-F238E27FC236}">
                <a16:creationId xmlns:a16="http://schemas.microsoft.com/office/drawing/2014/main" id="{6D3707F8-92B6-4215-B9C6-16A46CC4639D}"/>
              </a:ext>
            </a:extLst>
          </p:cNvPr>
          <p:cNvSpPr/>
          <p:nvPr/>
        </p:nvSpPr>
        <p:spPr>
          <a:xfrm>
            <a:off x="2670049" y="3638714"/>
            <a:ext cx="578720" cy="29520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a:t>Protection desk volunteers</a:t>
            </a:r>
          </a:p>
        </p:txBody>
      </p:sp>
      <p:cxnSp>
        <p:nvCxnSpPr>
          <p:cNvPr id="103" name="Straight Arrow Connector 102">
            <a:extLst>
              <a:ext uri="{FF2B5EF4-FFF2-40B4-BE49-F238E27FC236}">
                <a16:creationId xmlns:a16="http://schemas.microsoft.com/office/drawing/2014/main" id="{AD3A5A11-4FE3-4229-B482-B90C41703E0D}"/>
              </a:ext>
            </a:extLst>
          </p:cNvPr>
          <p:cNvCxnSpPr>
            <a:cxnSpLocks/>
          </p:cNvCxnSpPr>
          <p:nvPr/>
        </p:nvCxnSpPr>
        <p:spPr>
          <a:xfrm flipH="1">
            <a:off x="2946330" y="3394320"/>
            <a:ext cx="1" cy="160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07E0493-17E0-40FB-AB05-145712868B5F}"/>
              </a:ext>
            </a:extLst>
          </p:cNvPr>
          <p:cNvCxnSpPr>
            <a:cxnSpLocks/>
            <a:stCxn id="10" idx="3"/>
            <a:endCxn id="15" idx="1"/>
          </p:cNvCxnSpPr>
          <p:nvPr/>
        </p:nvCxnSpPr>
        <p:spPr>
          <a:xfrm>
            <a:off x="5466370" y="2793151"/>
            <a:ext cx="86846" cy="21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BB9D4BF-92C3-4663-9679-00DF5601AEF2}"/>
              </a:ext>
            </a:extLst>
          </p:cNvPr>
          <p:cNvCxnSpPr>
            <a:stCxn id="15" idx="3"/>
            <a:endCxn id="26" idx="1"/>
          </p:cNvCxnSpPr>
          <p:nvPr/>
        </p:nvCxnSpPr>
        <p:spPr>
          <a:xfrm>
            <a:off x="6006262" y="2814458"/>
            <a:ext cx="1685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8D6478E-64F9-479E-94E6-FE89A6C4FAEC}"/>
              </a:ext>
            </a:extLst>
          </p:cNvPr>
          <p:cNvCxnSpPr>
            <a:stCxn id="26" idx="3"/>
            <a:endCxn id="14" idx="1"/>
          </p:cNvCxnSpPr>
          <p:nvPr/>
        </p:nvCxnSpPr>
        <p:spPr>
          <a:xfrm>
            <a:off x="6627827" y="2814459"/>
            <a:ext cx="129158" cy="2702"/>
          </a:xfrm>
          <a:prstGeom prst="line">
            <a:avLst/>
          </a:prstGeom>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C5B68BCC-C60D-4868-9994-2ED763555F32}"/>
              </a:ext>
            </a:extLst>
          </p:cNvPr>
          <p:cNvSpPr txBox="1"/>
          <p:nvPr/>
        </p:nvSpPr>
        <p:spPr>
          <a:xfrm>
            <a:off x="3169320" y="1047490"/>
            <a:ext cx="1719629" cy="300082"/>
          </a:xfrm>
          <a:prstGeom prst="rect">
            <a:avLst/>
          </a:prstGeom>
          <a:noFill/>
        </p:spPr>
        <p:txBody>
          <a:bodyPr wrap="square" rtlCol="0">
            <a:spAutoFit/>
          </a:bodyPr>
          <a:lstStyle/>
          <a:p>
            <a:pPr algn="ctr"/>
            <a:r>
              <a:rPr lang="en-GB" sz="1350" b="1" dirty="0"/>
              <a:t>Humanitarian actors</a:t>
            </a:r>
          </a:p>
        </p:txBody>
      </p:sp>
      <p:sp>
        <p:nvSpPr>
          <p:cNvPr id="121" name="Rectangle: Rounded Corners 120">
            <a:extLst>
              <a:ext uri="{FF2B5EF4-FFF2-40B4-BE49-F238E27FC236}">
                <a16:creationId xmlns:a16="http://schemas.microsoft.com/office/drawing/2014/main" id="{0FEAA63D-FF5C-4F24-BDBE-8A82B976FD61}"/>
              </a:ext>
            </a:extLst>
          </p:cNvPr>
          <p:cNvSpPr/>
          <p:nvPr/>
        </p:nvSpPr>
        <p:spPr>
          <a:xfrm>
            <a:off x="557958" y="2723799"/>
            <a:ext cx="447107" cy="18022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INGC</a:t>
            </a:r>
          </a:p>
        </p:txBody>
      </p:sp>
      <p:sp>
        <p:nvSpPr>
          <p:cNvPr id="122" name="Rectangle: Rounded Corners 121">
            <a:extLst>
              <a:ext uri="{FF2B5EF4-FFF2-40B4-BE49-F238E27FC236}">
                <a16:creationId xmlns:a16="http://schemas.microsoft.com/office/drawing/2014/main" id="{53564698-1A44-46C9-8315-B0D23B2C2A71}"/>
              </a:ext>
            </a:extLst>
          </p:cNvPr>
          <p:cNvSpPr/>
          <p:nvPr/>
        </p:nvSpPr>
        <p:spPr>
          <a:xfrm>
            <a:off x="515393" y="3231412"/>
            <a:ext cx="489672" cy="32303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INGC – Provincial Focal Points</a:t>
            </a:r>
          </a:p>
        </p:txBody>
      </p:sp>
      <p:cxnSp>
        <p:nvCxnSpPr>
          <p:cNvPr id="124" name="Straight Arrow Connector 123">
            <a:extLst>
              <a:ext uri="{FF2B5EF4-FFF2-40B4-BE49-F238E27FC236}">
                <a16:creationId xmlns:a16="http://schemas.microsoft.com/office/drawing/2014/main" id="{DD2016AC-F1D6-416C-8936-404989A9920B}"/>
              </a:ext>
            </a:extLst>
          </p:cNvPr>
          <p:cNvCxnSpPr>
            <a:cxnSpLocks/>
          </p:cNvCxnSpPr>
          <p:nvPr/>
        </p:nvCxnSpPr>
        <p:spPr>
          <a:xfrm>
            <a:off x="748395" y="2946509"/>
            <a:ext cx="337" cy="263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9830E1F6-DE22-4885-88D4-3E14BC99ADE1}"/>
              </a:ext>
            </a:extLst>
          </p:cNvPr>
          <p:cNvCxnSpPr/>
          <p:nvPr/>
        </p:nvCxnSpPr>
        <p:spPr>
          <a:xfrm flipH="1">
            <a:off x="890301" y="2237882"/>
            <a:ext cx="2455976" cy="432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6A2B2D43-09D4-4D6C-80D8-C683DE1F35D8}"/>
              </a:ext>
            </a:extLst>
          </p:cNvPr>
          <p:cNvCxnSpPr>
            <a:cxnSpLocks/>
          </p:cNvCxnSpPr>
          <p:nvPr/>
        </p:nvCxnSpPr>
        <p:spPr>
          <a:xfrm flipH="1" flipV="1">
            <a:off x="1058178" y="2820105"/>
            <a:ext cx="305007" cy="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6F6D4C2A-4294-4CCC-8B0F-47CF465B7AEC}"/>
              </a:ext>
            </a:extLst>
          </p:cNvPr>
          <p:cNvSpPr txBox="1"/>
          <p:nvPr/>
        </p:nvSpPr>
        <p:spPr>
          <a:xfrm>
            <a:off x="6083149" y="3626324"/>
            <a:ext cx="2600981" cy="369332"/>
          </a:xfrm>
          <a:prstGeom prst="rect">
            <a:avLst/>
          </a:prstGeom>
          <a:noFill/>
        </p:spPr>
        <p:txBody>
          <a:bodyPr wrap="square" rtlCol="0">
            <a:spAutoFit/>
          </a:bodyPr>
          <a:lstStyle/>
          <a:p>
            <a:pPr algn="ctr"/>
            <a:r>
              <a:rPr lang="en-GB" sz="900" b="1" dirty="0"/>
              <a:t>Responding to the fact that the majority of complaints relate to abuses of power by leaders</a:t>
            </a:r>
          </a:p>
        </p:txBody>
      </p:sp>
      <p:sp>
        <p:nvSpPr>
          <p:cNvPr id="132" name="Rectangle: Rounded Corners 131">
            <a:extLst>
              <a:ext uri="{FF2B5EF4-FFF2-40B4-BE49-F238E27FC236}">
                <a16:creationId xmlns:a16="http://schemas.microsoft.com/office/drawing/2014/main" id="{197835FF-AA6E-493D-A1CB-1F0D90BBC8EC}"/>
              </a:ext>
            </a:extLst>
          </p:cNvPr>
          <p:cNvSpPr/>
          <p:nvPr/>
        </p:nvSpPr>
        <p:spPr>
          <a:xfrm>
            <a:off x="6997209" y="4026457"/>
            <a:ext cx="809927" cy="329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a:t>Linha Verde</a:t>
            </a:r>
          </a:p>
          <a:p>
            <a:pPr algn="ctr"/>
            <a:r>
              <a:rPr lang="en-GB" sz="600"/>
              <a:t>PSEA Coordinator</a:t>
            </a:r>
          </a:p>
        </p:txBody>
      </p:sp>
      <p:sp>
        <p:nvSpPr>
          <p:cNvPr id="133" name="Rectangle: Rounded Corners 132">
            <a:extLst>
              <a:ext uri="{FF2B5EF4-FFF2-40B4-BE49-F238E27FC236}">
                <a16:creationId xmlns:a16="http://schemas.microsoft.com/office/drawing/2014/main" id="{B82D7142-0D3B-4E0F-8BF5-FE0BDBF91F60}"/>
              </a:ext>
            </a:extLst>
          </p:cNvPr>
          <p:cNvSpPr/>
          <p:nvPr/>
        </p:nvSpPr>
        <p:spPr>
          <a:xfrm>
            <a:off x="7901174" y="4510952"/>
            <a:ext cx="746735" cy="313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INGD </a:t>
            </a:r>
          </a:p>
          <a:p>
            <a:pPr algn="ctr"/>
            <a:r>
              <a:rPr lang="en-GB" sz="600" dirty="0"/>
              <a:t>Maputo, </a:t>
            </a:r>
            <a:r>
              <a:rPr lang="en-GB" sz="600" dirty="0" err="1"/>
              <a:t>Manica</a:t>
            </a:r>
            <a:r>
              <a:rPr lang="en-GB" sz="600" dirty="0"/>
              <a:t>, </a:t>
            </a:r>
            <a:r>
              <a:rPr lang="en-GB" sz="600" dirty="0" err="1"/>
              <a:t>Sofala</a:t>
            </a:r>
            <a:endParaRPr lang="en-GB" sz="600" dirty="0"/>
          </a:p>
        </p:txBody>
      </p:sp>
      <p:sp>
        <p:nvSpPr>
          <p:cNvPr id="134" name="Rectangle: Rounded Corners 133">
            <a:extLst>
              <a:ext uri="{FF2B5EF4-FFF2-40B4-BE49-F238E27FC236}">
                <a16:creationId xmlns:a16="http://schemas.microsoft.com/office/drawing/2014/main" id="{757F7E91-CF36-469C-AC8A-AD04986325B4}"/>
              </a:ext>
            </a:extLst>
          </p:cNvPr>
          <p:cNvSpPr/>
          <p:nvPr/>
        </p:nvSpPr>
        <p:spPr>
          <a:xfrm>
            <a:off x="7901174" y="4871462"/>
            <a:ext cx="746735" cy="408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a:t>PRM </a:t>
            </a:r>
            <a:r>
              <a:rPr lang="en-GB" sz="600" err="1"/>
              <a:t>Sofala</a:t>
            </a:r>
            <a:endParaRPr lang="en-GB" sz="600"/>
          </a:p>
          <a:p>
            <a:pPr algn="ctr"/>
            <a:r>
              <a:rPr lang="en-GB" sz="600"/>
              <a:t>(</a:t>
            </a:r>
            <a:r>
              <a:rPr lang="en-GB" sz="600" err="1"/>
              <a:t>Buzi</a:t>
            </a:r>
            <a:r>
              <a:rPr lang="en-GB" sz="600"/>
              <a:t>, </a:t>
            </a:r>
            <a:r>
              <a:rPr lang="en-GB" sz="600" err="1"/>
              <a:t>Chibabava</a:t>
            </a:r>
            <a:r>
              <a:rPr lang="en-GB" sz="600"/>
              <a:t>, </a:t>
            </a:r>
            <a:r>
              <a:rPr lang="en-GB" sz="600" err="1"/>
              <a:t>Nhamatanda</a:t>
            </a:r>
            <a:r>
              <a:rPr lang="en-GB" sz="600"/>
              <a:t>, </a:t>
            </a:r>
            <a:r>
              <a:rPr lang="en-GB" sz="600" err="1"/>
              <a:t>Dondo</a:t>
            </a:r>
            <a:endParaRPr lang="en-GB" sz="600"/>
          </a:p>
        </p:txBody>
      </p:sp>
      <p:sp>
        <p:nvSpPr>
          <p:cNvPr id="135" name="Rectangle: Rounded Corners 134">
            <a:extLst>
              <a:ext uri="{FF2B5EF4-FFF2-40B4-BE49-F238E27FC236}">
                <a16:creationId xmlns:a16="http://schemas.microsoft.com/office/drawing/2014/main" id="{2AEF5FB0-6748-434F-85A0-9BD6550D5738}"/>
              </a:ext>
            </a:extLst>
          </p:cNvPr>
          <p:cNvSpPr/>
          <p:nvPr/>
        </p:nvSpPr>
        <p:spPr>
          <a:xfrm>
            <a:off x="7901174" y="5315062"/>
            <a:ext cx="746735" cy="408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err="1"/>
              <a:t>Gabinete</a:t>
            </a:r>
            <a:r>
              <a:rPr lang="en-GB" sz="600"/>
              <a:t> de </a:t>
            </a:r>
            <a:r>
              <a:rPr lang="en-GB" sz="600" err="1"/>
              <a:t>Combate</a:t>
            </a:r>
            <a:r>
              <a:rPr lang="en-GB" sz="600"/>
              <a:t> Contra </a:t>
            </a:r>
            <a:r>
              <a:rPr lang="en-GB" sz="600" err="1"/>
              <a:t>Corrup</a:t>
            </a:r>
            <a:r>
              <a:rPr lang="pt-PT" sz="600"/>
              <a:t>ção (GCCC) </a:t>
            </a:r>
          </a:p>
          <a:p>
            <a:pPr algn="ctr"/>
            <a:r>
              <a:rPr lang="pt-PT" sz="600"/>
              <a:t>Maputo &amp; Sofala</a:t>
            </a:r>
            <a:endParaRPr lang="en-GB" sz="600"/>
          </a:p>
        </p:txBody>
      </p:sp>
      <p:sp>
        <p:nvSpPr>
          <p:cNvPr id="136" name="TextBox 135">
            <a:extLst>
              <a:ext uri="{FF2B5EF4-FFF2-40B4-BE49-F238E27FC236}">
                <a16:creationId xmlns:a16="http://schemas.microsoft.com/office/drawing/2014/main" id="{60EFB3AD-F714-4D99-9E37-5F97A7316CC9}"/>
              </a:ext>
            </a:extLst>
          </p:cNvPr>
          <p:cNvSpPr txBox="1"/>
          <p:nvPr/>
        </p:nvSpPr>
        <p:spPr>
          <a:xfrm>
            <a:off x="7876993" y="4228690"/>
            <a:ext cx="865081" cy="300082"/>
          </a:xfrm>
          <a:prstGeom prst="rect">
            <a:avLst/>
          </a:prstGeom>
          <a:noFill/>
        </p:spPr>
        <p:txBody>
          <a:bodyPr wrap="square" rtlCol="0">
            <a:spAutoFit/>
          </a:bodyPr>
          <a:lstStyle/>
          <a:p>
            <a:r>
              <a:rPr lang="pt-PT" sz="675" b="1"/>
              <a:t>Charges for access to assistance</a:t>
            </a:r>
            <a:endParaRPr lang="en-GB" sz="675" b="1"/>
          </a:p>
        </p:txBody>
      </p:sp>
      <p:sp>
        <p:nvSpPr>
          <p:cNvPr id="137" name="Rectangle: Rounded Corners 136">
            <a:extLst>
              <a:ext uri="{FF2B5EF4-FFF2-40B4-BE49-F238E27FC236}">
                <a16:creationId xmlns:a16="http://schemas.microsoft.com/office/drawing/2014/main" id="{4EE6E041-FC30-4CF4-8CEC-E8FE94AA882D}"/>
              </a:ext>
            </a:extLst>
          </p:cNvPr>
          <p:cNvSpPr/>
          <p:nvPr/>
        </p:nvSpPr>
        <p:spPr>
          <a:xfrm>
            <a:off x="6135256" y="4541745"/>
            <a:ext cx="796196" cy="27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dirty="0"/>
              <a:t>INGD </a:t>
            </a:r>
          </a:p>
          <a:p>
            <a:pPr algn="ctr"/>
            <a:r>
              <a:rPr lang="en-GB" sz="600" dirty="0"/>
              <a:t>Maputo, </a:t>
            </a:r>
            <a:r>
              <a:rPr lang="en-GB" sz="600" dirty="0" err="1"/>
              <a:t>Manica</a:t>
            </a:r>
            <a:r>
              <a:rPr lang="en-GB" sz="600" dirty="0"/>
              <a:t>, </a:t>
            </a:r>
            <a:r>
              <a:rPr lang="en-GB" sz="600" dirty="0" err="1"/>
              <a:t>Sofala</a:t>
            </a:r>
            <a:endParaRPr lang="en-GB" sz="600" dirty="0"/>
          </a:p>
        </p:txBody>
      </p:sp>
      <p:sp>
        <p:nvSpPr>
          <p:cNvPr id="138" name="Rectangle: Rounded Corners 137">
            <a:extLst>
              <a:ext uri="{FF2B5EF4-FFF2-40B4-BE49-F238E27FC236}">
                <a16:creationId xmlns:a16="http://schemas.microsoft.com/office/drawing/2014/main" id="{1CE906DE-1AB7-4808-9AF8-03A040C40085}"/>
              </a:ext>
            </a:extLst>
          </p:cNvPr>
          <p:cNvSpPr/>
          <p:nvPr/>
        </p:nvSpPr>
        <p:spPr>
          <a:xfrm>
            <a:off x="6135255" y="5151116"/>
            <a:ext cx="796197" cy="250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a:t>MCGAS</a:t>
            </a:r>
          </a:p>
        </p:txBody>
      </p:sp>
      <p:sp>
        <p:nvSpPr>
          <p:cNvPr id="139" name="Rectangle: Rounded Corners 138">
            <a:extLst>
              <a:ext uri="{FF2B5EF4-FFF2-40B4-BE49-F238E27FC236}">
                <a16:creationId xmlns:a16="http://schemas.microsoft.com/office/drawing/2014/main" id="{2D48295E-6286-4BC3-A707-897C17AEB34E}"/>
              </a:ext>
            </a:extLst>
          </p:cNvPr>
          <p:cNvSpPr/>
          <p:nvPr/>
        </p:nvSpPr>
        <p:spPr>
          <a:xfrm>
            <a:off x="6135255" y="4871461"/>
            <a:ext cx="796196" cy="244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err="1"/>
              <a:t>Procuradoria</a:t>
            </a:r>
            <a:r>
              <a:rPr lang="en-GB" sz="600"/>
              <a:t> </a:t>
            </a:r>
            <a:r>
              <a:rPr lang="en-GB" sz="600" err="1"/>
              <a:t>Sofala</a:t>
            </a:r>
            <a:endParaRPr lang="en-GB" sz="600"/>
          </a:p>
        </p:txBody>
      </p:sp>
      <p:sp>
        <p:nvSpPr>
          <p:cNvPr id="141" name="TextBox 140">
            <a:extLst>
              <a:ext uri="{FF2B5EF4-FFF2-40B4-BE49-F238E27FC236}">
                <a16:creationId xmlns:a16="http://schemas.microsoft.com/office/drawing/2014/main" id="{C2A6A250-7B1E-4CDC-8998-D246C2826D10}"/>
              </a:ext>
            </a:extLst>
          </p:cNvPr>
          <p:cNvSpPr txBox="1"/>
          <p:nvPr/>
        </p:nvSpPr>
        <p:spPr>
          <a:xfrm>
            <a:off x="6135255" y="4233952"/>
            <a:ext cx="865081" cy="403957"/>
          </a:xfrm>
          <a:prstGeom prst="rect">
            <a:avLst/>
          </a:prstGeom>
          <a:noFill/>
        </p:spPr>
        <p:txBody>
          <a:bodyPr wrap="square" rtlCol="0">
            <a:spAutoFit/>
          </a:bodyPr>
          <a:lstStyle/>
          <a:p>
            <a:r>
              <a:rPr lang="pt-PT" sz="675" b="1"/>
              <a:t>Sexual exploitation and abuse</a:t>
            </a:r>
            <a:endParaRPr lang="en-GB" sz="675" b="1"/>
          </a:p>
        </p:txBody>
      </p:sp>
      <p:cxnSp>
        <p:nvCxnSpPr>
          <p:cNvPr id="143" name="Straight Arrow Connector 142">
            <a:extLst>
              <a:ext uri="{FF2B5EF4-FFF2-40B4-BE49-F238E27FC236}">
                <a16:creationId xmlns:a16="http://schemas.microsoft.com/office/drawing/2014/main" id="{D591E8E7-D042-4AD5-A28A-29E9DC32534E}"/>
              </a:ext>
            </a:extLst>
          </p:cNvPr>
          <p:cNvCxnSpPr/>
          <p:nvPr/>
        </p:nvCxnSpPr>
        <p:spPr>
          <a:xfrm flipH="1">
            <a:off x="7003339" y="4399851"/>
            <a:ext cx="323337" cy="291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BA590205-0F0A-4270-9616-A01F106FD365}"/>
              </a:ext>
            </a:extLst>
          </p:cNvPr>
          <p:cNvCxnSpPr>
            <a:cxnSpLocks/>
          </p:cNvCxnSpPr>
          <p:nvPr/>
        </p:nvCxnSpPr>
        <p:spPr>
          <a:xfrm flipH="1">
            <a:off x="6997208" y="4410389"/>
            <a:ext cx="349322" cy="541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7FF5AB25-649D-4936-9F03-87996159BA9E}"/>
              </a:ext>
            </a:extLst>
          </p:cNvPr>
          <p:cNvCxnSpPr/>
          <p:nvPr/>
        </p:nvCxnSpPr>
        <p:spPr>
          <a:xfrm flipH="1">
            <a:off x="6997208" y="4442319"/>
            <a:ext cx="362315" cy="837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C67EAAB7-FA78-442C-8861-E47DE70FD379}"/>
              </a:ext>
            </a:extLst>
          </p:cNvPr>
          <p:cNvCxnSpPr/>
          <p:nvPr/>
        </p:nvCxnSpPr>
        <p:spPr>
          <a:xfrm>
            <a:off x="7394275" y="4457303"/>
            <a:ext cx="454250" cy="846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1C601881-3F43-4FEB-9B06-59DEEFE23D0A}"/>
              </a:ext>
            </a:extLst>
          </p:cNvPr>
          <p:cNvCxnSpPr/>
          <p:nvPr/>
        </p:nvCxnSpPr>
        <p:spPr>
          <a:xfrm>
            <a:off x="7403224" y="4420887"/>
            <a:ext cx="459065" cy="55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84B8D979-33F0-43AC-B58E-AB38D8267C72}"/>
              </a:ext>
            </a:extLst>
          </p:cNvPr>
          <p:cNvCxnSpPr>
            <a:cxnSpLocks/>
          </p:cNvCxnSpPr>
          <p:nvPr/>
        </p:nvCxnSpPr>
        <p:spPr>
          <a:xfrm>
            <a:off x="7402172" y="4398955"/>
            <a:ext cx="446352" cy="282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D8B9675-1626-400A-91F1-D755F4A4A929}"/>
              </a:ext>
            </a:extLst>
          </p:cNvPr>
          <p:cNvPicPr>
            <a:picLocks noChangeAspect="1"/>
          </p:cNvPicPr>
          <p:nvPr/>
        </p:nvPicPr>
        <p:blipFill>
          <a:blip r:embed="rId2"/>
          <a:stretch>
            <a:fillRect/>
          </a:stretch>
        </p:blipFill>
        <p:spPr>
          <a:xfrm>
            <a:off x="8063261" y="1016770"/>
            <a:ext cx="892895" cy="638502"/>
          </a:xfrm>
          <a:prstGeom prst="rect">
            <a:avLst/>
          </a:prstGeom>
        </p:spPr>
      </p:pic>
      <p:cxnSp>
        <p:nvCxnSpPr>
          <p:cNvPr id="82" name="Straight Arrow Connector 81">
            <a:extLst>
              <a:ext uri="{FF2B5EF4-FFF2-40B4-BE49-F238E27FC236}">
                <a16:creationId xmlns:a16="http://schemas.microsoft.com/office/drawing/2014/main" id="{7DB73658-1930-4A58-8BD4-26EDE5398BA2}"/>
              </a:ext>
            </a:extLst>
          </p:cNvPr>
          <p:cNvCxnSpPr>
            <a:cxnSpLocks/>
          </p:cNvCxnSpPr>
          <p:nvPr/>
        </p:nvCxnSpPr>
        <p:spPr>
          <a:xfrm>
            <a:off x="2030520" y="3392932"/>
            <a:ext cx="0" cy="189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DB8AD1F9-A92E-4E54-8BD9-C1B1A8CE2FC0}"/>
              </a:ext>
            </a:extLst>
          </p:cNvPr>
          <p:cNvSpPr/>
          <p:nvPr/>
        </p:nvSpPr>
        <p:spPr>
          <a:xfrm>
            <a:off x="1817324" y="3758559"/>
            <a:ext cx="591255" cy="1367521"/>
          </a:xfrm>
          <a:prstGeom prst="roundRect">
            <a:avLst/>
          </a:prstGeom>
          <a:solidFill>
            <a:schemeClr val="accent1">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600" dirty="0"/>
              <a:t>Cluster  partners- directly or indirectly through Cluster focal point</a:t>
            </a:r>
          </a:p>
        </p:txBody>
      </p:sp>
    </p:spTree>
    <p:extLst>
      <p:ext uri="{BB962C8B-B14F-4D97-AF65-F5344CB8AC3E}">
        <p14:creationId xmlns:p14="http://schemas.microsoft.com/office/powerpoint/2010/main" val="1619122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63E776-EC9A-4883-9C55-0D75F998DEE3}"/>
              </a:ext>
            </a:extLst>
          </p:cNvPr>
          <p:cNvPicPr>
            <a:picLocks noChangeAspect="1"/>
          </p:cNvPicPr>
          <p:nvPr/>
        </p:nvPicPr>
        <p:blipFill rotWithShape="1">
          <a:blip r:embed="rId3">
            <a:extLst>
              <a:ext uri="{28A0092B-C50C-407E-A947-70E740481C1C}">
                <a14:useLocalDpi xmlns:a14="http://schemas.microsoft.com/office/drawing/2010/main" val="0"/>
              </a:ext>
            </a:extLst>
          </a:blip>
          <a:srcRect l="35055" t="3224" r="33616" b="53194"/>
          <a:stretch/>
        </p:blipFill>
        <p:spPr>
          <a:xfrm>
            <a:off x="7022270" y="3000376"/>
            <a:ext cx="933690" cy="857249"/>
          </a:xfrm>
          <a:prstGeom prst="rect">
            <a:avLst/>
          </a:prstGeom>
        </p:spPr>
      </p:pic>
      <p:sp>
        <p:nvSpPr>
          <p:cNvPr id="4" name="TextBox 3">
            <a:extLst>
              <a:ext uri="{FF2B5EF4-FFF2-40B4-BE49-F238E27FC236}">
                <a16:creationId xmlns:a16="http://schemas.microsoft.com/office/drawing/2014/main" id="{9A6432A1-0068-4B8F-9492-F90B871491F0}"/>
              </a:ext>
            </a:extLst>
          </p:cNvPr>
          <p:cNvSpPr txBox="1"/>
          <p:nvPr/>
        </p:nvSpPr>
        <p:spPr>
          <a:xfrm>
            <a:off x="531760" y="1041580"/>
            <a:ext cx="6594845" cy="507831"/>
          </a:xfrm>
          <a:prstGeom prst="rect">
            <a:avLst/>
          </a:prstGeom>
          <a:noFill/>
        </p:spPr>
        <p:txBody>
          <a:bodyPr wrap="square" rtlCol="0">
            <a:spAutoFit/>
          </a:bodyPr>
          <a:lstStyle/>
          <a:p>
            <a:pPr defTabSz="685800">
              <a:defRPr/>
            </a:pPr>
            <a:r>
              <a:rPr lang="en-GB" sz="2700" b="1">
                <a:solidFill>
                  <a:srgbClr val="68A36D"/>
                </a:solidFill>
                <a:latin typeface="Calibri Light" panose="020F0302020204030204"/>
              </a:rPr>
              <a:t>Case handling:</a:t>
            </a:r>
          </a:p>
        </p:txBody>
      </p:sp>
      <p:sp>
        <p:nvSpPr>
          <p:cNvPr id="5" name="TextBox 4">
            <a:extLst>
              <a:ext uri="{FF2B5EF4-FFF2-40B4-BE49-F238E27FC236}">
                <a16:creationId xmlns:a16="http://schemas.microsoft.com/office/drawing/2014/main" id="{0C88B109-F3D6-4245-8171-B721D9DFDD09}"/>
              </a:ext>
            </a:extLst>
          </p:cNvPr>
          <p:cNvSpPr txBox="1"/>
          <p:nvPr/>
        </p:nvSpPr>
        <p:spPr>
          <a:xfrm>
            <a:off x="299473" y="1516598"/>
            <a:ext cx="6594845" cy="4139595"/>
          </a:xfrm>
          <a:prstGeom prst="rect">
            <a:avLst/>
          </a:prstGeom>
          <a:noFill/>
        </p:spPr>
        <p:txBody>
          <a:bodyPr wrap="square" rtlCol="0">
            <a:spAutoFit/>
          </a:bodyPr>
          <a:lstStyle/>
          <a:p>
            <a:pPr marL="257175" indent="-257175" defTabSz="685800">
              <a:spcBef>
                <a:spcPts val="150"/>
              </a:spcBef>
              <a:buClr>
                <a:srgbClr val="68A36D"/>
              </a:buClr>
              <a:buFont typeface="Wingdings" panose="05000000000000000000" pitchFamily="2" charset="2"/>
              <a:buChar char="v"/>
              <a:defRPr/>
            </a:pPr>
            <a:r>
              <a:rPr lang="en-GB" sz="1350" dirty="0">
                <a:solidFill>
                  <a:prstClr val="black"/>
                </a:solidFill>
                <a:latin typeface="Calibri" panose="020F0502020204030204"/>
              </a:rPr>
              <a:t>Linha Verde 1458 is only as good as the information provided by humanitarian partners. </a:t>
            </a:r>
          </a:p>
          <a:p>
            <a:pPr marL="257175" indent="-257175" defTabSz="685800">
              <a:spcBef>
                <a:spcPts val="150"/>
              </a:spcBef>
              <a:buClr>
                <a:srgbClr val="68A36D"/>
              </a:buClr>
              <a:buFont typeface="Wingdings" panose="05000000000000000000" pitchFamily="2" charset="2"/>
              <a:buChar char="v"/>
              <a:defRPr/>
            </a:pPr>
            <a:r>
              <a:rPr lang="en-GB" sz="1350" dirty="0">
                <a:solidFill>
                  <a:prstClr val="black"/>
                </a:solidFill>
                <a:latin typeface="Calibri" panose="020F0502020204030204"/>
              </a:rPr>
              <a:t>Upon registering any case Linha Verde 1458 obtains consent to capture case details and to refer cases (with or without personal details) for action by partners. </a:t>
            </a:r>
          </a:p>
          <a:p>
            <a:pPr marL="536972" indent="-267891" defTabSz="685800">
              <a:spcBef>
                <a:spcPts val="150"/>
              </a:spcBef>
              <a:buClr>
                <a:srgbClr val="68A36D"/>
              </a:buClr>
              <a:buFont typeface="+mj-lt"/>
              <a:buAutoNum type="arabicPeriod"/>
              <a:defRPr/>
            </a:pPr>
            <a:r>
              <a:rPr lang="en-GB" sz="1350" b="1" dirty="0">
                <a:solidFill>
                  <a:prstClr val="black"/>
                </a:solidFill>
                <a:latin typeface="Calibri" panose="020F0502020204030204"/>
              </a:rPr>
              <a:t>First case resolution: </a:t>
            </a:r>
            <a:r>
              <a:rPr lang="en-GB" sz="1350" dirty="0">
                <a:solidFill>
                  <a:prstClr val="black"/>
                </a:solidFill>
                <a:latin typeface="Calibri" panose="020F0502020204030204"/>
              </a:rPr>
              <a:t>[not referred] clarification is provided to callers on the call, removing doubt and opportunity for rumours or misunderstanding and managing expectations.</a:t>
            </a:r>
          </a:p>
          <a:p>
            <a:pPr marL="536972" indent="-267891" defTabSz="685800">
              <a:spcBef>
                <a:spcPts val="150"/>
              </a:spcBef>
              <a:buClr>
                <a:srgbClr val="68A36D"/>
              </a:buClr>
              <a:buFont typeface="+mj-lt"/>
              <a:buAutoNum type="arabicPeriod"/>
              <a:defRPr/>
            </a:pPr>
            <a:r>
              <a:rPr lang="en-GB" sz="1350" b="1" dirty="0">
                <a:solidFill>
                  <a:prstClr val="black"/>
                </a:solidFill>
                <a:latin typeface="Calibri" panose="020F0502020204030204"/>
              </a:rPr>
              <a:t>Referral to sector focal points </a:t>
            </a:r>
            <a:r>
              <a:rPr lang="en-GB" sz="1350" dirty="0">
                <a:solidFill>
                  <a:prstClr val="black"/>
                </a:solidFill>
                <a:latin typeface="Calibri" panose="020F0502020204030204"/>
              </a:rPr>
              <a:t>for clarification or action. Humanitarian partners are responsible for addressing all cases and sharing a final update on actions taken for feedback loop closure by Linha Verde 1458</a:t>
            </a:r>
          </a:p>
          <a:p>
            <a:pPr marL="536972" indent="-267891" defTabSz="685800">
              <a:spcBef>
                <a:spcPts val="150"/>
              </a:spcBef>
              <a:buClr>
                <a:srgbClr val="68A36D"/>
              </a:buClr>
              <a:buFont typeface="+mj-lt"/>
              <a:buAutoNum type="arabicPeriod"/>
              <a:defRPr/>
            </a:pPr>
            <a:r>
              <a:rPr lang="en-GB" altLang="pt-PT" sz="1350" dirty="0">
                <a:latin typeface="Calibri" panose="020F0502020204030204" pitchFamily="34" charset="0"/>
                <a:ea typeface="Calibri" panose="020F0502020204030204" pitchFamily="34" charset="0"/>
                <a:cs typeface="Times New Roman" panose="02020603050405020304" pitchFamily="18" charset="0"/>
              </a:rPr>
              <a:t>Linha Verde 1458 proposes the following referral timelines:</a:t>
            </a:r>
          </a:p>
          <a:p>
            <a:pPr marL="536972" indent="-267891" defTabSz="685800">
              <a:spcBef>
                <a:spcPts val="150"/>
              </a:spcBef>
              <a:buClr>
                <a:srgbClr val="68A36D"/>
              </a:buClr>
              <a:buFont typeface="+mj-lt"/>
              <a:buAutoNum type="arabicPeriod"/>
              <a:defRPr/>
            </a:pPr>
            <a:endParaRPr lang="en-GB" sz="1350" dirty="0">
              <a:solidFill>
                <a:prstClr val="black"/>
              </a:solidFill>
              <a:latin typeface="Calibri" panose="020F0502020204030204" pitchFamily="34" charset="0"/>
              <a:cs typeface="Times New Roman" panose="02020603050405020304" pitchFamily="18" charset="0"/>
            </a:endParaRPr>
          </a:p>
          <a:p>
            <a:pPr marL="269081" defTabSz="685800">
              <a:spcBef>
                <a:spcPts val="150"/>
              </a:spcBef>
              <a:buClr>
                <a:srgbClr val="68A36D"/>
              </a:buClr>
              <a:defRPr/>
            </a:pPr>
            <a:endParaRPr lang="en-GB" sz="1350" dirty="0">
              <a:solidFill>
                <a:prstClr val="black"/>
              </a:solidFill>
              <a:latin typeface="Calibri" panose="020F0502020204030204"/>
            </a:endParaRPr>
          </a:p>
          <a:p>
            <a:pPr marL="269081" defTabSz="685800">
              <a:spcBef>
                <a:spcPts val="150"/>
              </a:spcBef>
              <a:buClr>
                <a:srgbClr val="68A36D"/>
              </a:buClr>
              <a:defRPr/>
            </a:pPr>
            <a:endParaRPr lang="en-GB" sz="1350" dirty="0">
              <a:solidFill>
                <a:prstClr val="black"/>
              </a:solidFill>
              <a:latin typeface="Calibri" panose="020F0502020204030204"/>
            </a:endParaRPr>
          </a:p>
          <a:p>
            <a:pPr marL="269081" defTabSz="685800">
              <a:spcBef>
                <a:spcPts val="150"/>
              </a:spcBef>
              <a:buClr>
                <a:srgbClr val="68A36D"/>
              </a:buClr>
              <a:defRPr/>
            </a:pPr>
            <a:endParaRPr lang="en-GB" sz="1350" dirty="0">
              <a:solidFill>
                <a:prstClr val="black"/>
              </a:solidFill>
              <a:latin typeface="Calibri" panose="020F0502020204030204"/>
            </a:endParaRPr>
          </a:p>
          <a:p>
            <a:pPr marL="269081" defTabSz="685800">
              <a:spcBef>
                <a:spcPts val="150"/>
              </a:spcBef>
              <a:buClr>
                <a:srgbClr val="68A36D"/>
              </a:buClr>
              <a:defRPr/>
            </a:pPr>
            <a:endParaRPr lang="en-GB" sz="1350" dirty="0">
              <a:solidFill>
                <a:prstClr val="black"/>
              </a:solidFill>
              <a:latin typeface="Calibri" panose="020F0502020204030204"/>
            </a:endParaRPr>
          </a:p>
          <a:p>
            <a:pPr marL="269081" defTabSz="685800">
              <a:spcBef>
                <a:spcPts val="150"/>
              </a:spcBef>
              <a:buClr>
                <a:srgbClr val="68A36D"/>
              </a:buClr>
              <a:defRPr/>
            </a:pPr>
            <a:endParaRPr lang="en-GB" sz="1350" dirty="0">
              <a:solidFill>
                <a:prstClr val="black"/>
              </a:solidFill>
              <a:latin typeface="Calibri" panose="020F0502020204030204"/>
            </a:endParaRPr>
          </a:p>
          <a:p>
            <a:pPr marL="269081" defTabSz="685800">
              <a:spcBef>
                <a:spcPts val="150"/>
              </a:spcBef>
              <a:buClr>
                <a:srgbClr val="68A36D"/>
              </a:buClr>
              <a:defRPr/>
            </a:pPr>
            <a:endParaRPr lang="en-GB" sz="1350" dirty="0">
              <a:solidFill>
                <a:prstClr val="black"/>
              </a:solidFill>
              <a:latin typeface="Calibri" panose="020F0502020204030204"/>
            </a:endParaRPr>
          </a:p>
          <a:p>
            <a:pPr defTabSz="685800">
              <a:spcBef>
                <a:spcPts val="150"/>
              </a:spcBef>
              <a:buClr>
                <a:srgbClr val="68A36D"/>
              </a:buClr>
              <a:defRPr/>
            </a:pPr>
            <a:endParaRPr lang="en-GB" sz="1350" dirty="0">
              <a:solidFill>
                <a:prstClr val="black"/>
              </a:solidFill>
              <a:latin typeface="Calibri" panose="020F0502020204030204"/>
            </a:endParaRPr>
          </a:p>
        </p:txBody>
      </p:sp>
      <p:graphicFrame>
        <p:nvGraphicFramePr>
          <p:cNvPr id="2" name="Table 1">
            <a:extLst>
              <a:ext uri="{FF2B5EF4-FFF2-40B4-BE49-F238E27FC236}">
                <a16:creationId xmlns:a16="http://schemas.microsoft.com/office/drawing/2014/main" id="{975BDD97-42A2-44A5-859D-4CACC3D2DA5B}"/>
              </a:ext>
            </a:extLst>
          </p:cNvPr>
          <p:cNvGraphicFramePr>
            <a:graphicFrameLocks noGrp="1"/>
          </p:cNvGraphicFramePr>
          <p:nvPr/>
        </p:nvGraphicFramePr>
        <p:xfrm>
          <a:off x="736940" y="3847047"/>
          <a:ext cx="5613891" cy="1309692"/>
        </p:xfrm>
        <a:graphic>
          <a:graphicData uri="http://schemas.openxmlformats.org/drawingml/2006/table">
            <a:tbl>
              <a:tblPr firstRow="1" firstCol="1" bandRow="1"/>
              <a:tblGrid>
                <a:gridCol w="933647">
                  <a:extLst>
                    <a:ext uri="{9D8B030D-6E8A-4147-A177-3AD203B41FA5}">
                      <a16:colId xmlns:a16="http://schemas.microsoft.com/office/drawing/2014/main" val="4045488629"/>
                    </a:ext>
                  </a:extLst>
                </a:gridCol>
                <a:gridCol w="595613">
                  <a:extLst>
                    <a:ext uri="{9D8B030D-6E8A-4147-A177-3AD203B41FA5}">
                      <a16:colId xmlns:a16="http://schemas.microsoft.com/office/drawing/2014/main" val="1794207616"/>
                    </a:ext>
                  </a:extLst>
                </a:gridCol>
                <a:gridCol w="2042616">
                  <a:extLst>
                    <a:ext uri="{9D8B030D-6E8A-4147-A177-3AD203B41FA5}">
                      <a16:colId xmlns:a16="http://schemas.microsoft.com/office/drawing/2014/main" val="3046151374"/>
                    </a:ext>
                  </a:extLst>
                </a:gridCol>
                <a:gridCol w="2042015">
                  <a:extLst>
                    <a:ext uri="{9D8B030D-6E8A-4147-A177-3AD203B41FA5}">
                      <a16:colId xmlns:a16="http://schemas.microsoft.com/office/drawing/2014/main" val="3914958001"/>
                    </a:ext>
                  </a:extLst>
                </a:gridCol>
              </a:tblGrid>
              <a:tr h="128588">
                <a:tc>
                  <a:txBody>
                    <a:bodyPr/>
                    <a:lstStyle/>
                    <a:p>
                      <a:pPr marL="0" marR="0" algn="just">
                        <a:lnSpc>
                          <a:spcPct val="107000"/>
                        </a:lnSpc>
                        <a:spcBef>
                          <a:spcPts val="0"/>
                        </a:spcBef>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pt-PT" sz="800" b="1">
                          <a:effectLst/>
                          <a:latin typeface="Calibri" panose="020F0502020204030204" pitchFamily="34" charset="0"/>
                          <a:ea typeface="Calibri" panose="020F0502020204030204" pitchFamily="34" charset="0"/>
                          <a:cs typeface="Times New Roman" panose="02020603050405020304" pitchFamily="18" charset="0"/>
                        </a:rPr>
                        <a:t>Role and responsibility</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PT"/>
                    </a:p>
                  </a:txBody>
                  <a:tcPr/>
                </a:tc>
                <a:extLst>
                  <a:ext uri="{0D108BD9-81ED-4DB2-BD59-A6C34878D82A}">
                    <a16:rowId xmlns:a16="http://schemas.microsoft.com/office/drawing/2014/main" val="1373985212"/>
                  </a:ext>
                </a:extLst>
              </a:tr>
              <a:tr h="128588">
                <a:tc>
                  <a:txBody>
                    <a:bodyPr/>
                    <a:lstStyle/>
                    <a:p>
                      <a:pPr marL="0" marR="0" algn="just">
                        <a:lnSpc>
                          <a:spcPct val="107000"/>
                        </a:lnSpc>
                        <a:spcBef>
                          <a:spcPts val="0"/>
                        </a:spcBef>
                        <a:spcAft>
                          <a:spcPts val="0"/>
                        </a:spcAft>
                      </a:pPr>
                      <a:r>
                        <a:rPr lang="pt-PT" sz="800" b="1">
                          <a:effectLst/>
                          <a:latin typeface="Calibri" panose="020F0502020204030204" pitchFamily="34" charset="0"/>
                          <a:ea typeface="Calibri" panose="020F0502020204030204" pitchFamily="34" charset="0"/>
                          <a:cs typeface="Times New Roman" panose="02020603050405020304" pitchFamily="18" charset="0"/>
                        </a:rPr>
                        <a:t>Case Type</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pt-PT" sz="800" b="1">
                          <a:effectLst/>
                          <a:latin typeface="Calibri" panose="020F0502020204030204" pitchFamily="34" charset="0"/>
                          <a:ea typeface="Calibri" panose="020F0502020204030204" pitchFamily="34" charset="0"/>
                          <a:cs typeface="Times New Roman" panose="02020603050405020304" pitchFamily="18" charset="0"/>
                        </a:rPr>
                        <a:t>Time</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pt-PT" sz="800" b="1">
                          <a:effectLst/>
                          <a:latin typeface="Calibri" panose="020F0502020204030204" pitchFamily="34" charset="0"/>
                          <a:ea typeface="Calibri" panose="020F0502020204030204" pitchFamily="34" charset="0"/>
                          <a:cs typeface="Times New Roman" panose="02020603050405020304" pitchFamily="18" charset="0"/>
                        </a:rPr>
                        <a:t>Linha Verde</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Referral Focal Point (cluster, partner)</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862093"/>
                  </a:ext>
                </a:extLst>
              </a:tr>
              <a:tr h="263129">
                <a:tc>
                  <a:txBody>
                    <a:bodyPr/>
                    <a:lstStyle/>
                    <a:p>
                      <a:pPr marL="0" marR="0" algn="just">
                        <a:lnSpc>
                          <a:spcPct val="107000"/>
                        </a:lnSpc>
                        <a:spcBef>
                          <a:spcPts val="0"/>
                        </a:spcBef>
                        <a:spcAft>
                          <a:spcPts val="0"/>
                        </a:spcAft>
                      </a:pPr>
                      <a:r>
                        <a:rPr lang="pt-PT" sz="800">
                          <a:effectLst/>
                          <a:latin typeface="Calibri" panose="020F0502020204030204" pitchFamily="34" charset="0"/>
                          <a:ea typeface="Calibri" panose="020F0502020204030204" pitchFamily="34" charset="0"/>
                          <a:cs typeface="Times New Roman" panose="02020603050405020304" pitchFamily="18" charset="0"/>
                        </a:rPr>
                        <a:t>Urgent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pt-PT" sz="800">
                          <a:effectLst/>
                          <a:latin typeface="Calibri" panose="020F0502020204030204" pitchFamily="34" charset="0"/>
                          <a:ea typeface="Calibri" panose="020F0502020204030204" pitchFamily="34" charset="0"/>
                          <a:cs typeface="Times New Roman" panose="02020603050405020304" pitchFamily="18" charset="0"/>
                        </a:rPr>
                        <a:t>24 hours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to share the case with the relevant focal point</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to acknowledge case and provide update* to Linha Verde</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290335"/>
                  </a:ext>
                </a:extLst>
              </a:tr>
              <a:tr h="263129">
                <a:tc>
                  <a:txBody>
                    <a:bodyPr/>
                    <a:lstStyle/>
                    <a:p>
                      <a:pPr marL="0" marR="0" algn="just">
                        <a:lnSpc>
                          <a:spcPct val="107000"/>
                        </a:lnSpc>
                        <a:spcBef>
                          <a:spcPts val="0"/>
                        </a:spcBef>
                        <a:spcAft>
                          <a:spcPts val="0"/>
                        </a:spcAft>
                      </a:pPr>
                      <a:r>
                        <a:rPr lang="pt-PT" sz="800">
                          <a:effectLst/>
                          <a:latin typeface="Calibri" panose="020F0502020204030204" pitchFamily="34" charset="0"/>
                          <a:ea typeface="Calibri" panose="020F0502020204030204" pitchFamily="34" charset="0"/>
                          <a:cs typeface="Times New Roman" panose="02020603050405020304" pitchFamily="18" charset="0"/>
                        </a:rPr>
                        <a:t>Urgent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pt-PT" sz="800" dirty="0">
                          <a:effectLst/>
                          <a:latin typeface="Calibri" panose="020F0502020204030204" pitchFamily="34" charset="0"/>
                          <a:ea typeface="Calibri" panose="020F0502020204030204" pitchFamily="34" charset="0"/>
                          <a:cs typeface="Times New Roman" panose="02020603050405020304" pitchFamily="18" charset="0"/>
                        </a:rPr>
                        <a:t>24 hours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to relay update to the CFM User / close the loop</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051108"/>
                  </a:ext>
                </a:extLst>
              </a:tr>
              <a:tr h="263129">
                <a:tc>
                  <a:txBody>
                    <a:bodyPr/>
                    <a:lstStyle/>
                    <a:p>
                      <a:pPr marL="0" marR="0" algn="just">
                        <a:lnSpc>
                          <a:spcPct val="107000"/>
                        </a:lnSpc>
                        <a:spcBef>
                          <a:spcPts val="0"/>
                        </a:spcBef>
                        <a:spcAft>
                          <a:spcPts val="0"/>
                        </a:spcAft>
                      </a:pPr>
                      <a:r>
                        <a:rPr lang="pt-PT" sz="800">
                          <a:effectLst/>
                          <a:latin typeface="Calibri" panose="020F0502020204030204" pitchFamily="34" charset="0"/>
                          <a:ea typeface="Calibri" panose="020F0502020204030204" pitchFamily="34" charset="0"/>
                          <a:cs typeface="Times New Roman" panose="02020603050405020304" pitchFamily="18" charset="0"/>
                        </a:rPr>
                        <a:t>Non-urgent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pt-PT" sz="800">
                          <a:effectLst/>
                          <a:latin typeface="Calibri" panose="020F0502020204030204" pitchFamily="34" charset="0"/>
                          <a:ea typeface="Calibri" panose="020F0502020204030204" pitchFamily="34" charset="0"/>
                          <a:cs typeface="Times New Roman" panose="02020603050405020304" pitchFamily="18" charset="0"/>
                        </a:rPr>
                        <a:t>7 days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to share the case with the relevant focal point</a:t>
                      </a:r>
                      <a:endParaRPr lang="pt-PT"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to acknowledge case and provide update* to Linha Verde</a:t>
                      </a:r>
                      <a:endParaRPr lang="pt-P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348400"/>
                  </a:ext>
                </a:extLst>
              </a:tr>
              <a:tr h="263129">
                <a:tc>
                  <a:txBody>
                    <a:bodyPr/>
                    <a:lstStyle/>
                    <a:p>
                      <a:pPr marL="0" marR="0" algn="just">
                        <a:lnSpc>
                          <a:spcPct val="107000"/>
                        </a:lnSpc>
                        <a:spcBef>
                          <a:spcPts val="0"/>
                        </a:spcBef>
                        <a:spcAft>
                          <a:spcPts val="0"/>
                        </a:spcAft>
                      </a:pPr>
                      <a:r>
                        <a:rPr lang="pt-PT" sz="800" dirty="0">
                          <a:effectLst/>
                          <a:latin typeface="Calibri" panose="020F0502020204030204" pitchFamily="34" charset="0"/>
                          <a:ea typeface="Calibri" panose="020F0502020204030204" pitchFamily="34" charset="0"/>
                          <a:cs typeface="Times New Roman" panose="02020603050405020304" pitchFamily="18" charset="0"/>
                        </a:rPr>
                        <a:t>Non-urgent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pt-PT" sz="800">
                          <a:effectLst/>
                          <a:latin typeface="Calibri" panose="020F0502020204030204" pitchFamily="34" charset="0"/>
                          <a:ea typeface="Calibri" panose="020F0502020204030204" pitchFamily="34" charset="0"/>
                          <a:cs typeface="Times New Roman" panose="02020603050405020304" pitchFamily="18" charset="0"/>
                        </a:rPr>
                        <a:t>7 days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to relay update to the CFM User / close the loop</a:t>
                      </a:r>
                      <a:endParaRPr lang="pt-P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endParaRPr lang="pt-P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795433"/>
                  </a:ext>
                </a:extLst>
              </a:tr>
            </a:tbl>
          </a:graphicData>
        </a:graphic>
      </p:graphicFrame>
      <p:sp>
        <p:nvSpPr>
          <p:cNvPr id="3" name="Rectangle 1">
            <a:extLst>
              <a:ext uri="{FF2B5EF4-FFF2-40B4-BE49-F238E27FC236}">
                <a16:creationId xmlns:a16="http://schemas.microsoft.com/office/drawing/2014/main" id="{356522BF-7F61-4B41-B228-724C095704EE}"/>
              </a:ext>
            </a:extLst>
          </p:cNvPr>
          <p:cNvSpPr>
            <a:spLocks noChangeArrowheads="1"/>
          </p:cNvSpPr>
          <p:nvPr/>
        </p:nvSpPr>
        <p:spPr bwMode="auto">
          <a:xfrm>
            <a:off x="299474" y="5156736"/>
            <a:ext cx="595098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1409700" algn="l"/>
              </a:tabLst>
              <a:defRPr>
                <a:solidFill>
                  <a:schemeClr val="tx1"/>
                </a:solidFill>
                <a:latin typeface="Arial" panose="020B0604020202020204" pitchFamily="34" charset="0"/>
              </a:defRPr>
            </a:lvl1pPr>
            <a:lvl2pPr eaLnBrk="0" fontAlgn="base" hangingPunct="0">
              <a:spcBef>
                <a:spcPct val="0"/>
              </a:spcBef>
              <a:spcAft>
                <a:spcPct val="0"/>
              </a:spcAft>
              <a:tabLst>
                <a:tab pos="1409700" algn="l"/>
              </a:tabLst>
              <a:defRPr>
                <a:solidFill>
                  <a:schemeClr val="tx1"/>
                </a:solidFill>
                <a:latin typeface="Arial" panose="020B0604020202020204" pitchFamily="34" charset="0"/>
              </a:defRPr>
            </a:lvl2pPr>
            <a:lvl3pPr eaLnBrk="0" fontAlgn="base" hangingPunct="0">
              <a:spcBef>
                <a:spcPct val="0"/>
              </a:spcBef>
              <a:spcAft>
                <a:spcPct val="0"/>
              </a:spcAft>
              <a:tabLst>
                <a:tab pos="1409700" algn="l"/>
              </a:tabLst>
              <a:defRPr>
                <a:solidFill>
                  <a:schemeClr val="tx1"/>
                </a:solidFill>
                <a:latin typeface="Arial" panose="020B0604020202020204" pitchFamily="34" charset="0"/>
              </a:defRPr>
            </a:lvl3pPr>
            <a:lvl4pPr eaLnBrk="0" fontAlgn="base" hangingPunct="0">
              <a:spcBef>
                <a:spcPct val="0"/>
              </a:spcBef>
              <a:spcAft>
                <a:spcPct val="0"/>
              </a:spcAft>
              <a:tabLst>
                <a:tab pos="1409700" algn="l"/>
              </a:tabLst>
              <a:defRPr>
                <a:solidFill>
                  <a:schemeClr val="tx1"/>
                </a:solidFill>
                <a:latin typeface="Arial" panose="020B0604020202020204" pitchFamily="34" charset="0"/>
              </a:defRPr>
            </a:lvl4pPr>
            <a:lvl5pPr eaLnBrk="0" fontAlgn="base" hangingPunct="0">
              <a:spcBef>
                <a:spcPct val="0"/>
              </a:spcBef>
              <a:spcAft>
                <a:spcPct val="0"/>
              </a:spcAft>
              <a:tabLst>
                <a:tab pos="1409700" algn="l"/>
              </a:tabLst>
              <a:defRPr>
                <a:solidFill>
                  <a:schemeClr val="tx1"/>
                </a:solidFill>
                <a:latin typeface="Arial" panose="020B0604020202020204" pitchFamily="34" charset="0"/>
              </a:defRPr>
            </a:lvl5pPr>
            <a:lvl6pPr eaLnBrk="0" fontAlgn="base" hangingPunct="0">
              <a:spcBef>
                <a:spcPct val="0"/>
              </a:spcBef>
              <a:spcAft>
                <a:spcPct val="0"/>
              </a:spcAft>
              <a:tabLst>
                <a:tab pos="1409700" algn="l"/>
              </a:tabLst>
              <a:defRPr>
                <a:solidFill>
                  <a:schemeClr val="tx1"/>
                </a:solidFill>
                <a:latin typeface="Arial" panose="020B0604020202020204" pitchFamily="34" charset="0"/>
              </a:defRPr>
            </a:lvl6pPr>
            <a:lvl7pPr eaLnBrk="0" fontAlgn="base" hangingPunct="0">
              <a:spcBef>
                <a:spcPct val="0"/>
              </a:spcBef>
              <a:spcAft>
                <a:spcPct val="0"/>
              </a:spcAft>
              <a:tabLst>
                <a:tab pos="1409700" algn="l"/>
              </a:tabLst>
              <a:defRPr>
                <a:solidFill>
                  <a:schemeClr val="tx1"/>
                </a:solidFill>
                <a:latin typeface="Arial" panose="020B0604020202020204" pitchFamily="34" charset="0"/>
              </a:defRPr>
            </a:lvl7pPr>
            <a:lvl8pPr eaLnBrk="0" fontAlgn="base" hangingPunct="0">
              <a:spcBef>
                <a:spcPct val="0"/>
              </a:spcBef>
              <a:spcAft>
                <a:spcPct val="0"/>
              </a:spcAft>
              <a:tabLst>
                <a:tab pos="1409700" algn="l"/>
              </a:tabLst>
              <a:defRPr>
                <a:solidFill>
                  <a:schemeClr val="tx1"/>
                </a:solidFill>
                <a:latin typeface="Arial" panose="020B0604020202020204" pitchFamily="34" charset="0"/>
              </a:defRPr>
            </a:lvl8pPr>
            <a:lvl9pPr eaLnBrk="0" fontAlgn="base" hangingPunct="0">
              <a:spcBef>
                <a:spcPct val="0"/>
              </a:spcBef>
              <a:spcAft>
                <a:spcPct val="0"/>
              </a:spcAft>
              <a:tabLst>
                <a:tab pos="1409700" algn="l"/>
              </a:tabLst>
              <a:defRPr>
                <a:solidFill>
                  <a:schemeClr val="tx1"/>
                </a:solidFill>
                <a:latin typeface="Arial" panose="020B0604020202020204" pitchFamily="34" charset="0"/>
              </a:defRPr>
            </a:lvl9pPr>
          </a:lstStyle>
          <a:p>
            <a:pPr defTabSz="685800">
              <a:tabLst>
                <a:tab pos="1057275" algn="l"/>
              </a:tabLst>
            </a:pPr>
            <a:r>
              <a:rPr lang="en-GB" altLang="pt-PT" sz="750" i="1" dirty="0">
                <a:solidFill>
                  <a:srgbClr val="FFFFFF"/>
                </a:solidFill>
                <a:latin typeface="Calibri" panose="020F0502020204030204" pitchFamily="34" charset="0"/>
                <a:ea typeface="Calibri" panose="020F0502020204030204" pitchFamily="34" charset="0"/>
                <a:cs typeface="Times New Roman" panose="02020603050405020304" pitchFamily="18" charset="0"/>
              </a:rPr>
              <a:t>*Important </a:t>
            </a:r>
            <a:r>
              <a:rPr lang="en-GB" altLang="pt-PT" sz="750" i="1" dirty="0">
                <a:latin typeface="Calibri" panose="020F0502020204030204" pitchFamily="34" charset="0"/>
                <a:ea typeface="Calibri" panose="020F0502020204030204" pitchFamily="34" charset="0"/>
                <a:cs typeface="Times New Roman" panose="02020603050405020304" pitchFamily="18" charset="0"/>
              </a:rPr>
              <a:t>Note: An update does not automatically indicate a resolution of a case, but ensures that Linha Verde is aware that action is being taken. </a:t>
            </a:r>
            <a:endParaRPr lang="en-GB" altLang="pt-PT" sz="1350" dirty="0"/>
          </a:p>
        </p:txBody>
      </p:sp>
    </p:spTree>
    <p:extLst>
      <p:ext uri="{BB962C8B-B14F-4D97-AF65-F5344CB8AC3E}">
        <p14:creationId xmlns:p14="http://schemas.microsoft.com/office/powerpoint/2010/main" val="1498109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63E776-EC9A-4883-9C55-0D75F998DEE3}"/>
              </a:ext>
            </a:extLst>
          </p:cNvPr>
          <p:cNvPicPr>
            <a:picLocks noChangeAspect="1"/>
          </p:cNvPicPr>
          <p:nvPr/>
        </p:nvPicPr>
        <p:blipFill rotWithShape="1">
          <a:blip r:embed="rId3">
            <a:extLst>
              <a:ext uri="{28A0092B-C50C-407E-A947-70E740481C1C}">
                <a14:useLocalDpi xmlns:a14="http://schemas.microsoft.com/office/drawing/2010/main" val="0"/>
              </a:ext>
            </a:extLst>
          </a:blip>
          <a:srcRect l="35055" t="3224" r="33616" b="53194"/>
          <a:stretch/>
        </p:blipFill>
        <p:spPr>
          <a:xfrm>
            <a:off x="7022270" y="3000376"/>
            <a:ext cx="933690" cy="857249"/>
          </a:xfrm>
          <a:prstGeom prst="rect">
            <a:avLst/>
          </a:prstGeom>
        </p:spPr>
      </p:pic>
      <p:sp>
        <p:nvSpPr>
          <p:cNvPr id="4" name="TextBox 3">
            <a:extLst>
              <a:ext uri="{FF2B5EF4-FFF2-40B4-BE49-F238E27FC236}">
                <a16:creationId xmlns:a16="http://schemas.microsoft.com/office/drawing/2014/main" id="{9A6432A1-0068-4B8F-9492-F90B871491F0}"/>
              </a:ext>
            </a:extLst>
          </p:cNvPr>
          <p:cNvSpPr txBox="1"/>
          <p:nvPr/>
        </p:nvSpPr>
        <p:spPr>
          <a:xfrm>
            <a:off x="531760" y="1041580"/>
            <a:ext cx="6594845" cy="507831"/>
          </a:xfrm>
          <a:prstGeom prst="rect">
            <a:avLst/>
          </a:prstGeom>
          <a:noFill/>
        </p:spPr>
        <p:txBody>
          <a:bodyPr wrap="square" rtlCol="0">
            <a:spAutoFit/>
          </a:bodyPr>
          <a:lstStyle/>
          <a:p>
            <a:pPr defTabSz="685800">
              <a:defRPr/>
            </a:pPr>
            <a:r>
              <a:rPr lang="en-GB" sz="2700" b="1" dirty="0">
                <a:solidFill>
                  <a:srgbClr val="68A36D"/>
                </a:solidFill>
                <a:latin typeface="Calibri Light" panose="020F0302020204030204"/>
              </a:rPr>
              <a:t>What does f</a:t>
            </a:r>
            <a:r>
              <a:rPr lang="en-GB" sz="2700" b="1" dirty="0" err="1">
                <a:solidFill>
                  <a:srgbClr val="68A36D"/>
                </a:solidFill>
                <a:latin typeface="Calibri Light" panose="020F0302020204030204"/>
              </a:rPr>
              <a:t>eedback</a:t>
            </a:r>
            <a:r>
              <a:rPr lang="en-GB" sz="2700" b="1" dirty="0">
                <a:solidFill>
                  <a:srgbClr val="68A36D"/>
                </a:solidFill>
                <a:latin typeface="Calibri Light" panose="020F0302020204030204"/>
              </a:rPr>
              <a:t> mean?/Loop closure</a:t>
            </a:r>
          </a:p>
        </p:txBody>
      </p:sp>
      <p:sp>
        <p:nvSpPr>
          <p:cNvPr id="5" name="TextBox 4">
            <a:extLst>
              <a:ext uri="{FF2B5EF4-FFF2-40B4-BE49-F238E27FC236}">
                <a16:creationId xmlns:a16="http://schemas.microsoft.com/office/drawing/2014/main" id="{0C88B109-F3D6-4245-8171-B721D9DFDD09}"/>
              </a:ext>
            </a:extLst>
          </p:cNvPr>
          <p:cNvSpPr txBox="1"/>
          <p:nvPr/>
        </p:nvSpPr>
        <p:spPr>
          <a:xfrm>
            <a:off x="326951" y="1599356"/>
            <a:ext cx="6502769" cy="4734629"/>
          </a:xfrm>
          <a:prstGeom prst="rect">
            <a:avLst/>
          </a:prstGeom>
          <a:noFill/>
        </p:spPr>
        <p:txBody>
          <a:bodyPr wrap="square" rtlCol="0">
            <a:spAutoFit/>
          </a:bodyPr>
          <a:lstStyle/>
          <a:p>
            <a:pPr marL="269081" defTabSz="685800">
              <a:spcBef>
                <a:spcPts val="150"/>
              </a:spcBef>
              <a:buClr>
                <a:srgbClr val="68A36D"/>
              </a:buClr>
              <a:defRPr/>
            </a:pPr>
            <a:endParaRPr lang="en-GB" sz="1350" dirty="0">
              <a:solidFill>
                <a:prstClr val="black"/>
              </a:solidFill>
              <a:latin typeface="Calibri" panose="020F0502020204030204"/>
            </a:endParaRPr>
          </a:p>
          <a:p>
            <a:pPr marL="257175" indent="-257175" defTabSz="685800">
              <a:spcBef>
                <a:spcPts val="150"/>
              </a:spcBef>
              <a:buClr>
                <a:srgbClr val="68A36D"/>
              </a:buClr>
              <a:buFont typeface="Wingdings" panose="05000000000000000000" pitchFamily="2" charset="2"/>
              <a:buChar char="v"/>
              <a:defRPr/>
            </a:pPr>
            <a:r>
              <a:rPr lang="en-GB" sz="1500" dirty="0">
                <a:solidFill>
                  <a:prstClr val="black"/>
                </a:solidFill>
                <a:latin typeface="Calibri" panose="020F0502020204030204"/>
              </a:rPr>
              <a:t>Inform the caller/ beneficiary that the organisation has been notified of the issue and is taking steps to resolve it or put mechanisms in place to prevent it from happening again.</a:t>
            </a:r>
          </a:p>
          <a:p>
            <a:pPr marL="600075" lvl="1" indent="-257175">
              <a:spcBef>
                <a:spcPts val="150"/>
              </a:spcBef>
              <a:buClr>
                <a:srgbClr val="68A36D"/>
              </a:buClr>
              <a:buFont typeface="Wingdings" panose="05000000000000000000" pitchFamily="2" charset="2"/>
              <a:buChar char="§"/>
              <a:defRPr/>
            </a:pPr>
            <a:r>
              <a:rPr lang="en-GB" sz="1500" dirty="0">
                <a:solidFill>
                  <a:prstClr val="black"/>
                </a:solidFill>
                <a:latin typeface="Calibri" panose="020F0502020204030204"/>
              </a:rPr>
              <a:t>(Humanitarian organisations have to verify the facts of the cases and use established internal measures to resolve issues and improve programming.</a:t>
            </a:r>
          </a:p>
          <a:p>
            <a:pPr marL="600075" lvl="1" indent="-257175">
              <a:spcBef>
                <a:spcPts val="150"/>
              </a:spcBef>
              <a:buClr>
                <a:srgbClr val="68A36D"/>
              </a:buClr>
              <a:buFont typeface="Wingdings" panose="05000000000000000000" pitchFamily="2" charset="2"/>
              <a:buChar char="§"/>
              <a:defRPr/>
            </a:pPr>
            <a:r>
              <a:rPr lang="en-GB" sz="1500" dirty="0">
                <a:solidFill>
                  <a:prstClr val="black"/>
                </a:solidFill>
                <a:latin typeface="Calibri" panose="020F0502020204030204"/>
              </a:rPr>
              <a:t>Re</a:t>
            </a:r>
            <a:r>
              <a:rPr lang="en-GB" sz="1500" dirty="0" err="1">
                <a:solidFill>
                  <a:prstClr val="black"/>
                </a:solidFill>
                <a:latin typeface="Calibri" panose="020F0502020204030204"/>
              </a:rPr>
              <a:t>sponses</a:t>
            </a:r>
            <a:r>
              <a:rPr lang="en-GB" sz="1500" dirty="0">
                <a:solidFill>
                  <a:prstClr val="black"/>
                </a:solidFill>
                <a:latin typeface="Calibri" panose="020F0502020204030204"/>
              </a:rPr>
              <a:t> should be formulated as  response to the hotline user</a:t>
            </a:r>
          </a:p>
          <a:p>
            <a:pPr defTabSz="685800">
              <a:spcBef>
                <a:spcPts val="150"/>
              </a:spcBef>
              <a:buClr>
                <a:srgbClr val="68A36D"/>
              </a:buClr>
              <a:defRPr/>
            </a:pPr>
            <a:endParaRPr lang="en-GB" sz="1500" dirty="0">
              <a:solidFill>
                <a:prstClr val="black"/>
              </a:solidFill>
              <a:latin typeface="Calibri" panose="020F0502020204030204"/>
            </a:endParaRPr>
          </a:p>
          <a:p>
            <a:pPr marL="257175" indent="-257175" defTabSz="685800">
              <a:spcBef>
                <a:spcPts val="150"/>
              </a:spcBef>
              <a:buClr>
                <a:srgbClr val="68A36D"/>
              </a:buClr>
              <a:buFont typeface="Wingdings" panose="05000000000000000000" pitchFamily="2" charset="2"/>
              <a:buChar char="v"/>
              <a:defRPr/>
            </a:pPr>
            <a:r>
              <a:rPr lang="en-GB" sz="1500" dirty="0">
                <a:solidFill>
                  <a:prstClr val="black"/>
                </a:solidFill>
                <a:latin typeface="Calibri" panose="020F0502020204030204"/>
              </a:rPr>
              <a:t>Where the humanitarian organisation cannot take action against perpetrator in cases of abuses of power/PSEA. </a:t>
            </a:r>
          </a:p>
          <a:p>
            <a:pPr marL="600075" lvl="1" indent="-257175">
              <a:spcBef>
                <a:spcPts val="150"/>
              </a:spcBef>
              <a:buClr>
                <a:srgbClr val="68A36D"/>
              </a:buClr>
              <a:buFont typeface="Wingdings" panose="05000000000000000000" pitchFamily="2" charset="2"/>
              <a:buChar char="§"/>
              <a:defRPr/>
            </a:pPr>
            <a:r>
              <a:rPr lang="en-GB" sz="1500" dirty="0">
                <a:solidFill>
                  <a:prstClr val="black"/>
                </a:solidFill>
                <a:latin typeface="Calibri" panose="020F0502020204030204"/>
              </a:rPr>
              <a:t>Linha Verde 1458 informs caller regarding the role of the humanitarian organisation and local authorities who are in charge of taking action against local leadership </a:t>
            </a:r>
          </a:p>
          <a:p>
            <a:pPr marL="600075" lvl="1" indent="-257175">
              <a:spcBef>
                <a:spcPts val="150"/>
              </a:spcBef>
              <a:buClr>
                <a:srgbClr val="68A36D"/>
              </a:buClr>
              <a:buFont typeface="Wingdings" panose="05000000000000000000" pitchFamily="2" charset="2"/>
              <a:buChar char="§"/>
              <a:defRPr/>
            </a:pPr>
            <a:r>
              <a:rPr lang="en-GB" sz="1500" dirty="0">
                <a:solidFill>
                  <a:prstClr val="black"/>
                </a:solidFill>
                <a:latin typeface="Calibri" panose="020F0502020204030204"/>
              </a:rPr>
              <a:t>Linha Verde 1458 informs caller the case has been referred to local authorities/encourage people to report to GPCC.</a:t>
            </a:r>
          </a:p>
          <a:p>
            <a:pPr defTabSz="685800">
              <a:spcBef>
                <a:spcPts val="150"/>
              </a:spcBef>
              <a:buClr>
                <a:srgbClr val="68A36D"/>
              </a:buClr>
              <a:defRPr/>
            </a:pPr>
            <a:endParaRPr lang="en-GB" sz="1500" dirty="0">
              <a:solidFill>
                <a:prstClr val="black"/>
              </a:solidFill>
              <a:latin typeface="Calibri" panose="020F0502020204030204"/>
            </a:endParaRPr>
          </a:p>
          <a:p>
            <a:pPr defTabSz="685800">
              <a:spcBef>
                <a:spcPts val="150"/>
              </a:spcBef>
              <a:buClr>
                <a:srgbClr val="68A36D"/>
              </a:buClr>
              <a:defRPr/>
            </a:pPr>
            <a:endParaRPr lang="en-GB" sz="1500" dirty="0">
              <a:solidFill>
                <a:prstClr val="black"/>
              </a:solidFill>
              <a:latin typeface="Calibri" panose="020F0502020204030204"/>
            </a:endParaRPr>
          </a:p>
          <a:p>
            <a:pPr defTabSz="685800">
              <a:spcBef>
                <a:spcPts val="150"/>
              </a:spcBef>
              <a:buClr>
                <a:srgbClr val="68A36D"/>
              </a:buClr>
              <a:defRPr/>
            </a:pPr>
            <a:endParaRPr lang="en-GB" sz="1650" dirty="0">
              <a:solidFill>
                <a:prstClr val="black"/>
              </a:solidFill>
              <a:latin typeface="Calibri" panose="020F0502020204030204"/>
            </a:endParaRPr>
          </a:p>
        </p:txBody>
      </p:sp>
    </p:spTree>
    <p:extLst>
      <p:ext uri="{BB962C8B-B14F-4D97-AF65-F5344CB8AC3E}">
        <p14:creationId xmlns:p14="http://schemas.microsoft.com/office/powerpoint/2010/main" val="390340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DDE2AE7-2D40-45C3-A1F7-C2AA71DF9FA4}"/>
              </a:ext>
            </a:extLst>
          </p:cNvPr>
          <p:cNvCxnSpPr>
            <a:cxnSpLocks/>
          </p:cNvCxnSpPr>
          <p:nvPr/>
        </p:nvCxnSpPr>
        <p:spPr>
          <a:xfrm>
            <a:off x="0" y="1059807"/>
            <a:ext cx="9144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911E6CD-B9BB-44C9-A06F-32D64AD9CB60}"/>
              </a:ext>
            </a:extLst>
          </p:cNvPr>
          <p:cNvSpPr txBox="1"/>
          <p:nvPr/>
        </p:nvSpPr>
        <p:spPr>
          <a:xfrm>
            <a:off x="3190232" y="914400"/>
            <a:ext cx="2132799" cy="276999"/>
          </a:xfrm>
          <a:prstGeom prst="rect">
            <a:avLst/>
          </a:prstGeom>
          <a:solidFill>
            <a:schemeClr val="bg2">
              <a:lumMod val="90000"/>
            </a:schemeClr>
          </a:solidFill>
        </p:spPr>
        <p:txBody>
          <a:bodyPr wrap="square" rtlCol="0">
            <a:spAutoFit/>
          </a:bodyPr>
          <a:lstStyle/>
          <a:p>
            <a:pPr algn="ctr" defTabSz="685800">
              <a:defRPr sz="1862" b="0" i="0" u="none" strike="noStrike" kern="1200" spc="0" baseline="0">
                <a:solidFill>
                  <a:prstClr val="black">
                    <a:lumMod val="65000"/>
                    <a:lumOff val="35000"/>
                  </a:prstClr>
                </a:solidFill>
                <a:latin typeface="+mn-lt"/>
                <a:ea typeface="+mn-ea"/>
                <a:cs typeface="+mn-cs"/>
              </a:defRPr>
            </a:pPr>
            <a:r>
              <a:rPr lang="en-GB" sz="1200" b="1">
                <a:solidFill>
                  <a:prstClr val="black">
                    <a:lumMod val="95000"/>
                    <a:lumOff val="5000"/>
                  </a:prstClr>
                </a:solidFill>
                <a:latin typeface="Calibri" panose="020F0502020204030204"/>
              </a:rPr>
              <a:t>FOOD SECURITY</a:t>
            </a:r>
          </a:p>
        </p:txBody>
      </p:sp>
      <p:sp>
        <p:nvSpPr>
          <p:cNvPr id="10" name="Oval 9">
            <a:extLst>
              <a:ext uri="{FF2B5EF4-FFF2-40B4-BE49-F238E27FC236}">
                <a16:creationId xmlns:a16="http://schemas.microsoft.com/office/drawing/2014/main" id="{55D699B3-E765-4656-A7C9-EA4C818E9280}"/>
              </a:ext>
            </a:extLst>
          </p:cNvPr>
          <p:cNvSpPr/>
          <p:nvPr/>
        </p:nvSpPr>
        <p:spPr>
          <a:xfrm>
            <a:off x="6556249" y="1199296"/>
            <a:ext cx="2198417" cy="899613"/>
          </a:xfrm>
          <a:prstGeom prst="ellipse">
            <a:avLst/>
          </a:prstGeom>
          <a:solidFill>
            <a:srgbClr val="5D8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b="1" u="sng">
                <a:solidFill>
                  <a:prstClr val="white"/>
                </a:solidFill>
                <a:latin typeface="Calibri" panose="020F0502020204030204"/>
              </a:rPr>
              <a:t>16 Dec 2020 - 	15 Jan 2021</a:t>
            </a:r>
          </a:p>
          <a:p>
            <a:pPr algn="ctr" defTabSz="685800">
              <a:defRPr/>
            </a:pPr>
            <a:r>
              <a:rPr lang="pt-PT" sz="900">
                <a:solidFill>
                  <a:prstClr val="white"/>
                </a:solidFill>
                <a:latin typeface="Calibri" panose="020F0502020204030204"/>
              </a:rPr>
              <a:t>Cases Registered:</a:t>
            </a:r>
          </a:p>
          <a:p>
            <a:pPr algn="ctr" defTabSz="685800">
              <a:defRPr/>
            </a:pPr>
            <a:r>
              <a:rPr lang="pt-PT" sz="900" b="1">
                <a:solidFill>
                  <a:prstClr val="white"/>
                </a:solidFill>
                <a:latin typeface="Calibri" panose="020F0502020204030204"/>
              </a:rPr>
              <a:t>653</a:t>
            </a:r>
          </a:p>
          <a:p>
            <a:pPr algn="ctr" defTabSz="685800">
              <a:defRPr/>
            </a:pPr>
            <a:r>
              <a:rPr lang="pt-PT" sz="900">
                <a:solidFill>
                  <a:prstClr val="white"/>
                </a:solidFill>
                <a:latin typeface="Calibri" panose="020F0502020204030204"/>
              </a:rPr>
              <a:t>Feedback Provided</a:t>
            </a:r>
            <a:r>
              <a:rPr lang="en-US" sz="900">
                <a:solidFill>
                  <a:prstClr val="white"/>
                </a:solidFill>
                <a:latin typeface="Calibri" panose="020F0502020204030204"/>
              </a:rPr>
              <a:t>:</a:t>
            </a:r>
          </a:p>
          <a:p>
            <a:pPr algn="ctr" defTabSz="685800">
              <a:defRPr/>
            </a:pPr>
            <a:r>
              <a:rPr lang="en-US" sz="900" b="1">
                <a:solidFill>
                  <a:prstClr val="white"/>
                </a:solidFill>
                <a:latin typeface="Calibri" panose="020F0502020204030204"/>
              </a:rPr>
              <a:t>451</a:t>
            </a:r>
          </a:p>
        </p:txBody>
      </p:sp>
      <p:pic>
        <p:nvPicPr>
          <p:cNvPr id="11" name="Picture 10">
            <a:extLst>
              <a:ext uri="{FF2B5EF4-FFF2-40B4-BE49-F238E27FC236}">
                <a16:creationId xmlns:a16="http://schemas.microsoft.com/office/drawing/2014/main" id="{0C9B2861-64E2-4C9F-98E2-D4AC80F7E5AB}"/>
              </a:ext>
            </a:extLst>
          </p:cNvPr>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474341" y="1376629"/>
            <a:ext cx="527585" cy="445049"/>
          </a:xfrm>
          <a:prstGeom prst="rect">
            <a:avLst/>
          </a:prstGeom>
        </p:spPr>
      </p:pic>
      <p:pic>
        <p:nvPicPr>
          <p:cNvPr id="7" name="Picture 6">
            <a:extLst>
              <a:ext uri="{FF2B5EF4-FFF2-40B4-BE49-F238E27FC236}">
                <a16:creationId xmlns:a16="http://schemas.microsoft.com/office/drawing/2014/main" id="{7FD6DC6F-0455-4EFB-8389-8C02588E32DA}"/>
              </a:ext>
            </a:extLst>
          </p:cNvPr>
          <p:cNvPicPr/>
          <p:nvPr/>
        </p:nvPicPr>
        <p:blipFill>
          <a:blip r:embed="rId3">
            <a:biLevel thresh="75000"/>
            <a:extLst>
              <a:ext uri="{28A0092B-C50C-407E-A947-70E740481C1C}">
                <a14:useLocalDpi xmlns:a14="http://schemas.microsoft.com/office/drawing/2010/main" val="0"/>
              </a:ext>
            </a:extLst>
          </a:blip>
          <a:stretch>
            <a:fillRect/>
          </a:stretch>
        </p:blipFill>
        <p:spPr>
          <a:xfrm>
            <a:off x="4555306" y="1443247"/>
            <a:ext cx="527585" cy="445049"/>
          </a:xfrm>
          <a:prstGeom prst="rect">
            <a:avLst/>
          </a:prstGeom>
        </p:spPr>
      </p:pic>
      <p:pic>
        <p:nvPicPr>
          <p:cNvPr id="9" name="Picture 8" descr="Macintosh HD:Users:cristinaascone:Desktop:ICONS_PNGS:ICONS_MASTER-18.png">
            <a:extLst>
              <a:ext uri="{FF2B5EF4-FFF2-40B4-BE49-F238E27FC236}">
                <a16:creationId xmlns:a16="http://schemas.microsoft.com/office/drawing/2014/main" id="{C067D18A-3F96-4D2C-88F2-CFC3F2AABE81}"/>
              </a:ext>
            </a:extLst>
          </p:cNvPr>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4112690" y="1489380"/>
            <a:ext cx="331851" cy="354814"/>
          </a:xfrm>
          <a:prstGeom prst="rect">
            <a:avLst/>
          </a:prstGeom>
          <a:noFill/>
          <a:ln>
            <a:noFill/>
          </a:ln>
        </p:spPr>
      </p:pic>
      <p:sp>
        <p:nvSpPr>
          <p:cNvPr id="13" name="Oval 12">
            <a:extLst>
              <a:ext uri="{FF2B5EF4-FFF2-40B4-BE49-F238E27FC236}">
                <a16:creationId xmlns:a16="http://schemas.microsoft.com/office/drawing/2014/main" id="{87757CD6-4D85-42F3-B5A3-01C0D731931E}"/>
              </a:ext>
            </a:extLst>
          </p:cNvPr>
          <p:cNvSpPr/>
          <p:nvPr/>
        </p:nvSpPr>
        <p:spPr>
          <a:xfrm>
            <a:off x="6464584" y="2205739"/>
            <a:ext cx="2450816" cy="1669511"/>
          </a:xfrm>
          <a:prstGeom prst="ellipse">
            <a:avLst/>
          </a:prstGeom>
          <a:solidFill>
            <a:srgbClr val="5D8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b="1" u="sng">
                <a:solidFill>
                  <a:prstClr val="white"/>
                </a:solidFill>
                <a:latin typeface="Calibri" panose="020F0502020204030204"/>
              </a:rPr>
              <a:t>16 Dec 2020 - 	15 Jan 2021</a:t>
            </a:r>
          </a:p>
          <a:p>
            <a:pPr algn="ctr" defTabSz="685800">
              <a:defRPr/>
            </a:pPr>
            <a:r>
              <a:rPr lang="en-US" sz="900" b="1">
                <a:solidFill>
                  <a:prstClr val="white"/>
                </a:solidFill>
                <a:latin typeface="Calibri" panose="020F0502020204030204"/>
              </a:rPr>
              <a:t>64% </a:t>
            </a:r>
            <a:r>
              <a:rPr lang="en-US" sz="900">
                <a:solidFill>
                  <a:prstClr val="white"/>
                </a:solidFill>
                <a:latin typeface="Calibri" panose="020F0502020204030204"/>
              </a:rPr>
              <a:t>of the cases registered here are from the northern region of the country of which requests for</a:t>
            </a:r>
            <a:r>
              <a:rPr lang="en-US" sz="900" b="1">
                <a:solidFill>
                  <a:prstClr val="white"/>
                </a:solidFill>
                <a:latin typeface="Calibri" panose="020F0502020204030204"/>
              </a:rPr>
              <a:t> food assistance </a:t>
            </a:r>
            <a:r>
              <a:rPr lang="en-US" sz="900">
                <a:solidFill>
                  <a:prstClr val="white"/>
                </a:solidFill>
                <a:latin typeface="Calibri" panose="020F0502020204030204"/>
              </a:rPr>
              <a:t>are also accompanied simultaneously by requests for NFI assistance in the </a:t>
            </a:r>
            <a:r>
              <a:rPr lang="en-US" sz="900" b="1">
                <a:solidFill>
                  <a:prstClr val="white"/>
                </a:solidFill>
                <a:latin typeface="Calibri" panose="020F0502020204030204"/>
              </a:rPr>
              <a:t>form of agricultural tools </a:t>
            </a:r>
            <a:r>
              <a:rPr lang="en-US" sz="900">
                <a:solidFill>
                  <a:prstClr val="white"/>
                </a:solidFill>
                <a:latin typeface="Calibri" panose="020F0502020204030204"/>
              </a:rPr>
              <a:t>and </a:t>
            </a:r>
            <a:r>
              <a:rPr lang="en-US" sz="900" b="1">
                <a:solidFill>
                  <a:prstClr val="white"/>
                </a:solidFill>
                <a:latin typeface="Calibri" panose="020F0502020204030204"/>
              </a:rPr>
              <a:t>seeds, shelter kits </a:t>
            </a:r>
            <a:r>
              <a:rPr lang="en-US" sz="900">
                <a:solidFill>
                  <a:prstClr val="white"/>
                </a:solidFill>
                <a:latin typeface="Calibri" panose="020F0502020204030204"/>
              </a:rPr>
              <a:t>and or </a:t>
            </a:r>
            <a:r>
              <a:rPr lang="en-US" sz="900" b="1">
                <a:solidFill>
                  <a:prstClr val="white"/>
                </a:solidFill>
                <a:latin typeface="Calibri" panose="020F0502020204030204"/>
              </a:rPr>
              <a:t>tents</a:t>
            </a:r>
            <a:r>
              <a:rPr lang="en-US" sz="900">
                <a:solidFill>
                  <a:prstClr val="white"/>
                </a:solidFill>
                <a:latin typeface="Calibri" panose="020F0502020204030204"/>
              </a:rPr>
              <a:t> as well as </a:t>
            </a:r>
            <a:r>
              <a:rPr lang="en-US" sz="900" b="1">
                <a:solidFill>
                  <a:prstClr val="white"/>
                </a:solidFill>
                <a:latin typeface="Calibri" panose="020F0502020204030204"/>
              </a:rPr>
              <a:t>hygiene kits</a:t>
            </a:r>
            <a:r>
              <a:rPr lang="en-US" sz="900">
                <a:solidFill>
                  <a:prstClr val="white"/>
                </a:solidFill>
                <a:latin typeface="Calibri" panose="020F0502020204030204"/>
              </a:rPr>
              <a:t>. </a:t>
            </a:r>
            <a:endParaRPr lang="en-GB" sz="900">
              <a:solidFill>
                <a:prstClr val="white"/>
              </a:solidFill>
              <a:latin typeface="Calibri" panose="020F0502020204030204"/>
            </a:endParaRPr>
          </a:p>
        </p:txBody>
      </p:sp>
      <p:graphicFrame>
        <p:nvGraphicFramePr>
          <p:cNvPr id="12" name="Chart 11">
            <a:extLst>
              <a:ext uri="{FF2B5EF4-FFF2-40B4-BE49-F238E27FC236}">
                <a16:creationId xmlns:a16="http://schemas.microsoft.com/office/drawing/2014/main" id="{7D3757AA-F62F-4929-922C-31BA01BAA008}"/>
              </a:ext>
            </a:extLst>
          </p:cNvPr>
          <p:cNvGraphicFramePr>
            <a:graphicFrameLocks/>
          </p:cNvGraphicFramePr>
          <p:nvPr/>
        </p:nvGraphicFramePr>
        <p:xfrm>
          <a:off x="213810" y="2390750"/>
          <a:ext cx="8676526" cy="34542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a:extLst>
              <a:ext uri="{FF2B5EF4-FFF2-40B4-BE49-F238E27FC236}">
                <a16:creationId xmlns:a16="http://schemas.microsoft.com/office/drawing/2014/main" id="{40C2158D-CF08-41A6-B848-16E530507CD7}"/>
              </a:ext>
            </a:extLst>
          </p:cNvPr>
          <p:cNvGraphicFramePr>
            <a:graphicFrameLocks noGrp="1"/>
          </p:cNvGraphicFramePr>
          <p:nvPr/>
        </p:nvGraphicFramePr>
        <p:xfrm>
          <a:off x="142005" y="1141465"/>
          <a:ext cx="1287915" cy="1216737"/>
        </p:xfrm>
        <a:graphic>
          <a:graphicData uri="http://schemas.openxmlformats.org/drawingml/2006/table">
            <a:tbl>
              <a:tblPr>
                <a:tableStyleId>{5C22544A-7EE6-4342-B048-85BDC9FD1C3A}</a:tableStyleId>
              </a:tblPr>
              <a:tblGrid>
                <a:gridCol w="893470">
                  <a:extLst>
                    <a:ext uri="{9D8B030D-6E8A-4147-A177-3AD203B41FA5}">
                      <a16:colId xmlns:a16="http://schemas.microsoft.com/office/drawing/2014/main" val="1598937446"/>
                    </a:ext>
                  </a:extLst>
                </a:gridCol>
                <a:gridCol w="394445">
                  <a:extLst>
                    <a:ext uri="{9D8B030D-6E8A-4147-A177-3AD203B41FA5}">
                      <a16:colId xmlns:a16="http://schemas.microsoft.com/office/drawing/2014/main" val="716436448"/>
                    </a:ext>
                  </a:extLst>
                </a:gridCol>
              </a:tblGrid>
              <a:tr h="139321">
                <a:tc>
                  <a:txBody>
                    <a:bodyPr/>
                    <a:lstStyle/>
                    <a:p>
                      <a:pPr algn="l" fontAlgn="b"/>
                      <a:r>
                        <a:rPr lang="en-US" sz="800" u="none" strike="noStrike" dirty="0">
                          <a:solidFill>
                            <a:schemeClr val="bg1"/>
                          </a:solidFill>
                          <a:effectLst/>
                        </a:rPr>
                        <a:t>  Sofala</a:t>
                      </a:r>
                      <a:endParaRPr lang="en-US" sz="800" b="0" i="0" u="none" strike="noStrike" dirty="0">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tc>
                  <a:txBody>
                    <a:bodyPr/>
                    <a:lstStyle/>
                    <a:p>
                      <a:pPr algn="ctr" fontAlgn="b"/>
                      <a:r>
                        <a:rPr lang="en-US" sz="800" u="none" strike="noStrike">
                          <a:solidFill>
                            <a:schemeClr val="bg1"/>
                          </a:solidFill>
                          <a:effectLst/>
                        </a:rPr>
                        <a:t>99</a:t>
                      </a:r>
                      <a:endParaRPr lang="en-US" sz="800" b="0"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extLst>
                  <a:ext uri="{0D108BD9-81ED-4DB2-BD59-A6C34878D82A}">
                    <a16:rowId xmlns:a16="http://schemas.microsoft.com/office/drawing/2014/main" val="2864315475"/>
                  </a:ext>
                </a:extLst>
              </a:tr>
              <a:tr h="134677">
                <a:tc>
                  <a:txBody>
                    <a:bodyPr/>
                    <a:lstStyle/>
                    <a:p>
                      <a:pPr algn="l" fontAlgn="b"/>
                      <a:r>
                        <a:rPr lang="en-US" sz="800" u="none" strike="noStrike" dirty="0">
                          <a:solidFill>
                            <a:schemeClr val="bg1"/>
                          </a:solidFill>
                          <a:effectLst/>
                        </a:rPr>
                        <a:t>  Zambezia</a:t>
                      </a:r>
                      <a:endParaRPr lang="en-US" sz="800" b="0" i="0" u="none" strike="noStrike" dirty="0">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tc>
                  <a:txBody>
                    <a:bodyPr/>
                    <a:lstStyle/>
                    <a:p>
                      <a:pPr algn="ctr" fontAlgn="b"/>
                      <a:r>
                        <a:rPr lang="en-US" sz="800" u="none" strike="noStrike">
                          <a:solidFill>
                            <a:schemeClr val="bg1"/>
                          </a:solidFill>
                          <a:effectLst/>
                        </a:rPr>
                        <a:t>5</a:t>
                      </a:r>
                      <a:endParaRPr lang="en-US" sz="800" b="0"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extLst>
                  <a:ext uri="{0D108BD9-81ED-4DB2-BD59-A6C34878D82A}">
                    <a16:rowId xmlns:a16="http://schemas.microsoft.com/office/drawing/2014/main" val="1516206"/>
                  </a:ext>
                </a:extLst>
              </a:tr>
              <a:tr h="134677">
                <a:tc>
                  <a:txBody>
                    <a:bodyPr/>
                    <a:lstStyle/>
                    <a:p>
                      <a:pPr algn="l" fontAlgn="b"/>
                      <a:r>
                        <a:rPr lang="en-US" sz="800" u="none" strike="noStrike" dirty="0">
                          <a:solidFill>
                            <a:schemeClr val="bg1"/>
                          </a:solidFill>
                          <a:effectLst/>
                        </a:rPr>
                        <a:t>  Manica</a:t>
                      </a:r>
                      <a:endParaRPr lang="en-US" sz="800" b="0" i="0" u="none" strike="noStrike" dirty="0">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tc>
                  <a:txBody>
                    <a:bodyPr/>
                    <a:lstStyle/>
                    <a:p>
                      <a:pPr algn="ctr" fontAlgn="b"/>
                      <a:r>
                        <a:rPr lang="en-US" sz="800" u="none" strike="noStrike">
                          <a:solidFill>
                            <a:schemeClr val="bg1"/>
                          </a:solidFill>
                          <a:effectLst/>
                        </a:rPr>
                        <a:t>22</a:t>
                      </a:r>
                      <a:endParaRPr lang="en-US" sz="800" b="0"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extLst>
                  <a:ext uri="{0D108BD9-81ED-4DB2-BD59-A6C34878D82A}">
                    <a16:rowId xmlns:a16="http://schemas.microsoft.com/office/drawing/2014/main" val="950887893"/>
                  </a:ext>
                </a:extLst>
              </a:tr>
              <a:tr h="134677">
                <a:tc>
                  <a:txBody>
                    <a:bodyPr/>
                    <a:lstStyle/>
                    <a:p>
                      <a:pPr algn="l" fontAlgn="b"/>
                      <a:r>
                        <a:rPr lang="en-US" sz="800" u="none" strike="noStrike" dirty="0">
                          <a:solidFill>
                            <a:schemeClr val="bg1"/>
                          </a:solidFill>
                          <a:effectLst/>
                        </a:rPr>
                        <a:t>  Tete</a:t>
                      </a:r>
                      <a:endParaRPr lang="en-US" sz="800" b="0" i="0" u="none" strike="noStrike" dirty="0">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tc>
                  <a:txBody>
                    <a:bodyPr/>
                    <a:lstStyle/>
                    <a:p>
                      <a:pPr algn="ctr" fontAlgn="b"/>
                      <a:r>
                        <a:rPr lang="en-US" sz="800" u="none" strike="noStrike">
                          <a:solidFill>
                            <a:schemeClr val="bg1"/>
                          </a:solidFill>
                          <a:effectLst/>
                        </a:rPr>
                        <a:t>22</a:t>
                      </a:r>
                      <a:endParaRPr lang="en-US" sz="800" b="0"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extLst>
                  <a:ext uri="{0D108BD9-81ED-4DB2-BD59-A6C34878D82A}">
                    <a16:rowId xmlns:a16="http://schemas.microsoft.com/office/drawing/2014/main" val="3699443669"/>
                  </a:ext>
                </a:extLst>
              </a:tr>
              <a:tr h="134677">
                <a:tc>
                  <a:txBody>
                    <a:bodyPr/>
                    <a:lstStyle/>
                    <a:p>
                      <a:pPr algn="l" fontAlgn="b"/>
                      <a:r>
                        <a:rPr lang="en-US" sz="800" u="none" strike="noStrike" dirty="0">
                          <a:solidFill>
                            <a:schemeClr val="bg1"/>
                          </a:solidFill>
                          <a:effectLst/>
                        </a:rPr>
                        <a:t>  Nampula</a:t>
                      </a:r>
                      <a:endParaRPr lang="en-US" sz="800" b="0" i="0" u="none" strike="noStrike" dirty="0">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tc>
                  <a:txBody>
                    <a:bodyPr/>
                    <a:lstStyle/>
                    <a:p>
                      <a:pPr algn="ctr" fontAlgn="b"/>
                      <a:r>
                        <a:rPr lang="en-US" sz="800" u="none" strike="noStrike">
                          <a:solidFill>
                            <a:schemeClr val="bg1"/>
                          </a:solidFill>
                          <a:effectLst/>
                        </a:rPr>
                        <a:t>26</a:t>
                      </a:r>
                      <a:endParaRPr lang="en-US" sz="800" b="0"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extLst>
                  <a:ext uri="{0D108BD9-81ED-4DB2-BD59-A6C34878D82A}">
                    <a16:rowId xmlns:a16="http://schemas.microsoft.com/office/drawing/2014/main" val="4170927483"/>
                  </a:ext>
                </a:extLst>
              </a:tr>
              <a:tr h="134677">
                <a:tc>
                  <a:txBody>
                    <a:bodyPr/>
                    <a:lstStyle/>
                    <a:p>
                      <a:pPr algn="l" fontAlgn="b"/>
                      <a:r>
                        <a:rPr lang="en-US" sz="800" u="none" strike="noStrike" dirty="0">
                          <a:solidFill>
                            <a:schemeClr val="bg1"/>
                          </a:solidFill>
                          <a:effectLst/>
                        </a:rPr>
                        <a:t>  Cabo Delgado</a:t>
                      </a:r>
                      <a:endParaRPr lang="en-US" sz="800" b="0" i="0" u="none" strike="noStrike" dirty="0">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tc>
                  <a:txBody>
                    <a:bodyPr/>
                    <a:lstStyle/>
                    <a:p>
                      <a:pPr algn="ctr" fontAlgn="b"/>
                      <a:r>
                        <a:rPr lang="en-US" sz="800" u="none" strike="noStrike">
                          <a:solidFill>
                            <a:schemeClr val="bg1"/>
                          </a:solidFill>
                          <a:effectLst/>
                        </a:rPr>
                        <a:t>405</a:t>
                      </a:r>
                      <a:endParaRPr lang="en-US" sz="800" b="0"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extLst>
                  <a:ext uri="{0D108BD9-81ED-4DB2-BD59-A6C34878D82A}">
                    <a16:rowId xmlns:a16="http://schemas.microsoft.com/office/drawing/2014/main" val="96372810"/>
                  </a:ext>
                </a:extLst>
              </a:tr>
              <a:tr h="134677">
                <a:tc>
                  <a:txBody>
                    <a:bodyPr/>
                    <a:lstStyle/>
                    <a:p>
                      <a:pPr algn="l" fontAlgn="b"/>
                      <a:r>
                        <a:rPr lang="en-US" sz="800" u="none" strike="noStrike" dirty="0">
                          <a:solidFill>
                            <a:schemeClr val="bg1"/>
                          </a:solidFill>
                          <a:effectLst/>
                        </a:rPr>
                        <a:t>  Inhambane </a:t>
                      </a:r>
                      <a:endParaRPr lang="en-US" sz="800" b="0" i="0" u="none" strike="noStrike" dirty="0">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tc>
                  <a:txBody>
                    <a:bodyPr/>
                    <a:lstStyle/>
                    <a:p>
                      <a:pPr algn="ctr" fontAlgn="b"/>
                      <a:r>
                        <a:rPr lang="en-US" sz="800" u="none" strike="noStrike">
                          <a:solidFill>
                            <a:schemeClr val="bg1"/>
                          </a:solidFill>
                          <a:effectLst/>
                        </a:rPr>
                        <a:t>40</a:t>
                      </a:r>
                      <a:endParaRPr lang="en-US" sz="800" b="0"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extLst>
                  <a:ext uri="{0D108BD9-81ED-4DB2-BD59-A6C34878D82A}">
                    <a16:rowId xmlns:a16="http://schemas.microsoft.com/office/drawing/2014/main" val="882253164"/>
                  </a:ext>
                </a:extLst>
              </a:tr>
              <a:tr h="134677">
                <a:tc>
                  <a:txBody>
                    <a:bodyPr/>
                    <a:lstStyle/>
                    <a:p>
                      <a:pPr algn="l" fontAlgn="b"/>
                      <a:r>
                        <a:rPr lang="en-US" sz="800" u="none" strike="noStrike" dirty="0">
                          <a:solidFill>
                            <a:schemeClr val="bg1"/>
                          </a:solidFill>
                          <a:effectLst/>
                        </a:rPr>
                        <a:t>  Gaza</a:t>
                      </a:r>
                      <a:endParaRPr lang="en-US" sz="800" b="0" i="0" u="none" strike="noStrike" dirty="0">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tc>
                  <a:txBody>
                    <a:bodyPr/>
                    <a:lstStyle/>
                    <a:p>
                      <a:pPr algn="ctr" fontAlgn="b"/>
                      <a:r>
                        <a:rPr lang="en-US" sz="800" u="none" strike="noStrike">
                          <a:solidFill>
                            <a:schemeClr val="bg1"/>
                          </a:solidFill>
                          <a:effectLst/>
                        </a:rPr>
                        <a:t>29</a:t>
                      </a:r>
                      <a:endParaRPr lang="en-US" sz="800" b="0"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extLst>
                  <a:ext uri="{0D108BD9-81ED-4DB2-BD59-A6C34878D82A}">
                    <a16:rowId xmlns:a16="http://schemas.microsoft.com/office/drawing/2014/main" val="1792589908"/>
                  </a:ext>
                </a:extLst>
              </a:tr>
              <a:tr h="134677">
                <a:tc>
                  <a:txBody>
                    <a:bodyPr/>
                    <a:lstStyle/>
                    <a:p>
                      <a:pPr algn="l" fontAlgn="b"/>
                      <a:r>
                        <a:rPr lang="en-US" sz="800" u="none" strike="noStrike">
                          <a:solidFill>
                            <a:schemeClr val="bg1"/>
                          </a:solidFill>
                          <a:effectLst/>
                        </a:rPr>
                        <a:t>  Maputo Provincia</a:t>
                      </a:r>
                      <a:endParaRPr lang="en-US" sz="800" b="0" i="0" u="none" strike="noStrike">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tc>
                  <a:txBody>
                    <a:bodyPr/>
                    <a:lstStyle/>
                    <a:p>
                      <a:pPr algn="ctr" fontAlgn="b"/>
                      <a:r>
                        <a:rPr lang="en-US" sz="800" u="none" strike="noStrike" dirty="0">
                          <a:solidFill>
                            <a:schemeClr val="bg1"/>
                          </a:solidFill>
                          <a:effectLst/>
                        </a:rPr>
                        <a:t>5</a:t>
                      </a:r>
                      <a:endParaRPr lang="en-US" sz="800" b="0" i="0" u="none" strike="noStrike" dirty="0">
                        <a:solidFill>
                          <a:schemeClr val="bg1"/>
                        </a:solidFill>
                        <a:effectLst/>
                        <a:latin typeface="Calibri" panose="020F050202020403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9179"/>
                    </a:solidFill>
                  </a:tcPr>
                </a:tc>
                <a:extLst>
                  <a:ext uri="{0D108BD9-81ED-4DB2-BD59-A6C34878D82A}">
                    <a16:rowId xmlns:a16="http://schemas.microsoft.com/office/drawing/2014/main" val="272037816"/>
                  </a:ext>
                </a:extLst>
              </a:tr>
            </a:tbl>
          </a:graphicData>
        </a:graphic>
      </p:graphicFrame>
    </p:spTree>
    <p:extLst>
      <p:ext uri="{BB962C8B-B14F-4D97-AF65-F5344CB8AC3E}">
        <p14:creationId xmlns:p14="http://schemas.microsoft.com/office/powerpoint/2010/main" val="185058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DDE2AE7-2D40-45C3-A1F7-C2AA71DF9FA4}"/>
              </a:ext>
            </a:extLst>
          </p:cNvPr>
          <p:cNvCxnSpPr>
            <a:cxnSpLocks/>
          </p:cNvCxnSpPr>
          <p:nvPr/>
        </p:nvCxnSpPr>
        <p:spPr>
          <a:xfrm>
            <a:off x="-7144" y="1092464"/>
            <a:ext cx="9144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911E6CD-B9BB-44C9-A06F-32D64AD9CB60}"/>
              </a:ext>
            </a:extLst>
          </p:cNvPr>
          <p:cNvSpPr txBox="1"/>
          <p:nvPr/>
        </p:nvSpPr>
        <p:spPr>
          <a:xfrm>
            <a:off x="3022306" y="899433"/>
            <a:ext cx="2770859" cy="461665"/>
          </a:xfrm>
          <a:prstGeom prst="rect">
            <a:avLst/>
          </a:prstGeom>
          <a:solidFill>
            <a:schemeClr val="bg2">
              <a:lumMod val="90000"/>
            </a:schemeClr>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en-GB" sz="1200" b="1">
                <a:solidFill>
                  <a:schemeClr val="tx1">
                    <a:lumMod val="95000"/>
                    <a:lumOff val="5000"/>
                  </a:schemeClr>
                </a:solidFill>
              </a:rPr>
              <a:t>NORTHERN REGION (IDP) RESPONSE</a:t>
            </a:r>
          </a:p>
          <a:p>
            <a:pPr algn="ctr">
              <a:defRPr sz="1862" b="0" i="0" u="none" strike="noStrike" kern="1200" spc="0" baseline="0">
                <a:solidFill>
                  <a:prstClr val="black">
                    <a:lumMod val="65000"/>
                    <a:lumOff val="35000"/>
                  </a:prstClr>
                </a:solidFill>
                <a:latin typeface="+mn-lt"/>
                <a:ea typeface="+mn-ea"/>
                <a:cs typeface="+mn-cs"/>
              </a:defRPr>
            </a:pPr>
            <a:r>
              <a:rPr lang="en-GB" sz="1200" b="1" cap="all">
                <a:solidFill>
                  <a:schemeClr val="tx1">
                    <a:lumMod val="95000"/>
                    <a:lumOff val="5000"/>
                  </a:schemeClr>
                </a:solidFill>
              </a:rPr>
              <a:t>16</a:t>
            </a:r>
            <a:r>
              <a:rPr lang="en-GB" sz="1200" b="1" cap="all" baseline="30000">
                <a:solidFill>
                  <a:schemeClr val="tx1">
                    <a:lumMod val="95000"/>
                    <a:lumOff val="5000"/>
                  </a:schemeClr>
                </a:solidFill>
              </a:rPr>
              <a:t>TH</a:t>
            </a:r>
            <a:r>
              <a:rPr lang="en-GB" sz="1200" b="1" cap="all">
                <a:solidFill>
                  <a:schemeClr val="tx1">
                    <a:lumMod val="95000"/>
                    <a:lumOff val="5000"/>
                  </a:schemeClr>
                </a:solidFill>
              </a:rPr>
              <a:t> DEC 2020  – 15</a:t>
            </a:r>
            <a:r>
              <a:rPr lang="en-GB" sz="1200" b="1" cap="all" baseline="30000">
                <a:solidFill>
                  <a:schemeClr val="tx1">
                    <a:lumMod val="95000"/>
                    <a:lumOff val="5000"/>
                  </a:schemeClr>
                </a:solidFill>
              </a:rPr>
              <a:t>th </a:t>
            </a:r>
            <a:r>
              <a:rPr lang="en-GB" sz="1200" b="1" cap="all">
                <a:solidFill>
                  <a:schemeClr val="tx1">
                    <a:lumMod val="95000"/>
                    <a:lumOff val="5000"/>
                  </a:schemeClr>
                </a:solidFill>
              </a:rPr>
              <a:t> JAN 2021</a:t>
            </a:r>
          </a:p>
        </p:txBody>
      </p:sp>
      <p:sp>
        <p:nvSpPr>
          <p:cNvPr id="14" name="Oval 13">
            <a:extLst>
              <a:ext uri="{FF2B5EF4-FFF2-40B4-BE49-F238E27FC236}">
                <a16:creationId xmlns:a16="http://schemas.microsoft.com/office/drawing/2014/main" id="{2104AF48-E7A3-40A5-B4E6-799E92E593C5}"/>
              </a:ext>
            </a:extLst>
          </p:cNvPr>
          <p:cNvSpPr/>
          <p:nvPr/>
        </p:nvSpPr>
        <p:spPr>
          <a:xfrm>
            <a:off x="124411" y="1118723"/>
            <a:ext cx="1523651" cy="800814"/>
          </a:xfrm>
          <a:prstGeom prst="ellipse">
            <a:avLst/>
          </a:prstGeom>
          <a:solidFill>
            <a:srgbClr val="FCD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Nov/</a:t>
            </a:r>
            <a:r>
              <a:rPr lang="en-US" sz="900" b="1" dirty="0"/>
              <a:t>Dec</a:t>
            </a:r>
            <a:endParaRPr lang="en-US" sz="900" b="1"/>
          </a:p>
          <a:p>
            <a:pPr algn="ctr"/>
            <a:r>
              <a:rPr lang="en-US" sz="900"/>
              <a:t>Cases Registered:</a:t>
            </a:r>
          </a:p>
          <a:p>
            <a:pPr algn="ctr"/>
            <a:r>
              <a:rPr lang="en-US" sz="900" b="1"/>
              <a:t>897</a:t>
            </a:r>
          </a:p>
          <a:p>
            <a:pPr algn="ctr"/>
            <a:r>
              <a:rPr lang="en-US" sz="900"/>
              <a:t>Feedback Provided:</a:t>
            </a:r>
          </a:p>
          <a:p>
            <a:pPr algn="ctr"/>
            <a:r>
              <a:rPr lang="en-US" sz="900" b="1"/>
              <a:t>54%</a:t>
            </a:r>
          </a:p>
        </p:txBody>
      </p:sp>
      <p:sp>
        <p:nvSpPr>
          <p:cNvPr id="15" name="Oval 14">
            <a:extLst>
              <a:ext uri="{FF2B5EF4-FFF2-40B4-BE49-F238E27FC236}">
                <a16:creationId xmlns:a16="http://schemas.microsoft.com/office/drawing/2014/main" id="{C10D1099-3165-40DF-A0A0-0FB9CBB28924}"/>
              </a:ext>
            </a:extLst>
          </p:cNvPr>
          <p:cNvSpPr/>
          <p:nvPr/>
        </p:nvSpPr>
        <p:spPr>
          <a:xfrm>
            <a:off x="1617682" y="1552606"/>
            <a:ext cx="1600199" cy="786377"/>
          </a:xfrm>
          <a:prstGeom prst="ellipse">
            <a:avLst/>
          </a:prstGeom>
          <a:solidFill>
            <a:srgbClr val="639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t>Dec/Jan</a:t>
            </a:r>
          </a:p>
          <a:p>
            <a:pPr algn="ctr"/>
            <a:r>
              <a:rPr lang="en-US" sz="900"/>
              <a:t>Cases Registered:</a:t>
            </a:r>
          </a:p>
          <a:p>
            <a:pPr algn="ctr"/>
            <a:r>
              <a:rPr lang="en-US" sz="900" b="1"/>
              <a:t>626</a:t>
            </a:r>
          </a:p>
          <a:p>
            <a:pPr algn="ctr"/>
            <a:r>
              <a:rPr lang="en-US" sz="900"/>
              <a:t>Feedback Provided:</a:t>
            </a:r>
          </a:p>
          <a:p>
            <a:pPr algn="ctr"/>
            <a:r>
              <a:rPr lang="en-US" sz="900" b="1"/>
              <a:t>57%</a:t>
            </a:r>
          </a:p>
        </p:txBody>
      </p:sp>
      <p:sp>
        <p:nvSpPr>
          <p:cNvPr id="10" name="Oval 9">
            <a:extLst>
              <a:ext uri="{FF2B5EF4-FFF2-40B4-BE49-F238E27FC236}">
                <a16:creationId xmlns:a16="http://schemas.microsoft.com/office/drawing/2014/main" id="{E0021E0B-B1A4-43A6-AC48-B21D9525774B}"/>
              </a:ext>
            </a:extLst>
          </p:cNvPr>
          <p:cNvSpPr/>
          <p:nvPr/>
        </p:nvSpPr>
        <p:spPr>
          <a:xfrm>
            <a:off x="5918773" y="1120349"/>
            <a:ext cx="1523651" cy="731423"/>
          </a:xfrm>
          <a:prstGeom prst="ellipse">
            <a:avLst/>
          </a:prstGeom>
          <a:solidFill>
            <a:srgbClr val="FCD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900" b="1"/>
              <a:t>Nov/</a:t>
            </a:r>
            <a:r>
              <a:rPr lang="pt-PT" sz="900" b="1" dirty="0"/>
              <a:t>Dec</a:t>
            </a:r>
            <a:endParaRPr lang="pt-PT" sz="900" b="1"/>
          </a:p>
          <a:p>
            <a:pPr algn="ctr"/>
            <a:r>
              <a:rPr lang="pt-PT" sz="900"/>
              <a:t>Cases Registered:</a:t>
            </a:r>
          </a:p>
          <a:p>
            <a:pPr algn="ctr"/>
            <a:r>
              <a:rPr lang="pt-PT" sz="900" b="1"/>
              <a:t>85</a:t>
            </a:r>
          </a:p>
          <a:p>
            <a:pPr algn="ctr"/>
            <a:r>
              <a:rPr lang="pt-PT" sz="900"/>
              <a:t>Feedback provided:</a:t>
            </a:r>
          </a:p>
          <a:p>
            <a:pPr algn="ctr"/>
            <a:r>
              <a:rPr lang="pt-PT" sz="900" b="1"/>
              <a:t>34%</a:t>
            </a:r>
          </a:p>
        </p:txBody>
      </p:sp>
      <p:sp>
        <p:nvSpPr>
          <p:cNvPr id="12" name="Oval 11">
            <a:extLst>
              <a:ext uri="{FF2B5EF4-FFF2-40B4-BE49-F238E27FC236}">
                <a16:creationId xmlns:a16="http://schemas.microsoft.com/office/drawing/2014/main" id="{B5811CDE-D26F-4874-ADCD-384800C8C286}"/>
              </a:ext>
            </a:extLst>
          </p:cNvPr>
          <p:cNvSpPr/>
          <p:nvPr/>
        </p:nvSpPr>
        <p:spPr>
          <a:xfrm>
            <a:off x="7440347" y="1574904"/>
            <a:ext cx="1523651" cy="838854"/>
          </a:xfrm>
          <a:prstGeom prst="ellipse">
            <a:avLst/>
          </a:prstGeom>
          <a:solidFill>
            <a:srgbClr val="639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900" b="1"/>
              <a:t>Dec/Jan</a:t>
            </a:r>
          </a:p>
          <a:p>
            <a:pPr algn="ctr"/>
            <a:r>
              <a:rPr lang="pt-PT" sz="900"/>
              <a:t>Cases Registered:</a:t>
            </a:r>
          </a:p>
          <a:p>
            <a:pPr algn="ctr"/>
            <a:r>
              <a:rPr lang="pt-PT" sz="900" b="1"/>
              <a:t>77</a:t>
            </a:r>
          </a:p>
          <a:p>
            <a:pPr algn="ctr"/>
            <a:r>
              <a:rPr lang="pt-PT" sz="900"/>
              <a:t>Feedback provided:</a:t>
            </a:r>
          </a:p>
          <a:p>
            <a:pPr algn="ctr"/>
            <a:r>
              <a:rPr lang="pt-PT" sz="900" b="1"/>
              <a:t>44%</a:t>
            </a:r>
          </a:p>
        </p:txBody>
      </p:sp>
      <p:grpSp>
        <p:nvGrpSpPr>
          <p:cNvPr id="2" name="Group 1">
            <a:extLst>
              <a:ext uri="{FF2B5EF4-FFF2-40B4-BE49-F238E27FC236}">
                <a16:creationId xmlns:a16="http://schemas.microsoft.com/office/drawing/2014/main" id="{94D05509-CB4D-4D08-ADEF-709BC01238D2}"/>
              </a:ext>
            </a:extLst>
          </p:cNvPr>
          <p:cNvGrpSpPr/>
          <p:nvPr/>
        </p:nvGrpSpPr>
        <p:grpSpPr>
          <a:xfrm>
            <a:off x="6088946" y="2056927"/>
            <a:ext cx="1130733" cy="462887"/>
            <a:chOff x="7928095" y="1575755"/>
            <a:chExt cx="1507644" cy="617183"/>
          </a:xfrm>
        </p:grpSpPr>
        <p:pic>
          <p:nvPicPr>
            <p:cNvPr id="17" name="Picture 16">
              <a:extLst>
                <a:ext uri="{FF2B5EF4-FFF2-40B4-BE49-F238E27FC236}">
                  <a16:creationId xmlns:a16="http://schemas.microsoft.com/office/drawing/2014/main" id="{A6DB029C-35E2-4450-905D-215CEE34272B}"/>
                </a:ext>
              </a:extLst>
            </p:cNvPr>
            <p:cNvPicPr>
              <a:picLocks noChangeAspect="1"/>
            </p:cNvPicPr>
            <p:nvPr/>
          </p:nvPicPr>
          <p:blipFill>
            <a:blip r:embed="rId2">
              <a:biLevel thresh="25000"/>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rot="20258243">
              <a:off x="7928095" y="1575755"/>
              <a:ext cx="541426" cy="617183"/>
            </a:xfrm>
            <a:prstGeom prst="rect">
              <a:avLst/>
            </a:prstGeom>
          </p:spPr>
        </p:pic>
        <p:pic>
          <p:nvPicPr>
            <p:cNvPr id="18" name="Picture 17">
              <a:extLst>
                <a:ext uri="{FF2B5EF4-FFF2-40B4-BE49-F238E27FC236}">
                  <a16:creationId xmlns:a16="http://schemas.microsoft.com/office/drawing/2014/main" id="{850FAE5D-AE1D-49C7-8AC2-89E98F26F7F9}"/>
                </a:ext>
              </a:extLst>
            </p:cNvPr>
            <p:cNvPicPr>
              <a:picLocks noChangeAspect="1"/>
            </p:cNvPicPr>
            <p:nvPr/>
          </p:nvPicPr>
          <p:blipFill>
            <a:blip r:embed="rId3">
              <a:biLevel thresh="25000"/>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24504" y="1596617"/>
              <a:ext cx="437978" cy="477684"/>
            </a:xfrm>
            <a:prstGeom prst="rect">
              <a:avLst/>
            </a:prstGeom>
          </p:spPr>
        </p:pic>
        <p:pic>
          <p:nvPicPr>
            <p:cNvPr id="19" name="Picture 18">
              <a:extLst>
                <a:ext uri="{FF2B5EF4-FFF2-40B4-BE49-F238E27FC236}">
                  <a16:creationId xmlns:a16="http://schemas.microsoft.com/office/drawing/2014/main" id="{78C3FF60-F650-4833-9BC1-F8B4EFD52E1D}"/>
                </a:ext>
              </a:extLst>
            </p:cNvPr>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997761" y="1633656"/>
              <a:ext cx="437978" cy="438262"/>
            </a:xfrm>
            <a:prstGeom prst="rect">
              <a:avLst/>
            </a:prstGeom>
            <a:noFill/>
            <a:ln>
              <a:noFill/>
            </a:ln>
          </p:spPr>
        </p:pic>
      </p:grpSp>
      <p:graphicFrame>
        <p:nvGraphicFramePr>
          <p:cNvPr id="20" name="Chart 19">
            <a:extLst>
              <a:ext uri="{FF2B5EF4-FFF2-40B4-BE49-F238E27FC236}">
                <a16:creationId xmlns:a16="http://schemas.microsoft.com/office/drawing/2014/main" id="{0ED2CD53-BF24-476D-8164-8FCDD92BE5D0}"/>
              </a:ext>
            </a:extLst>
          </p:cNvPr>
          <p:cNvGraphicFramePr>
            <a:graphicFrameLocks/>
          </p:cNvGraphicFramePr>
          <p:nvPr/>
        </p:nvGraphicFramePr>
        <p:xfrm>
          <a:off x="-8930" y="2691187"/>
          <a:ext cx="5257761" cy="32673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34EC94C4-DCD9-4CF2-B9FA-92B4610D6A43}"/>
              </a:ext>
            </a:extLst>
          </p:cNvPr>
          <p:cNvGraphicFramePr>
            <a:graphicFrameLocks/>
          </p:cNvGraphicFramePr>
          <p:nvPr/>
        </p:nvGraphicFramePr>
        <p:xfrm>
          <a:off x="5547875" y="2738531"/>
          <a:ext cx="3344409" cy="32200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38929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DDE2AE7-2D40-45C3-A1F7-C2AA71DF9FA4}"/>
              </a:ext>
            </a:extLst>
          </p:cNvPr>
          <p:cNvCxnSpPr>
            <a:cxnSpLocks/>
          </p:cNvCxnSpPr>
          <p:nvPr/>
        </p:nvCxnSpPr>
        <p:spPr>
          <a:xfrm>
            <a:off x="-1906" y="1188466"/>
            <a:ext cx="91440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47BE9AC-3E54-4F69-A4B5-C039C04617DB}"/>
              </a:ext>
            </a:extLst>
          </p:cNvPr>
          <p:cNvSpPr txBox="1"/>
          <p:nvPr/>
        </p:nvSpPr>
        <p:spPr>
          <a:xfrm>
            <a:off x="3373130" y="896428"/>
            <a:ext cx="2473216" cy="830997"/>
          </a:xfrm>
          <a:prstGeom prst="rect">
            <a:avLst/>
          </a:prstGeom>
          <a:solidFill>
            <a:schemeClr val="bg2">
              <a:lumMod val="90000"/>
            </a:schemeClr>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en-GB" sz="1200" b="1">
                <a:solidFill>
                  <a:schemeClr val="tx1">
                    <a:lumMod val="95000"/>
                    <a:lumOff val="5000"/>
                  </a:schemeClr>
                </a:solidFill>
              </a:rPr>
              <a:t>NORTHERN REGION (IDP) RESPONSE</a:t>
            </a:r>
          </a:p>
          <a:p>
            <a:pPr algn="ctr">
              <a:defRPr sz="1862" b="0" i="0" u="none" strike="noStrike" kern="1200" spc="0" baseline="0">
                <a:solidFill>
                  <a:prstClr val="black">
                    <a:lumMod val="65000"/>
                    <a:lumOff val="35000"/>
                  </a:prstClr>
                </a:solidFill>
                <a:latin typeface="+mn-lt"/>
                <a:ea typeface="+mn-ea"/>
                <a:cs typeface="+mn-cs"/>
              </a:defRPr>
            </a:pPr>
            <a:r>
              <a:rPr lang="en-GB" sz="1200" b="1">
                <a:solidFill>
                  <a:schemeClr val="tx1">
                    <a:lumMod val="95000"/>
                    <a:lumOff val="5000"/>
                  </a:schemeClr>
                </a:solidFill>
              </a:rPr>
              <a:t>INFORMATION REQUESTS</a:t>
            </a:r>
          </a:p>
          <a:p>
            <a:pPr algn="ctr">
              <a:defRPr sz="1862" b="0" i="0" u="none" strike="noStrike" kern="1200" spc="0" baseline="0">
                <a:solidFill>
                  <a:prstClr val="black">
                    <a:lumMod val="65000"/>
                    <a:lumOff val="35000"/>
                  </a:prstClr>
                </a:solidFill>
                <a:latin typeface="+mn-lt"/>
                <a:ea typeface="+mn-ea"/>
                <a:cs typeface="+mn-cs"/>
              </a:defRPr>
            </a:pPr>
            <a:r>
              <a:rPr lang="en-GB" sz="1200" b="1" cap="all">
                <a:solidFill>
                  <a:schemeClr val="tx1">
                    <a:lumMod val="95000"/>
                    <a:lumOff val="5000"/>
                  </a:schemeClr>
                </a:solidFill>
              </a:rPr>
              <a:t>16</a:t>
            </a:r>
            <a:r>
              <a:rPr lang="en-GB" sz="1200" b="1" cap="all" baseline="30000">
                <a:solidFill>
                  <a:schemeClr val="tx1">
                    <a:lumMod val="95000"/>
                    <a:lumOff val="5000"/>
                  </a:schemeClr>
                </a:solidFill>
              </a:rPr>
              <a:t>TH</a:t>
            </a:r>
            <a:r>
              <a:rPr lang="en-GB" sz="1200" b="1" cap="all">
                <a:solidFill>
                  <a:schemeClr val="tx1">
                    <a:lumMod val="95000"/>
                    <a:lumOff val="5000"/>
                  </a:schemeClr>
                </a:solidFill>
              </a:rPr>
              <a:t> DEC 2020 – 15</a:t>
            </a:r>
            <a:r>
              <a:rPr lang="en-GB" sz="1200" b="1" cap="all" baseline="30000">
                <a:solidFill>
                  <a:schemeClr val="tx1">
                    <a:lumMod val="95000"/>
                    <a:lumOff val="5000"/>
                  </a:schemeClr>
                </a:solidFill>
              </a:rPr>
              <a:t>th</a:t>
            </a:r>
            <a:r>
              <a:rPr lang="en-GB" sz="1200" b="1" cap="all">
                <a:solidFill>
                  <a:schemeClr val="tx1">
                    <a:lumMod val="95000"/>
                    <a:lumOff val="5000"/>
                  </a:schemeClr>
                </a:solidFill>
              </a:rPr>
              <a:t> JAN 2021</a:t>
            </a:r>
          </a:p>
        </p:txBody>
      </p:sp>
      <p:pic>
        <p:nvPicPr>
          <p:cNvPr id="13" name="Graphic 12" descr="Teacher">
            <a:extLst>
              <a:ext uri="{FF2B5EF4-FFF2-40B4-BE49-F238E27FC236}">
                <a16:creationId xmlns:a16="http://schemas.microsoft.com/office/drawing/2014/main" id="{E9566A8D-FE35-4EB1-9276-EB2E13151C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48004" y="1705642"/>
            <a:ext cx="444183" cy="521469"/>
          </a:xfrm>
          <a:prstGeom prst="rect">
            <a:avLst/>
          </a:prstGeom>
        </p:spPr>
      </p:pic>
      <p:sp>
        <p:nvSpPr>
          <p:cNvPr id="17" name="Oval 16">
            <a:extLst>
              <a:ext uri="{FF2B5EF4-FFF2-40B4-BE49-F238E27FC236}">
                <a16:creationId xmlns:a16="http://schemas.microsoft.com/office/drawing/2014/main" id="{5E841688-AF6D-4F59-B75D-2987F135CF9A}"/>
              </a:ext>
            </a:extLst>
          </p:cNvPr>
          <p:cNvSpPr/>
          <p:nvPr/>
        </p:nvSpPr>
        <p:spPr>
          <a:xfrm>
            <a:off x="5957854" y="1243643"/>
            <a:ext cx="1523651" cy="786377"/>
          </a:xfrm>
          <a:prstGeom prst="ellipse">
            <a:avLst/>
          </a:prstGeom>
          <a:solidFill>
            <a:srgbClr val="FCD08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pt-PT" sz="900" b="1"/>
              <a:t>Nov/</a:t>
            </a:r>
            <a:r>
              <a:rPr lang="pt-PT" sz="900" b="1" dirty="0"/>
              <a:t>Dec</a:t>
            </a:r>
            <a:endParaRPr lang="pt-PT" sz="900" b="1"/>
          </a:p>
          <a:p>
            <a:pPr algn="ctr"/>
            <a:r>
              <a:rPr lang="pt-PT" sz="900"/>
              <a:t>Cases registered:</a:t>
            </a:r>
            <a:endParaRPr lang="pt-PT" sz="900">
              <a:cs typeface="Calibri"/>
            </a:endParaRPr>
          </a:p>
          <a:p>
            <a:pPr algn="ctr"/>
            <a:r>
              <a:rPr lang="pt-PT" sz="900" b="1"/>
              <a:t>149</a:t>
            </a:r>
          </a:p>
          <a:p>
            <a:pPr algn="ctr"/>
            <a:r>
              <a:rPr lang="pt-PT" sz="900"/>
              <a:t>Feedback provided:</a:t>
            </a:r>
          </a:p>
          <a:p>
            <a:pPr algn="ctr"/>
            <a:r>
              <a:rPr lang="pt-PT" sz="900" b="1"/>
              <a:t>97%</a:t>
            </a:r>
          </a:p>
        </p:txBody>
      </p:sp>
      <p:sp>
        <p:nvSpPr>
          <p:cNvPr id="18" name="Oval 17">
            <a:extLst>
              <a:ext uri="{FF2B5EF4-FFF2-40B4-BE49-F238E27FC236}">
                <a16:creationId xmlns:a16="http://schemas.microsoft.com/office/drawing/2014/main" id="{E6AE298C-8880-4BA6-A0FD-57DF15296AE8}"/>
              </a:ext>
            </a:extLst>
          </p:cNvPr>
          <p:cNvSpPr/>
          <p:nvPr/>
        </p:nvSpPr>
        <p:spPr>
          <a:xfrm>
            <a:off x="7465452" y="1519676"/>
            <a:ext cx="1523651" cy="838854"/>
          </a:xfrm>
          <a:prstGeom prst="ellipse">
            <a:avLst/>
          </a:prstGeom>
          <a:solidFill>
            <a:srgbClr val="6397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pt-PT" sz="900" b="1"/>
              <a:t>Dec/Jan</a:t>
            </a:r>
          </a:p>
          <a:p>
            <a:pPr algn="ctr"/>
            <a:r>
              <a:rPr lang="pt-PT" sz="900"/>
              <a:t>Cases registered:</a:t>
            </a:r>
            <a:endParaRPr lang="pt-PT" sz="900">
              <a:cs typeface="Calibri"/>
            </a:endParaRPr>
          </a:p>
          <a:p>
            <a:pPr algn="ctr"/>
            <a:r>
              <a:rPr lang="pt-PT" sz="900" b="1"/>
              <a:t>232</a:t>
            </a:r>
          </a:p>
          <a:p>
            <a:pPr algn="ctr"/>
            <a:r>
              <a:rPr lang="pt-PT" sz="900"/>
              <a:t>Feedback provided:</a:t>
            </a:r>
          </a:p>
          <a:p>
            <a:pPr algn="ctr"/>
            <a:r>
              <a:rPr lang="pt-PT" sz="900" b="1"/>
              <a:t>95%</a:t>
            </a:r>
          </a:p>
        </p:txBody>
      </p:sp>
      <p:sp>
        <p:nvSpPr>
          <p:cNvPr id="2" name="Oval 1">
            <a:extLst>
              <a:ext uri="{FF2B5EF4-FFF2-40B4-BE49-F238E27FC236}">
                <a16:creationId xmlns:a16="http://schemas.microsoft.com/office/drawing/2014/main" id="{90124611-7D0A-4436-BC92-85C018BCC737}"/>
              </a:ext>
            </a:extLst>
          </p:cNvPr>
          <p:cNvSpPr/>
          <p:nvPr/>
        </p:nvSpPr>
        <p:spPr>
          <a:xfrm>
            <a:off x="154898" y="1227865"/>
            <a:ext cx="3208805" cy="194988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a:solidFill>
                  <a:schemeClr val="tx1"/>
                </a:solidFill>
              </a:rPr>
              <a:t>All information requests regarding </a:t>
            </a:r>
            <a:r>
              <a:rPr lang="en-US" sz="1050" b="1">
                <a:solidFill>
                  <a:schemeClr val="tx1"/>
                </a:solidFill>
              </a:rPr>
              <a:t>registration process </a:t>
            </a:r>
            <a:r>
              <a:rPr lang="en-US" sz="1050">
                <a:solidFill>
                  <a:schemeClr val="tx1"/>
                </a:solidFill>
              </a:rPr>
              <a:t>are </a:t>
            </a:r>
            <a:r>
              <a:rPr lang="en-US" sz="1050" b="1">
                <a:solidFill>
                  <a:schemeClr val="tx1"/>
                </a:solidFill>
              </a:rPr>
              <a:t>assorted food assistance and NFI assistance requests </a:t>
            </a:r>
            <a:r>
              <a:rPr lang="en-US" sz="1050">
                <a:solidFill>
                  <a:schemeClr val="tx1"/>
                </a:solidFill>
              </a:rPr>
              <a:t>from IDP’S who claim to not have been registered as IDP’s in host communities. Linha Verde 1458 has provided guidance to IDP’s on how to register in their host communities in order to benefit from assistance as relevant. </a:t>
            </a:r>
            <a:endParaRPr lang="en-US" sz="1050">
              <a:solidFill>
                <a:schemeClr val="tx1"/>
              </a:solidFill>
              <a:cs typeface="Calibri"/>
            </a:endParaRPr>
          </a:p>
        </p:txBody>
      </p:sp>
      <p:graphicFrame>
        <p:nvGraphicFramePr>
          <p:cNvPr id="10" name="Chart 9">
            <a:extLst>
              <a:ext uri="{FF2B5EF4-FFF2-40B4-BE49-F238E27FC236}">
                <a16:creationId xmlns:a16="http://schemas.microsoft.com/office/drawing/2014/main" id="{CC10DE25-D2A6-4A86-84D2-70480148DE00}"/>
              </a:ext>
              <a:ext uri="{147F2762-F138-4A5C-976F-8EAC2B608ADB}">
                <a16:predDERef xmlns:a16="http://schemas.microsoft.com/office/drawing/2014/main" pred="{34EC94C4-DCD9-4CF2-B9FA-92B4610D6A43}"/>
              </a:ext>
            </a:extLst>
          </p:cNvPr>
          <p:cNvGraphicFramePr>
            <a:graphicFrameLocks/>
          </p:cNvGraphicFramePr>
          <p:nvPr/>
        </p:nvGraphicFramePr>
        <p:xfrm>
          <a:off x="321561" y="2475431"/>
          <a:ext cx="8576353" cy="3348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488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11243"/>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177665" y="76839"/>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 </a:t>
            </a:r>
            <a:r>
              <a:rPr lang="en-US" sz="3800" kern="0" dirty="0">
                <a:solidFill>
                  <a:srgbClr val="EFEFEF"/>
                </a:solidFill>
                <a:latin typeface="Arial Narrow" panose="020B0606020202030204" pitchFamily="34" charset="0"/>
              </a:rPr>
              <a:t>1.  Situation Update</a:t>
            </a: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pic>
        <p:nvPicPr>
          <p:cNvPr id="5" name="Picture 4"/>
          <p:cNvPicPr>
            <a:picLocks noChangeAspect="1"/>
          </p:cNvPicPr>
          <p:nvPr/>
        </p:nvPicPr>
        <p:blipFill>
          <a:blip r:embed="rId4"/>
          <a:stretch>
            <a:fillRect/>
          </a:stretch>
        </p:blipFill>
        <p:spPr>
          <a:xfrm>
            <a:off x="1465369" y="4622684"/>
            <a:ext cx="1566636" cy="708423"/>
          </a:xfrm>
          <a:prstGeom prst="rect">
            <a:avLst/>
          </a:prstGeom>
        </p:spPr>
      </p:pic>
      <p:pic>
        <p:nvPicPr>
          <p:cNvPr id="7" name="Picture 6"/>
          <p:cNvPicPr>
            <a:picLocks noChangeAspect="1"/>
          </p:cNvPicPr>
          <p:nvPr/>
        </p:nvPicPr>
        <p:blipFill>
          <a:blip r:embed="rId5"/>
          <a:stretch>
            <a:fillRect/>
          </a:stretch>
        </p:blipFill>
        <p:spPr>
          <a:xfrm>
            <a:off x="99285" y="2240375"/>
            <a:ext cx="3216681" cy="2145042"/>
          </a:xfrm>
          <a:prstGeom prst="rect">
            <a:avLst/>
          </a:prstGeom>
        </p:spPr>
      </p:pic>
      <p:sp>
        <p:nvSpPr>
          <p:cNvPr id="12" name="Rectangle 11"/>
          <p:cNvSpPr/>
          <p:nvPr/>
        </p:nvSpPr>
        <p:spPr>
          <a:xfrm>
            <a:off x="3032005" y="1938133"/>
            <a:ext cx="1887740" cy="338554"/>
          </a:xfrm>
          <a:prstGeom prst="rect">
            <a:avLst/>
          </a:prstGeom>
        </p:spPr>
        <p:txBody>
          <a:bodyPr wrap="square">
            <a:spAutoFit/>
          </a:bodyPr>
          <a:lstStyle/>
          <a:p>
            <a:pPr algn="ctr" defTabSz="457200">
              <a:tabLst>
                <a:tab pos="2514600" algn="l"/>
              </a:tabLst>
            </a:pPr>
            <a:r>
              <a:rPr lang="en-US" sz="1600" b="1"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Niassa</a:t>
            </a:r>
            <a:endParaRPr lang="en-US" sz="11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 y="1902228"/>
            <a:ext cx="1355839" cy="338554"/>
          </a:xfrm>
          <a:prstGeom prst="rect">
            <a:avLst/>
          </a:prstGeom>
        </p:spPr>
        <p:txBody>
          <a:bodyPr wrap="square">
            <a:spAutoFit/>
          </a:bodyPr>
          <a:lstStyle/>
          <a:p>
            <a:pPr algn="ctr" defTabSz="457200">
              <a:tabLst>
                <a:tab pos="2514600" algn="l"/>
              </a:tabLst>
            </a:pPr>
            <a:r>
              <a:rPr lang="en-US" sz="1600" b="1"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Nampula</a:t>
            </a:r>
            <a:endParaRPr lang="en-US" sz="16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6"/>
          <a:stretch>
            <a:fillRect/>
          </a:stretch>
        </p:blipFill>
        <p:spPr>
          <a:xfrm>
            <a:off x="7115769" y="4017504"/>
            <a:ext cx="1395714" cy="720946"/>
          </a:xfrm>
          <a:prstGeom prst="rect">
            <a:avLst/>
          </a:prstGeom>
        </p:spPr>
      </p:pic>
      <p:sp>
        <p:nvSpPr>
          <p:cNvPr id="18" name="Rectangle 17"/>
          <p:cNvSpPr/>
          <p:nvPr/>
        </p:nvSpPr>
        <p:spPr>
          <a:xfrm>
            <a:off x="6523527" y="3572923"/>
            <a:ext cx="2483779" cy="307777"/>
          </a:xfrm>
          <a:prstGeom prst="rect">
            <a:avLst/>
          </a:prstGeom>
        </p:spPr>
        <p:txBody>
          <a:bodyPr wrap="square">
            <a:spAutoFit/>
          </a:bodyPr>
          <a:lstStyle/>
          <a:p>
            <a:pPr algn="ctr" defTabSz="457200">
              <a:tabLst>
                <a:tab pos="2514600" algn="l"/>
              </a:tabLst>
            </a:pPr>
            <a:r>
              <a:rPr lang="en-US" sz="14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CD = 605,000 IDPs</a:t>
            </a:r>
            <a:endPar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6333084" y="1963781"/>
            <a:ext cx="2790126" cy="338554"/>
          </a:xfrm>
          <a:prstGeom prst="rect">
            <a:avLst/>
          </a:prstGeom>
        </p:spPr>
        <p:txBody>
          <a:bodyPr wrap="square">
            <a:spAutoFit/>
          </a:bodyPr>
          <a:lstStyle/>
          <a:p>
            <a:pPr algn="ctr" defTabSz="457200">
              <a:tabLst>
                <a:tab pos="2514600" algn="l"/>
              </a:tabLst>
            </a:pPr>
            <a:r>
              <a:rPr lang="en-US" sz="1600" b="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Breakdown </a:t>
            </a: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Estimates</a:t>
            </a:r>
            <a:endParaRPr lang="en-US" sz="16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108166" y="5753253"/>
            <a:ext cx="2009392" cy="230832"/>
          </a:xfrm>
          <a:prstGeom prst="rect">
            <a:avLst/>
          </a:prstGeom>
        </p:spPr>
        <p:txBody>
          <a:bodyPr wrap="square">
            <a:spAutoFit/>
          </a:bodyPr>
          <a:lstStyle/>
          <a:p>
            <a:pPr algn="ctr" defTabSz="457200">
              <a:tabLst>
                <a:tab pos="2514600" algn="l"/>
              </a:tabLst>
            </a:pPr>
            <a:r>
              <a:rPr lang="en-US" sz="9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Source:  OCHA Overview</a:t>
            </a:r>
          </a:p>
        </p:txBody>
      </p:sp>
      <p:sp>
        <p:nvSpPr>
          <p:cNvPr id="24" name="Rectangle 23"/>
          <p:cNvSpPr/>
          <p:nvPr/>
        </p:nvSpPr>
        <p:spPr>
          <a:xfrm>
            <a:off x="115042" y="1538348"/>
            <a:ext cx="5680742" cy="338554"/>
          </a:xfrm>
          <a:prstGeom prst="rect">
            <a:avLst/>
          </a:prstGeom>
        </p:spPr>
        <p:txBody>
          <a:bodyPr wrap="square">
            <a:spAutoFit/>
          </a:bodyPr>
          <a:lstStyle/>
          <a:p>
            <a:pPr defTabSz="457200">
              <a:tabLst>
                <a:tab pos="2514600" algn="l"/>
              </a:tabLst>
            </a:pPr>
            <a:r>
              <a:rPr lang="en-US" sz="1600" b="1" dirty="0">
                <a:solidFill>
                  <a:srgbClr val="00B0F0"/>
                </a:solidFill>
                <a:latin typeface="Arial Rounded MT Bold" panose="020F0704030504030204" pitchFamily="34" charset="0"/>
                <a:ea typeface="Calibri" panose="020F0502020204030204" pitchFamily="34" charset="0"/>
                <a:cs typeface="Times New Roman" panose="02020603050405020304" pitchFamily="18" charset="0"/>
              </a:rPr>
              <a:t>1.3 M People in urgent need of humanitarian assistance</a:t>
            </a:r>
            <a:endParaRPr lang="en-US" sz="1100" dirty="0">
              <a:solidFill>
                <a:srgbClr val="00B0F0"/>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7"/>
          <a:stretch>
            <a:fillRect/>
          </a:stretch>
        </p:blipFill>
        <p:spPr>
          <a:xfrm>
            <a:off x="3460541" y="2258345"/>
            <a:ext cx="2918411" cy="2127072"/>
          </a:xfrm>
          <a:prstGeom prst="rect">
            <a:avLst/>
          </a:prstGeom>
        </p:spPr>
      </p:pic>
      <p:pic>
        <p:nvPicPr>
          <p:cNvPr id="4" name="Picture 3"/>
          <p:cNvPicPr>
            <a:picLocks noChangeAspect="1"/>
          </p:cNvPicPr>
          <p:nvPr/>
        </p:nvPicPr>
        <p:blipFill>
          <a:blip r:embed="rId8"/>
          <a:stretch>
            <a:fillRect/>
          </a:stretch>
        </p:blipFill>
        <p:spPr>
          <a:xfrm>
            <a:off x="6650109" y="2350535"/>
            <a:ext cx="2357197" cy="991624"/>
          </a:xfrm>
          <a:prstGeom prst="rect">
            <a:avLst/>
          </a:prstGeom>
        </p:spPr>
      </p:pic>
      <p:pic>
        <p:nvPicPr>
          <p:cNvPr id="8" name="Picture 7"/>
          <p:cNvPicPr>
            <a:picLocks noChangeAspect="1"/>
          </p:cNvPicPr>
          <p:nvPr/>
        </p:nvPicPr>
        <p:blipFill>
          <a:blip r:embed="rId9"/>
          <a:stretch>
            <a:fillRect/>
          </a:stretch>
        </p:blipFill>
        <p:spPr>
          <a:xfrm>
            <a:off x="3771900" y="4607206"/>
            <a:ext cx="1600200" cy="723900"/>
          </a:xfrm>
          <a:prstGeom prst="rect">
            <a:avLst/>
          </a:prstGeom>
        </p:spPr>
      </p:pic>
    </p:spTree>
    <p:extLst>
      <p:ext uri="{BB962C8B-B14F-4D97-AF65-F5344CB8AC3E}">
        <p14:creationId xmlns:p14="http://schemas.microsoft.com/office/powerpoint/2010/main" val="2797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DDE2AE7-2D40-45C3-A1F7-C2AA71DF9FA4}"/>
              </a:ext>
            </a:extLst>
          </p:cNvPr>
          <p:cNvCxnSpPr>
            <a:cxnSpLocks/>
          </p:cNvCxnSpPr>
          <p:nvPr/>
        </p:nvCxnSpPr>
        <p:spPr>
          <a:xfrm>
            <a:off x="-1905" y="1082394"/>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5" name="Graphic 24" descr="Closed Book">
            <a:extLst>
              <a:ext uri="{FF2B5EF4-FFF2-40B4-BE49-F238E27FC236}">
                <a16:creationId xmlns:a16="http://schemas.microsoft.com/office/drawing/2014/main" id="{4048E24E-1CD4-4FAF-A4A9-B0A46D7A96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03654" y="1108845"/>
            <a:ext cx="366441" cy="396337"/>
          </a:xfrm>
          <a:prstGeom prst="rect">
            <a:avLst/>
          </a:prstGeom>
        </p:spPr>
      </p:pic>
      <p:sp>
        <p:nvSpPr>
          <p:cNvPr id="11" name="TextBox 10">
            <a:extLst>
              <a:ext uri="{FF2B5EF4-FFF2-40B4-BE49-F238E27FC236}">
                <a16:creationId xmlns:a16="http://schemas.microsoft.com/office/drawing/2014/main" id="{E47BE9AC-3E54-4F69-A4B5-C039C04617DB}"/>
              </a:ext>
            </a:extLst>
          </p:cNvPr>
          <p:cNvSpPr txBox="1"/>
          <p:nvPr/>
        </p:nvSpPr>
        <p:spPr>
          <a:xfrm>
            <a:off x="564305" y="908384"/>
            <a:ext cx="2473216" cy="830997"/>
          </a:xfrm>
          <a:prstGeom prst="rect">
            <a:avLst/>
          </a:prstGeom>
          <a:solidFill>
            <a:schemeClr val="bg2">
              <a:lumMod val="90000"/>
            </a:schemeClr>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en-GB" sz="1200" b="1">
                <a:solidFill>
                  <a:schemeClr val="tx1">
                    <a:lumMod val="95000"/>
                    <a:lumOff val="5000"/>
                  </a:schemeClr>
                </a:solidFill>
              </a:rPr>
              <a:t>NORTHERN REGION (IDP) RESPONSE</a:t>
            </a:r>
          </a:p>
          <a:p>
            <a:pPr algn="ctr">
              <a:defRPr sz="1862" b="0" i="0" u="none" strike="noStrike" kern="1200" spc="0" baseline="0">
                <a:solidFill>
                  <a:prstClr val="black">
                    <a:lumMod val="65000"/>
                    <a:lumOff val="35000"/>
                  </a:prstClr>
                </a:solidFill>
                <a:latin typeface="+mn-lt"/>
                <a:ea typeface="+mn-ea"/>
                <a:cs typeface="+mn-cs"/>
              </a:defRPr>
            </a:pPr>
            <a:r>
              <a:rPr lang="en-GB" sz="1200" b="1">
                <a:solidFill>
                  <a:schemeClr val="tx1">
                    <a:lumMod val="95000"/>
                    <a:lumOff val="5000"/>
                  </a:schemeClr>
                </a:solidFill>
              </a:rPr>
              <a:t>COMPLAINT/NEGATIVE FEEDBACK</a:t>
            </a:r>
          </a:p>
          <a:p>
            <a:pPr algn="ctr">
              <a:defRPr sz="1862" b="0" i="0" u="none" strike="noStrike" kern="1200" spc="0" baseline="0">
                <a:solidFill>
                  <a:prstClr val="black">
                    <a:lumMod val="65000"/>
                    <a:lumOff val="35000"/>
                  </a:prstClr>
                </a:solidFill>
                <a:latin typeface="+mn-lt"/>
                <a:ea typeface="+mn-ea"/>
                <a:cs typeface="+mn-cs"/>
              </a:defRPr>
            </a:pPr>
            <a:r>
              <a:rPr lang="en-GB" sz="1200" b="1" cap="all">
                <a:solidFill>
                  <a:schemeClr val="tx1">
                    <a:lumMod val="95000"/>
                    <a:lumOff val="5000"/>
                  </a:schemeClr>
                </a:solidFill>
              </a:rPr>
              <a:t>16</a:t>
            </a:r>
            <a:r>
              <a:rPr lang="en-GB" sz="1200" b="1" cap="all" baseline="30000">
                <a:solidFill>
                  <a:schemeClr val="tx1">
                    <a:lumMod val="95000"/>
                    <a:lumOff val="5000"/>
                  </a:schemeClr>
                </a:solidFill>
              </a:rPr>
              <a:t>TH</a:t>
            </a:r>
            <a:r>
              <a:rPr lang="en-GB" sz="1200" b="1" cap="all">
                <a:solidFill>
                  <a:schemeClr val="tx1">
                    <a:lumMod val="95000"/>
                    <a:lumOff val="5000"/>
                  </a:schemeClr>
                </a:solidFill>
              </a:rPr>
              <a:t> Dec 2020 – 15</a:t>
            </a:r>
            <a:r>
              <a:rPr lang="en-GB" sz="1200" b="1" cap="all" baseline="30000">
                <a:solidFill>
                  <a:schemeClr val="tx1">
                    <a:lumMod val="95000"/>
                    <a:lumOff val="5000"/>
                  </a:schemeClr>
                </a:solidFill>
              </a:rPr>
              <a:t>th</a:t>
            </a:r>
            <a:r>
              <a:rPr lang="en-GB" sz="1200" b="1" cap="all">
                <a:solidFill>
                  <a:schemeClr val="tx1">
                    <a:lumMod val="95000"/>
                    <a:lumOff val="5000"/>
                  </a:schemeClr>
                </a:solidFill>
              </a:rPr>
              <a:t> JAN 2021</a:t>
            </a:r>
          </a:p>
        </p:txBody>
      </p:sp>
      <p:sp>
        <p:nvSpPr>
          <p:cNvPr id="10" name="TextBox 9">
            <a:extLst>
              <a:ext uri="{FF2B5EF4-FFF2-40B4-BE49-F238E27FC236}">
                <a16:creationId xmlns:a16="http://schemas.microsoft.com/office/drawing/2014/main" id="{C90B7C0A-B040-4C17-9226-CB76DBAB57F5}"/>
              </a:ext>
            </a:extLst>
          </p:cNvPr>
          <p:cNvSpPr txBox="1"/>
          <p:nvPr/>
        </p:nvSpPr>
        <p:spPr>
          <a:xfrm>
            <a:off x="5736229" y="908383"/>
            <a:ext cx="3107470" cy="830997"/>
          </a:xfrm>
          <a:prstGeom prst="rect">
            <a:avLst/>
          </a:prstGeom>
          <a:solidFill>
            <a:schemeClr val="bg2">
              <a:lumMod val="90000"/>
            </a:schemeClr>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en-GB" sz="1200" b="1">
                <a:solidFill>
                  <a:schemeClr val="tx1">
                    <a:lumMod val="95000"/>
                    <a:lumOff val="5000"/>
                  </a:schemeClr>
                </a:solidFill>
              </a:rPr>
              <a:t>NORTHERN REGION (IDP) RESPONSE</a:t>
            </a:r>
          </a:p>
          <a:p>
            <a:pPr algn="ctr">
              <a:defRPr sz="1862" b="0" i="0" u="none" strike="noStrike" kern="1200" spc="0" baseline="0">
                <a:solidFill>
                  <a:prstClr val="black">
                    <a:lumMod val="65000"/>
                    <a:lumOff val="35000"/>
                  </a:prstClr>
                </a:solidFill>
                <a:latin typeface="+mn-lt"/>
                <a:ea typeface="+mn-ea"/>
                <a:cs typeface="+mn-cs"/>
              </a:defRPr>
            </a:pPr>
            <a:r>
              <a:rPr lang="en-GB" sz="1200" b="1" cap="all">
                <a:solidFill>
                  <a:schemeClr val="tx1">
                    <a:lumMod val="95000"/>
                    <a:lumOff val="5000"/>
                  </a:schemeClr>
                </a:solidFill>
              </a:rPr>
              <a:t>Breakdown of Abuses of Power and other access barriers </a:t>
            </a:r>
          </a:p>
          <a:p>
            <a:pPr algn="ctr">
              <a:defRPr sz="1862" b="0" i="0" u="none" strike="noStrike" kern="1200" spc="0" baseline="0">
                <a:solidFill>
                  <a:prstClr val="black">
                    <a:lumMod val="65000"/>
                    <a:lumOff val="35000"/>
                  </a:prstClr>
                </a:solidFill>
                <a:latin typeface="+mn-lt"/>
                <a:ea typeface="+mn-ea"/>
                <a:cs typeface="+mn-cs"/>
              </a:defRPr>
            </a:pPr>
            <a:r>
              <a:rPr lang="en-GB" sz="1200" b="1" cap="all">
                <a:solidFill>
                  <a:schemeClr val="tx1">
                    <a:lumMod val="95000"/>
                    <a:lumOff val="5000"/>
                  </a:schemeClr>
                </a:solidFill>
              </a:rPr>
              <a:t>16</a:t>
            </a:r>
            <a:r>
              <a:rPr lang="en-GB" sz="1200" b="1" cap="all" baseline="30000">
                <a:solidFill>
                  <a:schemeClr val="tx1">
                    <a:lumMod val="95000"/>
                    <a:lumOff val="5000"/>
                  </a:schemeClr>
                </a:solidFill>
              </a:rPr>
              <a:t>TH</a:t>
            </a:r>
            <a:r>
              <a:rPr lang="en-GB" sz="1200" b="1" cap="all">
                <a:solidFill>
                  <a:schemeClr val="tx1">
                    <a:lumMod val="95000"/>
                    <a:lumOff val="5000"/>
                  </a:schemeClr>
                </a:solidFill>
              </a:rPr>
              <a:t> DEC 2020 – 15</a:t>
            </a:r>
            <a:r>
              <a:rPr lang="en-GB" sz="1200" b="1" cap="all" baseline="30000">
                <a:solidFill>
                  <a:schemeClr val="tx1">
                    <a:lumMod val="95000"/>
                    <a:lumOff val="5000"/>
                  </a:schemeClr>
                </a:solidFill>
              </a:rPr>
              <a:t>th</a:t>
            </a:r>
            <a:r>
              <a:rPr lang="en-GB" sz="1200" b="1" cap="all">
                <a:solidFill>
                  <a:schemeClr val="tx1">
                    <a:lumMod val="95000"/>
                    <a:lumOff val="5000"/>
                  </a:schemeClr>
                </a:solidFill>
              </a:rPr>
              <a:t> JAN 2021</a:t>
            </a:r>
          </a:p>
        </p:txBody>
      </p:sp>
      <p:sp>
        <p:nvSpPr>
          <p:cNvPr id="16" name="Rectangle 15">
            <a:extLst>
              <a:ext uri="{FF2B5EF4-FFF2-40B4-BE49-F238E27FC236}">
                <a16:creationId xmlns:a16="http://schemas.microsoft.com/office/drawing/2014/main" id="{9B310D9A-1E34-4F82-9841-291E110AEFA8}"/>
              </a:ext>
            </a:extLst>
          </p:cNvPr>
          <p:cNvSpPr/>
          <p:nvPr/>
        </p:nvSpPr>
        <p:spPr>
          <a:xfrm>
            <a:off x="5396053" y="5786821"/>
            <a:ext cx="1671664" cy="16279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lumMod val="95000"/>
                    <a:lumOff val="5000"/>
                  </a:schemeClr>
                </a:solidFill>
              </a:rPr>
              <a:t>Complaints</a:t>
            </a:r>
            <a:r>
              <a:rPr lang="en-GB" sz="900" b="1"/>
              <a:t> </a:t>
            </a:r>
            <a:r>
              <a:rPr lang="en-GB" sz="900" b="1">
                <a:solidFill>
                  <a:schemeClr val="tx1">
                    <a:lumMod val="95000"/>
                    <a:lumOff val="5000"/>
                  </a:schemeClr>
                </a:solidFill>
              </a:rPr>
              <a:t>– Abuses of power</a:t>
            </a:r>
          </a:p>
        </p:txBody>
      </p:sp>
      <p:sp>
        <p:nvSpPr>
          <p:cNvPr id="17" name="Arrow: U-Turn 16">
            <a:extLst>
              <a:ext uri="{FF2B5EF4-FFF2-40B4-BE49-F238E27FC236}">
                <a16:creationId xmlns:a16="http://schemas.microsoft.com/office/drawing/2014/main" id="{3D7460D6-4AB4-4564-A2EE-56A4CFB58AE2}"/>
              </a:ext>
            </a:extLst>
          </p:cNvPr>
          <p:cNvSpPr/>
          <p:nvPr/>
        </p:nvSpPr>
        <p:spPr>
          <a:xfrm>
            <a:off x="4296578" y="3071865"/>
            <a:ext cx="2304468" cy="355389"/>
          </a:xfrm>
          <a:prstGeom prst="uturnArrow">
            <a:avLst>
              <a:gd name="adj1" fmla="val 30096"/>
              <a:gd name="adj2" fmla="val 25000"/>
              <a:gd name="adj3" fmla="val 25000"/>
              <a:gd name="adj4" fmla="val 43750"/>
              <a:gd name="adj5" fmla="val 75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4" name="Oval 13">
            <a:extLst>
              <a:ext uri="{FF2B5EF4-FFF2-40B4-BE49-F238E27FC236}">
                <a16:creationId xmlns:a16="http://schemas.microsoft.com/office/drawing/2014/main" id="{3FD923E4-05AB-41B4-BB53-0E0AFEF20DC2}"/>
              </a:ext>
            </a:extLst>
          </p:cNvPr>
          <p:cNvSpPr/>
          <p:nvPr/>
        </p:nvSpPr>
        <p:spPr>
          <a:xfrm>
            <a:off x="1924235" y="1531630"/>
            <a:ext cx="3017997" cy="1452353"/>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rPr>
              <a:t>Abuse of power:</a:t>
            </a:r>
          </a:p>
          <a:p>
            <a:pPr algn="ctr"/>
            <a:r>
              <a:rPr lang="en-US" sz="900">
                <a:solidFill>
                  <a:schemeClr val="tx1"/>
                </a:solidFill>
              </a:rPr>
              <a:t>refers to claims local leaders including family members and associates who do not fit the vulnerability criteria. </a:t>
            </a:r>
          </a:p>
          <a:p>
            <a:pPr algn="ctr"/>
            <a:r>
              <a:rPr lang="en-US" sz="900" b="1">
                <a:solidFill>
                  <a:schemeClr val="tx1"/>
                </a:solidFill>
              </a:rPr>
              <a:t>Corruption: </a:t>
            </a:r>
            <a:r>
              <a:rPr lang="en-US" sz="900">
                <a:solidFill>
                  <a:schemeClr val="tx1"/>
                </a:solidFill>
              </a:rPr>
              <a:t>refers to claims of the wrongful act of charging a fee to beneficiaries/non-beneficiaries as a condition to receive humanitarian assistance </a:t>
            </a:r>
          </a:p>
        </p:txBody>
      </p:sp>
      <p:sp>
        <p:nvSpPr>
          <p:cNvPr id="3" name="Rectangle 2">
            <a:extLst>
              <a:ext uri="{FF2B5EF4-FFF2-40B4-BE49-F238E27FC236}">
                <a16:creationId xmlns:a16="http://schemas.microsoft.com/office/drawing/2014/main" id="{18449BDE-FE42-4C68-A3C7-45AFCA955AB4}"/>
              </a:ext>
            </a:extLst>
          </p:cNvPr>
          <p:cNvSpPr/>
          <p:nvPr/>
        </p:nvSpPr>
        <p:spPr>
          <a:xfrm>
            <a:off x="351264" y="1658583"/>
            <a:ext cx="1488325" cy="12230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A large portion of </a:t>
            </a:r>
            <a:r>
              <a:rPr lang="en-GB" sz="900" b="1">
                <a:solidFill>
                  <a:schemeClr val="tx1"/>
                </a:solidFill>
              </a:rPr>
              <a:t>exclusion errors</a:t>
            </a:r>
            <a:r>
              <a:rPr lang="en-GB" sz="900">
                <a:solidFill>
                  <a:schemeClr val="tx1"/>
                </a:solidFill>
              </a:rPr>
              <a:t> are from IDP’s claiming to have been registered various times by local authorities in host communities  and continue to not receive assistance </a:t>
            </a:r>
          </a:p>
        </p:txBody>
      </p:sp>
      <p:sp>
        <p:nvSpPr>
          <p:cNvPr id="12" name="Rectangle 11">
            <a:extLst>
              <a:ext uri="{FF2B5EF4-FFF2-40B4-BE49-F238E27FC236}">
                <a16:creationId xmlns:a16="http://schemas.microsoft.com/office/drawing/2014/main" id="{C92D2C3F-A3E3-48B1-A89D-EF708217A538}"/>
              </a:ext>
            </a:extLst>
          </p:cNvPr>
          <p:cNvSpPr/>
          <p:nvPr/>
        </p:nvSpPr>
        <p:spPr>
          <a:xfrm>
            <a:off x="7500964" y="5792717"/>
            <a:ext cx="1524756" cy="16555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lumMod val="95000"/>
                    <a:lumOff val="5000"/>
                  </a:schemeClr>
                </a:solidFill>
              </a:rPr>
              <a:t>Complaints – Access barriers</a:t>
            </a:r>
          </a:p>
        </p:txBody>
      </p:sp>
      <p:graphicFrame>
        <p:nvGraphicFramePr>
          <p:cNvPr id="13" name="Chart 12">
            <a:extLst>
              <a:ext uri="{FF2B5EF4-FFF2-40B4-BE49-F238E27FC236}">
                <a16:creationId xmlns:a16="http://schemas.microsoft.com/office/drawing/2014/main" id="{A0CEBF3D-3BE3-4AB6-8B18-21C765213DD2}"/>
              </a:ext>
            </a:extLst>
          </p:cNvPr>
          <p:cNvGraphicFramePr>
            <a:graphicFrameLocks/>
          </p:cNvGraphicFramePr>
          <p:nvPr/>
        </p:nvGraphicFramePr>
        <p:xfrm>
          <a:off x="0" y="2983984"/>
          <a:ext cx="5073269" cy="29656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09CBBE1B-6DB6-42AC-A46C-074FC9D68435}"/>
              </a:ext>
            </a:extLst>
          </p:cNvPr>
          <p:cNvGraphicFramePr>
            <a:graphicFrameLocks/>
          </p:cNvGraphicFramePr>
          <p:nvPr/>
        </p:nvGraphicFramePr>
        <p:xfrm>
          <a:off x="5448812" y="3298366"/>
          <a:ext cx="3447647" cy="23368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8363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DDE2AE7-2D40-45C3-A1F7-C2AA71DF9FA4}"/>
              </a:ext>
            </a:extLst>
          </p:cNvPr>
          <p:cNvCxnSpPr>
            <a:cxnSpLocks/>
          </p:cNvCxnSpPr>
          <p:nvPr/>
        </p:nvCxnSpPr>
        <p:spPr>
          <a:xfrm>
            <a:off x="0" y="1106000"/>
            <a:ext cx="9144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911E6CD-B9BB-44C9-A06F-32D64AD9CB60}"/>
              </a:ext>
            </a:extLst>
          </p:cNvPr>
          <p:cNvSpPr txBox="1"/>
          <p:nvPr/>
        </p:nvSpPr>
        <p:spPr>
          <a:xfrm>
            <a:off x="1921024" y="915450"/>
            <a:ext cx="5089301" cy="646331"/>
          </a:xfrm>
          <a:prstGeom prst="rect">
            <a:avLst/>
          </a:prstGeom>
          <a:solidFill>
            <a:schemeClr val="bg2">
              <a:lumMod val="90000"/>
            </a:schemeClr>
          </a:solidFill>
        </p:spPr>
        <p:txBody>
          <a:bodyPr wrap="square" rtlCol="0" anchor="t">
            <a:spAutoFit/>
          </a:bodyPr>
          <a:lstStyle/>
          <a:p>
            <a:pPr algn="ctr">
              <a:defRPr sz="1862" b="0" i="0" u="none" strike="noStrike" kern="1200" spc="0" baseline="0">
                <a:solidFill>
                  <a:prstClr val="black">
                    <a:lumMod val="65000"/>
                    <a:lumOff val="35000"/>
                  </a:prstClr>
                </a:solidFill>
                <a:latin typeface="+mn-lt"/>
                <a:ea typeface="+mn-ea"/>
                <a:cs typeface="+mn-cs"/>
              </a:defRPr>
            </a:pPr>
            <a:r>
              <a:rPr lang="en-GB" sz="1200" b="1" cap="all">
                <a:solidFill>
                  <a:schemeClr val="tx1">
                    <a:lumMod val="95000"/>
                    <a:lumOff val="5000"/>
                  </a:schemeClr>
                </a:solidFill>
              </a:rPr>
              <a:t>NORTHERN REGION (IDP) RESPONSE</a:t>
            </a:r>
          </a:p>
          <a:p>
            <a:pPr algn="ctr">
              <a:defRPr sz="1862" b="0" i="0" u="none" strike="noStrike" kern="1200" spc="0" baseline="0">
                <a:solidFill>
                  <a:prstClr val="black">
                    <a:lumMod val="65000"/>
                    <a:lumOff val="35000"/>
                  </a:prstClr>
                </a:solidFill>
                <a:latin typeface="+mn-lt"/>
                <a:ea typeface="+mn-ea"/>
                <a:cs typeface="+mn-cs"/>
              </a:defRPr>
            </a:pPr>
            <a:r>
              <a:rPr lang="en-US" sz="1200" b="1" cap="all">
                <a:solidFill>
                  <a:schemeClr val="tx1">
                    <a:lumMod val="95000"/>
                    <a:lumOff val="5000"/>
                  </a:schemeClr>
                </a:solidFill>
                <a:ea typeface="+mn-lt"/>
                <a:cs typeface="+mn-lt"/>
              </a:rPr>
              <a:t>Districts with the highest nr. of</a:t>
            </a:r>
            <a:r>
              <a:rPr lang="pt-PT" sz="1200" b="1" cap="all">
                <a:solidFill>
                  <a:schemeClr val="tx1">
                    <a:lumMod val="95000"/>
                    <a:lumOff val="5000"/>
                  </a:schemeClr>
                </a:solidFill>
                <a:ea typeface="+mn-lt"/>
                <a:cs typeface="+mn-lt"/>
              </a:rPr>
              <a:t> cases</a:t>
            </a:r>
            <a:endParaRPr lang="en-GB" sz="1200" cap="all">
              <a:solidFill>
                <a:schemeClr val="tx1">
                  <a:lumMod val="95000"/>
                  <a:lumOff val="5000"/>
                </a:schemeClr>
              </a:solidFill>
            </a:endParaRPr>
          </a:p>
          <a:p>
            <a:pPr algn="ctr">
              <a:defRPr sz="1862" b="0" i="0" u="none" strike="noStrike" kern="1200" spc="0" baseline="0">
                <a:solidFill>
                  <a:prstClr val="black">
                    <a:lumMod val="65000"/>
                    <a:lumOff val="35000"/>
                  </a:prstClr>
                </a:solidFill>
                <a:latin typeface="+mn-lt"/>
                <a:ea typeface="+mn-ea"/>
                <a:cs typeface="+mn-cs"/>
              </a:defRPr>
            </a:pPr>
            <a:r>
              <a:rPr lang="en-GB" sz="1200" b="1" cap="all">
                <a:solidFill>
                  <a:schemeClr val="tx1">
                    <a:lumMod val="95000"/>
                    <a:lumOff val="5000"/>
                  </a:schemeClr>
                </a:solidFill>
              </a:rPr>
              <a:t>16</a:t>
            </a:r>
            <a:r>
              <a:rPr lang="en-GB" sz="1200" b="1" cap="all" baseline="30000">
                <a:solidFill>
                  <a:schemeClr val="tx1">
                    <a:lumMod val="95000"/>
                    <a:lumOff val="5000"/>
                  </a:schemeClr>
                </a:solidFill>
              </a:rPr>
              <a:t>TH</a:t>
            </a:r>
            <a:r>
              <a:rPr lang="en-GB" sz="1200" b="1" cap="all">
                <a:solidFill>
                  <a:schemeClr val="tx1">
                    <a:lumMod val="95000"/>
                    <a:lumOff val="5000"/>
                  </a:schemeClr>
                </a:solidFill>
              </a:rPr>
              <a:t> Dec 2020 – 15</a:t>
            </a:r>
            <a:r>
              <a:rPr lang="en-GB" sz="1200" b="1" cap="all" baseline="30000">
                <a:solidFill>
                  <a:schemeClr val="tx1">
                    <a:lumMod val="95000"/>
                    <a:lumOff val="5000"/>
                  </a:schemeClr>
                </a:solidFill>
              </a:rPr>
              <a:t>th</a:t>
            </a:r>
            <a:r>
              <a:rPr lang="en-GB" sz="1200" b="1" cap="all">
                <a:solidFill>
                  <a:schemeClr val="tx1">
                    <a:lumMod val="95000"/>
                    <a:lumOff val="5000"/>
                  </a:schemeClr>
                </a:solidFill>
              </a:rPr>
              <a:t> JAN 2021</a:t>
            </a:r>
          </a:p>
        </p:txBody>
      </p:sp>
      <p:grpSp>
        <p:nvGrpSpPr>
          <p:cNvPr id="2" name="Group 1">
            <a:extLst>
              <a:ext uri="{FF2B5EF4-FFF2-40B4-BE49-F238E27FC236}">
                <a16:creationId xmlns:a16="http://schemas.microsoft.com/office/drawing/2014/main" id="{D9A82238-FE30-4686-9E9C-64D8F34DC126}"/>
              </a:ext>
            </a:extLst>
          </p:cNvPr>
          <p:cNvGrpSpPr/>
          <p:nvPr/>
        </p:nvGrpSpPr>
        <p:grpSpPr>
          <a:xfrm>
            <a:off x="2951269" y="1603900"/>
            <a:ext cx="2813444" cy="558683"/>
            <a:chOff x="3935025" y="995532"/>
            <a:chExt cx="3751258" cy="744911"/>
          </a:xfrm>
        </p:grpSpPr>
        <p:pic>
          <p:nvPicPr>
            <p:cNvPr id="21" name="Picture 20">
              <a:extLst>
                <a:ext uri="{FF2B5EF4-FFF2-40B4-BE49-F238E27FC236}">
                  <a16:creationId xmlns:a16="http://schemas.microsoft.com/office/drawing/2014/main" id="{7A2C2175-F0F8-4726-B921-CA35455AD488}"/>
                </a:ext>
              </a:extLst>
            </p:cNvPr>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935025" y="995532"/>
              <a:ext cx="751540" cy="653802"/>
            </a:xfrm>
            <a:prstGeom prst="rect">
              <a:avLst/>
            </a:prstGeom>
          </p:spPr>
        </p:pic>
        <p:pic>
          <p:nvPicPr>
            <p:cNvPr id="22" name="Picture 21">
              <a:extLst>
                <a:ext uri="{FF2B5EF4-FFF2-40B4-BE49-F238E27FC236}">
                  <a16:creationId xmlns:a16="http://schemas.microsoft.com/office/drawing/2014/main" id="{E42535D0-0BD7-4700-B1DD-CC4B471DA9CF}"/>
                </a:ext>
              </a:extLst>
            </p:cNvPr>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4693228" y="1054615"/>
              <a:ext cx="711399" cy="653802"/>
            </a:xfrm>
            <a:prstGeom prst="rect">
              <a:avLst/>
            </a:prstGeom>
          </p:spPr>
        </p:pic>
        <p:pic>
          <p:nvPicPr>
            <p:cNvPr id="23" name="Picture 22">
              <a:extLst>
                <a:ext uri="{FF2B5EF4-FFF2-40B4-BE49-F238E27FC236}">
                  <a16:creationId xmlns:a16="http://schemas.microsoft.com/office/drawing/2014/main" id="{F7116AAB-3A5A-4C4A-A2A4-0862B99520DB}"/>
                </a:ext>
              </a:extLst>
            </p:cNvPr>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5314072" y="1046138"/>
              <a:ext cx="653481" cy="694305"/>
            </a:xfrm>
            <a:prstGeom prst="rect">
              <a:avLst/>
            </a:prstGeom>
          </p:spPr>
        </p:pic>
        <p:pic>
          <p:nvPicPr>
            <p:cNvPr id="24" name="Picture 23">
              <a:extLst>
                <a:ext uri="{FF2B5EF4-FFF2-40B4-BE49-F238E27FC236}">
                  <a16:creationId xmlns:a16="http://schemas.microsoft.com/office/drawing/2014/main" id="{3B7F547C-F88A-4C56-8ED3-1074F93EA861}"/>
                </a:ext>
              </a:extLst>
            </p:cNvPr>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6476155" y="1034343"/>
              <a:ext cx="598499" cy="665439"/>
            </a:xfrm>
            <a:prstGeom prst="rect">
              <a:avLst/>
            </a:prstGeom>
          </p:spPr>
        </p:pic>
        <p:pic>
          <p:nvPicPr>
            <p:cNvPr id="25" name="Picture 24">
              <a:extLst>
                <a:ext uri="{FF2B5EF4-FFF2-40B4-BE49-F238E27FC236}">
                  <a16:creationId xmlns:a16="http://schemas.microsoft.com/office/drawing/2014/main" id="{C2F88108-AC54-4DA6-BF6F-C32EFA23DE4A}"/>
                </a:ext>
              </a:extLst>
            </p:cNvPr>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5854652" y="1047826"/>
              <a:ext cx="711400" cy="665438"/>
            </a:xfrm>
            <a:prstGeom prst="rect">
              <a:avLst/>
            </a:prstGeom>
          </p:spPr>
        </p:pic>
        <p:pic>
          <p:nvPicPr>
            <p:cNvPr id="26" name="Picture 25">
              <a:extLst>
                <a:ext uri="{FF2B5EF4-FFF2-40B4-BE49-F238E27FC236}">
                  <a16:creationId xmlns:a16="http://schemas.microsoft.com/office/drawing/2014/main" id="{CA9F0D04-ACDC-4FCF-B490-533960595873}"/>
                </a:ext>
              </a:extLst>
            </p:cNvPr>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7074654" y="1100410"/>
              <a:ext cx="611629" cy="548924"/>
            </a:xfrm>
            <a:prstGeom prst="rect">
              <a:avLst/>
            </a:prstGeom>
          </p:spPr>
        </p:pic>
      </p:grpSp>
      <p:graphicFrame>
        <p:nvGraphicFramePr>
          <p:cNvPr id="13" name="Chart 12">
            <a:extLst>
              <a:ext uri="{FF2B5EF4-FFF2-40B4-BE49-F238E27FC236}">
                <a16:creationId xmlns:a16="http://schemas.microsoft.com/office/drawing/2014/main" id="{5A503A06-682A-447B-944B-DC590D50DE79}"/>
              </a:ext>
            </a:extLst>
          </p:cNvPr>
          <p:cNvGraphicFramePr>
            <a:graphicFrameLocks/>
          </p:cNvGraphicFramePr>
          <p:nvPr/>
        </p:nvGraphicFramePr>
        <p:xfrm>
          <a:off x="1786921" y="2286340"/>
          <a:ext cx="5355404" cy="322315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535662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63E776-EC9A-4883-9C55-0D75F998DEE3}"/>
              </a:ext>
            </a:extLst>
          </p:cNvPr>
          <p:cNvPicPr>
            <a:picLocks noChangeAspect="1"/>
          </p:cNvPicPr>
          <p:nvPr/>
        </p:nvPicPr>
        <p:blipFill rotWithShape="1">
          <a:blip r:embed="rId3">
            <a:extLst>
              <a:ext uri="{28A0092B-C50C-407E-A947-70E740481C1C}">
                <a14:useLocalDpi xmlns:a14="http://schemas.microsoft.com/office/drawing/2010/main" val="0"/>
              </a:ext>
            </a:extLst>
          </a:blip>
          <a:srcRect l="35055" t="3224" r="33616" b="53194"/>
          <a:stretch/>
        </p:blipFill>
        <p:spPr>
          <a:xfrm>
            <a:off x="7022270" y="3000376"/>
            <a:ext cx="933690" cy="857249"/>
          </a:xfrm>
          <a:prstGeom prst="rect">
            <a:avLst/>
          </a:prstGeom>
        </p:spPr>
      </p:pic>
      <p:sp>
        <p:nvSpPr>
          <p:cNvPr id="4" name="TextBox 3">
            <a:extLst>
              <a:ext uri="{FF2B5EF4-FFF2-40B4-BE49-F238E27FC236}">
                <a16:creationId xmlns:a16="http://schemas.microsoft.com/office/drawing/2014/main" id="{9A6432A1-0068-4B8F-9492-F90B871491F0}"/>
              </a:ext>
            </a:extLst>
          </p:cNvPr>
          <p:cNvSpPr txBox="1"/>
          <p:nvPr/>
        </p:nvSpPr>
        <p:spPr>
          <a:xfrm>
            <a:off x="531760" y="1041579"/>
            <a:ext cx="6594845" cy="923330"/>
          </a:xfrm>
          <a:prstGeom prst="rect">
            <a:avLst/>
          </a:prstGeom>
          <a:noFill/>
        </p:spPr>
        <p:txBody>
          <a:bodyPr wrap="square" rtlCol="0">
            <a:spAutoFit/>
          </a:bodyPr>
          <a:lstStyle/>
          <a:p>
            <a:pPr defTabSz="685800">
              <a:defRPr/>
            </a:pPr>
            <a:r>
              <a:rPr lang="en-GB" sz="2700" b="1" dirty="0">
                <a:solidFill>
                  <a:srgbClr val="68A36D"/>
                </a:solidFill>
                <a:latin typeface="Calibri Light" panose="020F0302020204030204"/>
              </a:rPr>
              <a:t>Highlights: Food Security Cluster – Cabo Delgado/Nampula and </a:t>
            </a:r>
            <a:r>
              <a:rPr lang="en-GB" sz="2700" b="1" dirty="0" err="1">
                <a:solidFill>
                  <a:srgbClr val="68A36D"/>
                </a:solidFill>
                <a:latin typeface="Calibri Light" panose="020F0302020204030204"/>
              </a:rPr>
              <a:t>Niassa</a:t>
            </a:r>
            <a:endParaRPr lang="en-GB" sz="2700" b="1" dirty="0">
              <a:solidFill>
                <a:srgbClr val="68A36D"/>
              </a:solidFill>
              <a:latin typeface="Calibri Light" panose="020F0302020204030204"/>
            </a:endParaRPr>
          </a:p>
        </p:txBody>
      </p:sp>
      <p:sp>
        <p:nvSpPr>
          <p:cNvPr id="5" name="TextBox 4">
            <a:extLst>
              <a:ext uri="{FF2B5EF4-FFF2-40B4-BE49-F238E27FC236}">
                <a16:creationId xmlns:a16="http://schemas.microsoft.com/office/drawing/2014/main" id="{0C88B109-F3D6-4245-8171-B721D9DFDD09}"/>
              </a:ext>
            </a:extLst>
          </p:cNvPr>
          <p:cNvSpPr txBox="1"/>
          <p:nvPr/>
        </p:nvSpPr>
        <p:spPr>
          <a:xfrm>
            <a:off x="351641" y="2155760"/>
            <a:ext cx="6502769" cy="3475310"/>
          </a:xfrm>
          <a:prstGeom prst="rect">
            <a:avLst/>
          </a:prstGeom>
          <a:noFill/>
        </p:spPr>
        <p:txBody>
          <a:bodyPr wrap="square" rtlCol="0">
            <a:spAutoFit/>
          </a:bodyPr>
          <a:lstStyle/>
          <a:p>
            <a:pPr marL="257175" indent="-257175" defTabSz="685800">
              <a:spcBef>
                <a:spcPts val="150"/>
              </a:spcBef>
              <a:buClr>
                <a:srgbClr val="68A36D"/>
              </a:buClr>
              <a:buFont typeface="Wingdings" panose="05000000000000000000" pitchFamily="2" charset="2"/>
              <a:buChar char="v"/>
              <a:defRPr/>
            </a:pPr>
            <a:r>
              <a:rPr lang="en-GB" sz="1500" b="1" dirty="0">
                <a:solidFill>
                  <a:prstClr val="black"/>
                </a:solidFill>
                <a:latin typeface="Calibri" panose="020F0502020204030204"/>
              </a:rPr>
              <a:t>Northern region:</a:t>
            </a:r>
          </a:p>
          <a:p>
            <a:pPr marL="600075" lvl="1" indent="-257175">
              <a:spcBef>
                <a:spcPts val="150"/>
              </a:spcBef>
              <a:buClr>
                <a:srgbClr val="68A36D"/>
              </a:buClr>
              <a:buFont typeface="Wingdings" panose="05000000000000000000" pitchFamily="2" charset="2"/>
              <a:buChar char="§"/>
              <a:defRPr/>
            </a:pPr>
            <a:r>
              <a:rPr lang="en-GB" sz="1500" dirty="0">
                <a:solidFill>
                  <a:prstClr val="black"/>
                </a:solidFill>
                <a:latin typeface="Calibri" panose="020F0502020204030204"/>
              </a:rPr>
              <a:t>WFP and other humanitarian partners continue to face problems regarding IDP registration lists, IDP’s continue to claim to be excluded from beneficiary lists despite having been registered by local leaders</a:t>
            </a:r>
          </a:p>
          <a:p>
            <a:pPr marL="600075" lvl="1" indent="-257175">
              <a:spcBef>
                <a:spcPts val="150"/>
              </a:spcBef>
              <a:buClr>
                <a:srgbClr val="68A36D"/>
              </a:buClr>
              <a:buFont typeface="Wingdings" panose="05000000000000000000" pitchFamily="2" charset="2"/>
              <a:buChar char="§"/>
              <a:defRPr/>
            </a:pPr>
            <a:r>
              <a:rPr lang="en-GB" sz="1500" dirty="0">
                <a:solidFill>
                  <a:prstClr val="black"/>
                </a:solidFill>
                <a:latin typeface="Calibri" panose="020F0502020204030204"/>
              </a:rPr>
              <a:t>Claims that members of host communities are receiving assistance in place of IDP’s due to affiliation with local leadership</a:t>
            </a:r>
          </a:p>
          <a:p>
            <a:pPr marL="600075" lvl="1" indent="-257175">
              <a:spcBef>
                <a:spcPts val="150"/>
              </a:spcBef>
              <a:buClr>
                <a:srgbClr val="68A36D"/>
              </a:buClr>
              <a:buFont typeface="Wingdings" panose="05000000000000000000" pitchFamily="2" charset="2"/>
              <a:buChar char="§"/>
              <a:defRPr/>
            </a:pPr>
            <a:r>
              <a:rPr lang="en-GB" sz="1500" dirty="0">
                <a:solidFill>
                  <a:prstClr val="black"/>
                </a:solidFill>
                <a:latin typeface="Calibri" panose="020F0502020204030204"/>
              </a:rPr>
              <a:t>Large number of requests for information regarding distribution dates due to delays and cancellations, distributions resumed throughout the month of January 2021</a:t>
            </a:r>
          </a:p>
          <a:p>
            <a:pPr marL="600075" lvl="1" indent="-257175">
              <a:spcBef>
                <a:spcPts val="150"/>
              </a:spcBef>
              <a:buClr>
                <a:srgbClr val="68A36D"/>
              </a:buClr>
              <a:buFont typeface="Wingdings" panose="05000000000000000000" pitchFamily="2" charset="2"/>
              <a:buChar char="§"/>
              <a:defRPr/>
            </a:pPr>
            <a:r>
              <a:rPr lang="en-GB" sz="1500" dirty="0">
                <a:solidFill>
                  <a:prstClr val="black"/>
                </a:solidFill>
                <a:latin typeface="Calibri" panose="020F0502020204030204"/>
              </a:rPr>
              <a:t>It is important for Linha Verde 1458 to have sight of the locations of partners interventions in order to aid in channelling of cases to the right actors and dissemination of key messages regarding issues such as targeting criteria and entitlement</a:t>
            </a:r>
          </a:p>
          <a:p>
            <a:pPr marL="600075" lvl="1" indent="-257175">
              <a:spcBef>
                <a:spcPts val="150"/>
              </a:spcBef>
              <a:buClr>
                <a:srgbClr val="68A36D"/>
              </a:buClr>
              <a:buFont typeface="Wingdings" panose="05000000000000000000" pitchFamily="2" charset="2"/>
              <a:buChar char="§"/>
              <a:defRPr/>
            </a:pPr>
            <a:endParaRPr lang="en-GB" sz="1650" dirty="0">
              <a:solidFill>
                <a:prstClr val="black"/>
              </a:solidFill>
              <a:latin typeface="Calibri" panose="020F0502020204030204"/>
            </a:endParaRPr>
          </a:p>
        </p:txBody>
      </p:sp>
    </p:spTree>
    <p:extLst>
      <p:ext uri="{BB962C8B-B14F-4D97-AF65-F5344CB8AC3E}">
        <p14:creationId xmlns:p14="http://schemas.microsoft.com/office/powerpoint/2010/main" val="1701694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63E776-EC9A-4883-9C55-0D75F998DEE3}"/>
              </a:ext>
            </a:extLst>
          </p:cNvPr>
          <p:cNvPicPr>
            <a:picLocks noChangeAspect="1"/>
          </p:cNvPicPr>
          <p:nvPr/>
        </p:nvPicPr>
        <p:blipFill rotWithShape="1">
          <a:blip r:embed="rId3">
            <a:extLst>
              <a:ext uri="{28A0092B-C50C-407E-A947-70E740481C1C}">
                <a14:useLocalDpi xmlns:a14="http://schemas.microsoft.com/office/drawing/2010/main" val="0"/>
              </a:ext>
            </a:extLst>
          </a:blip>
          <a:srcRect l="35055" t="3224" r="33616" b="53194"/>
          <a:stretch/>
        </p:blipFill>
        <p:spPr>
          <a:xfrm>
            <a:off x="7022270" y="3000376"/>
            <a:ext cx="933690" cy="857249"/>
          </a:xfrm>
          <a:prstGeom prst="rect">
            <a:avLst/>
          </a:prstGeom>
        </p:spPr>
      </p:pic>
      <p:sp>
        <p:nvSpPr>
          <p:cNvPr id="5" name="TextBox 4">
            <a:extLst>
              <a:ext uri="{FF2B5EF4-FFF2-40B4-BE49-F238E27FC236}">
                <a16:creationId xmlns:a16="http://schemas.microsoft.com/office/drawing/2014/main" id="{0C88B109-F3D6-4245-8171-B721D9DFDD09}"/>
              </a:ext>
            </a:extLst>
          </p:cNvPr>
          <p:cNvSpPr txBox="1"/>
          <p:nvPr/>
        </p:nvSpPr>
        <p:spPr>
          <a:xfrm>
            <a:off x="247306" y="2142820"/>
            <a:ext cx="6502769" cy="3039294"/>
          </a:xfrm>
          <a:prstGeom prst="rect">
            <a:avLst/>
          </a:prstGeom>
          <a:noFill/>
        </p:spPr>
        <p:txBody>
          <a:bodyPr wrap="square" rtlCol="0">
            <a:spAutoFit/>
          </a:bodyPr>
          <a:lstStyle/>
          <a:p>
            <a:pPr>
              <a:spcBef>
                <a:spcPts val="150"/>
              </a:spcBef>
              <a:buClr>
                <a:srgbClr val="68A36D"/>
              </a:buClr>
              <a:defRPr/>
            </a:pPr>
            <a:r>
              <a:rPr lang="en-GB" sz="1500" b="1" dirty="0">
                <a:solidFill>
                  <a:prstClr val="black"/>
                </a:solidFill>
                <a:latin typeface="Calibri" panose="020F0502020204030204"/>
              </a:rPr>
              <a:t>Considerations: </a:t>
            </a:r>
          </a:p>
          <a:p>
            <a:pPr marL="342900" indent="-342900">
              <a:spcBef>
                <a:spcPts val="150"/>
              </a:spcBef>
              <a:buClr>
                <a:srgbClr val="68A36D"/>
              </a:buClr>
              <a:buAutoNum type="arabicPeriod"/>
              <a:defRPr/>
            </a:pPr>
            <a:r>
              <a:rPr lang="en-GB" sz="1500" b="1" dirty="0">
                <a:solidFill>
                  <a:prstClr val="black"/>
                </a:solidFill>
                <a:latin typeface="Calibri" panose="020F0502020204030204"/>
              </a:rPr>
              <a:t>Partners can explore opportunities for joint action for common issues raised</a:t>
            </a:r>
          </a:p>
          <a:p>
            <a:pPr marL="342900" indent="-342900">
              <a:spcBef>
                <a:spcPts val="150"/>
              </a:spcBef>
              <a:buClr>
                <a:srgbClr val="68A36D"/>
              </a:buClr>
              <a:buAutoNum type="arabicPeriod"/>
              <a:defRPr/>
            </a:pPr>
            <a:r>
              <a:rPr lang="en-GB" sz="1500" dirty="0">
                <a:solidFill>
                  <a:prstClr val="black"/>
                </a:solidFill>
                <a:latin typeface="Calibri" panose="020F0502020204030204"/>
              </a:rPr>
              <a:t>Cases can be shared with CFM focal points of cluster partners to facilitate feedback provision, directly or indirectly through cluster focal point.</a:t>
            </a:r>
          </a:p>
          <a:p>
            <a:pPr marL="342900" indent="-342900">
              <a:spcBef>
                <a:spcPts val="150"/>
              </a:spcBef>
              <a:buClr>
                <a:srgbClr val="68A36D"/>
              </a:buClr>
              <a:buFontTx/>
              <a:buAutoNum type="arabicPeriod"/>
              <a:defRPr/>
            </a:pPr>
            <a:r>
              <a:rPr lang="en-GB" sz="1500" dirty="0">
                <a:solidFill>
                  <a:prstClr val="black"/>
                </a:solidFill>
              </a:rPr>
              <a:t>Dissemination of information regarding partner </a:t>
            </a:r>
            <a:r>
              <a:rPr lang="en-GB" sz="1500" b="1" dirty="0">
                <a:solidFill>
                  <a:prstClr val="black"/>
                </a:solidFill>
              </a:rPr>
              <a:t>Helpdesks/ committees or protection focal points </a:t>
            </a:r>
            <a:endParaRPr lang="en-GB" dirty="0">
              <a:solidFill>
                <a:prstClr val="black"/>
              </a:solidFill>
            </a:endParaRPr>
          </a:p>
          <a:p>
            <a:pPr marL="342900" indent="-342900">
              <a:spcBef>
                <a:spcPts val="150"/>
              </a:spcBef>
              <a:buClr>
                <a:srgbClr val="68A36D"/>
              </a:buClr>
              <a:buFontTx/>
              <a:buAutoNum type="arabicPeriod"/>
              <a:defRPr/>
            </a:pPr>
            <a:r>
              <a:rPr lang="en-GB" sz="1500" dirty="0">
                <a:solidFill>
                  <a:prstClr val="black"/>
                </a:solidFill>
                <a:latin typeface="Calibri" panose="020F0502020204030204"/>
              </a:rPr>
              <a:t>Partners can share information regarding interventions to facilitate sharing of information by Linha Verde 1458, Linha Verde 1458 needs to reiterate CWC messages for reinforcement</a:t>
            </a:r>
          </a:p>
          <a:p>
            <a:pPr defTabSz="685800">
              <a:spcBef>
                <a:spcPts val="150"/>
              </a:spcBef>
              <a:buClr>
                <a:srgbClr val="68A36D"/>
              </a:buClr>
              <a:defRPr/>
            </a:pPr>
            <a:endParaRPr lang="en-GB" sz="1500" dirty="0">
              <a:solidFill>
                <a:prstClr val="black"/>
              </a:solidFill>
              <a:latin typeface="Calibri" panose="020F0502020204030204"/>
            </a:endParaRPr>
          </a:p>
          <a:p>
            <a:pPr defTabSz="685800">
              <a:spcBef>
                <a:spcPts val="150"/>
              </a:spcBef>
              <a:buClr>
                <a:srgbClr val="68A36D"/>
              </a:buClr>
              <a:defRPr/>
            </a:pPr>
            <a:endParaRPr lang="en-GB" sz="1650"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3954E50D-F290-479E-87B3-0920F943289F}"/>
              </a:ext>
            </a:extLst>
          </p:cNvPr>
          <p:cNvSpPr txBox="1"/>
          <p:nvPr/>
        </p:nvSpPr>
        <p:spPr>
          <a:xfrm>
            <a:off x="427425" y="1089094"/>
            <a:ext cx="6594845" cy="923330"/>
          </a:xfrm>
          <a:prstGeom prst="rect">
            <a:avLst/>
          </a:prstGeom>
          <a:noFill/>
        </p:spPr>
        <p:txBody>
          <a:bodyPr wrap="square" rtlCol="0">
            <a:spAutoFit/>
          </a:bodyPr>
          <a:lstStyle/>
          <a:p>
            <a:pPr defTabSz="685800">
              <a:defRPr/>
            </a:pPr>
            <a:r>
              <a:rPr lang="en-GB" sz="2700" b="1" dirty="0">
                <a:solidFill>
                  <a:srgbClr val="68A36D"/>
                </a:solidFill>
                <a:latin typeface="Calibri Light" panose="020F0302020204030204"/>
              </a:rPr>
              <a:t>Highlights: Food Security Cluster – Cabo Delgado/Nampula and </a:t>
            </a:r>
            <a:r>
              <a:rPr lang="en-GB" sz="2700" b="1" dirty="0" err="1">
                <a:solidFill>
                  <a:srgbClr val="68A36D"/>
                </a:solidFill>
                <a:latin typeface="Calibri Light" panose="020F0302020204030204"/>
              </a:rPr>
              <a:t>Niassa</a:t>
            </a:r>
            <a:endParaRPr lang="en-GB" sz="2700" b="1" dirty="0">
              <a:solidFill>
                <a:srgbClr val="68A36D"/>
              </a:solidFill>
              <a:latin typeface="Calibri Light" panose="020F0302020204030204"/>
            </a:endParaRPr>
          </a:p>
        </p:txBody>
      </p:sp>
    </p:spTree>
    <p:extLst>
      <p:ext uri="{BB962C8B-B14F-4D97-AF65-F5344CB8AC3E}">
        <p14:creationId xmlns:p14="http://schemas.microsoft.com/office/powerpoint/2010/main" val="12460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8150-04D9-4669-A7F6-D69B60395234}"/>
              </a:ext>
            </a:extLst>
          </p:cNvPr>
          <p:cNvSpPr>
            <a:spLocks noGrp="1"/>
          </p:cNvSpPr>
          <p:nvPr>
            <p:ph type="title"/>
          </p:nvPr>
        </p:nvSpPr>
        <p:spPr>
          <a:xfrm>
            <a:off x="414479" y="1014748"/>
            <a:ext cx="2979531" cy="845288"/>
          </a:xfrm>
        </p:spPr>
        <p:txBody>
          <a:bodyPr vert="horz" lIns="68580" tIns="34290" rIns="68580" bIns="34290" rtlCol="0" anchor="ctr">
            <a:normAutofit/>
          </a:bodyPr>
          <a:lstStyle/>
          <a:p>
            <a:r>
              <a:rPr lang="en-US" sz="3000" b="1" dirty="0"/>
              <a:t>Communications</a:t>
            </a:r>
          </a:p>
        </p:txBody>
      </p:sp>
      <p:pic>
        <p:nvPicPr>
          <p:cNvPr id="6" name="Picture 5">
            <a:extLst>
              <a:ext uri="{FF2B5EF4-FFF2-40B4-BE49-F238E27FC236}">
                <a16:creationId xmlns:a16="http://schemas.microsoft.com/office/drawing/2014/main" id="{7763E776-EC9A-4883-9C55-0D75F998DEE3}"/>
              </a:ext>
            </a:extLst>
          </p:cNvPr>
          <p:cNvPicPr>
            <a:picLocks noChangeAspect="1"/>
          </p:cNvPicPr>
          <p:nvPr/>
        </p:nvPicPr>
        <p:blipFill rotWithShape="1">
          <a:blip r:embed="rId2">
            <a:extLst>
              <a:ext uri="{28A0092B-C50C-407E-A947-70E740481C1C}">
                <a14:useLocalDpi xmlns:a14="http://schemas.microsoft.com/office/drawing/2010/main" val="0"/>
              </a:ext>
            </a:extLst>
          </a:blip>
          <a:srcRect l="35055" t="3224" r="33616" b="53194"/>
          <a:stretch/>
        </p:blipFill>
        <p:spPr>
          <a:xfrm>
            <a:off x="7022270" y="3000376"/>
            <a:ext cx="933690" cy="857249"/>
          </a:xfrm>
          <a:prstGeom prst="rect">
            <a:avLst/>
          </a:prstGeom>
        </p:spPr>
      </p:pic>
      <p:pic>
        <p:nvPicPr>
          <p:cNvPr id="10" name="Picture 9">
            <a:extLst>
              <a:ext uri="{FF2B5EF4-FFF2-40B4-BE49-F238E27FC236}">
                <a16:creationId xmlns:a16="http://schemas.microsoft.com/office/drawing/2014/main" id="{3CC3961A-78C8-4952-92CE-7B46B8DF6791}"/>
              </a:ext>
            </a:extLst>
          </p:cNvPr>
          <p:cNvPicPr>
            <a:picLocks noChangeAspect="1"/>
          </p:cNvPicPr>
          <p:nvPr/>
        </p:nvPicPr>
        <p:blipFill>
          <a:blip r:embed="rId3"/>
          <a:stretch>
            <a:fillRect/>
          </a:stretch>
        </p:blipFill>
        <p:spPr>
          <a:xfrm>
            <a:off x="414480" y="2033741"/>
            <a:ext cx="2456311" cy="3438837"/>
          </a:xfrm>
          <a:prstGeom prst="rect">
            <a:avLst/>
          </a:prstGeom>
        </p:spPr>
      </p:pic>
      <p:pic>
        <p:nvPicPr>
          <p:cNvPr id="3" name="Picture 2">
            <a:extLst>
              <a:ext uri="{FF2B5EF4-FFF2-40B4-BE49-F238E27FC236}">
                <a16:creationId xmlns:a16="http://schemas.microsoft.com/office/drawing/2014/main" id="{33E37D22-2A6C-4A43-80B0-7A7DB11785A6}"/>
              </a:ext>
            </a:extLst>
          </p:cNvPr>
          <p:cNvPicPr>
            <a:picLocks noChangeAspect="1"/>
          </p:cNvPicPr>
          <p:nvPr/>
        </p:nvPicPr>
        <p:blipFill>
          <a:blip r:embed="rId4"/>
          <a:stretch>
            <a:fillRect/>
          </a:stretch>
        </p:blipFill>
        <p:spPr>
          <a:xfrm>
            <a:off x="3063940" y="2777113"/>
            <a:ext cx="5829300" cy="3107531"/>
          </a:xfrm>
          <a:prstGeom prst="rect">
            <a:avLst/>
          </a:prstGeom>
        </p:spPr>
      </p:pic>
      <p:pic>
        <p:nvPicPr>
          <p:cNvPr id="4" name="Picture 3">
            <a:extLst>
              <a:ext uri="{FF2B5EF4-FFF2-40B4-BE49-F238E27FC236}">
                <a16:creationId xmlns:a16="http://schemas.microsoft.com/office/drawing/2014/main" id="{CEB60847-9CB8-422E-85B1-912018432398}"/>
              </a:ext>
            </a:extLst>
          </p:cNvPr>
          <p:cNvPicPr>
            <a:picLocks noChangeAspect="1"/>
          </p:cNvPicPr>
          <p:nvPr/>
        </p:nvPicPr>
        <p:blipFill>
          <a:blip r:embed="rId5"/>
          <a:stretch>
            <a:fillRect/>
          </a:stretch>
        </p:blipFill>
        <p:spPr>
          <a:xfrm>
            <a:off x="4401252" y="1238662"/>
            <a:ext cx="3165409" cy="1538451"/>
          </a:xfrm>
          <a:prstGeom prst="rect">
            <a:avLst/>
          </a:prstGeom>
        </p:spPr>
      </p:pic>
    </p:spTree>
    <p:extLst>
      <p:ext uri="{BB962C8B-B14F-4D97-AF65-F5344CB8AC3E}">
        <p14:creationId xmlns:p14="http://schemas.microsoft.com/office/powerpoint/2010/main" val="133211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25D4522-22E0-4F83-945A-CE30702B2D21}"/>
              </a:ext>
            </a:extLst>
          </p:cNvPr>
          <p:cNvSpPr txBox="1">
            <a:spLocks/>
          </p:cNvSpPr>
          <p:nvPr/>
        </p:nvSpPr>
        <p:spPr>
          <a:xfrm>
            <a:off x="303798" y="3558465"/>
            <a:ext cx="8494294" cy="114287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t>Thank you!</a:t>
            </a:r>
          </a:p>
          <a:p>
            <a:pPr algn="l"/>
            <a:endParaRPr lang="en-US" sz="3600" b="1" dirty="0"/>
          </a:p>
          <a:p>
            <a:pPr algn="l"/>
            <a:r>
              <a:rPr lang="en-US" sz="3600" b="1"/>
              <a:t>Questions?</a:t>
            </a:r>
            <a:endParaRPr lang="en-US" sz="3600" b="1" dirty="0"/>
          </a:p>
        </p:txBody>
      </p:sp>
      <p:sp>
        <p:nvSpPr>
          <p:cNvPr id="16" name="Title 1">
            <a:extLst>
              <a:ext uri="{FF2B5EF4-FFF2-40B4-BE49-F238E27FC236}">
                <a16:creationId xmlns:a16="http://schemas.microsoft.com/office/drawing/2014/main" id="{DDD06DBD-E042-4814-924F-32568253B46C}"/>
              </a:ext>
            </a:extLst>
          </p:cNvPr>
          <p:cNvSpPr txBox="1">
            <a:spLocks/>
          </p:cNvSpPr>
          <p:nvPr/>
        </p:nvSpPr>
        <p:spPr>
          <a:xfrm>
            <a:off x="114301" y="4701340"/>
            <a:ext cx="2132597" cy="43958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a:p>
        </p:txBody>
      </p:sp>
      <p:pic>
        <p:nvPicPr>
          <p:cNvPr id="3" name="Picture 2">
            <a:extLst>
              <a:ext uri="{FF2B5EF4-FFF2-40B4-BE49-F238E27FC236}">
                <a16:creationId xmlns:a16="http://schemas.microsoft.com/office/drawing/2014/main" id="{5BD7A13E-CFDC-4F3B-8568-A2CBDBAFF79D}"/>
              </a:ext>
            </a:extLst>
          </p:cNvPr>
          <p:cNvPicPr>
            <a:picLocks noChangeAspect="1"/>
          </p:cNvPicPr>
          <p:nvPr/>
        </p:nvPicPr>
        <p:blipFill>
          <a:blip r:embed="rId2"/>
          <a:stretch>
            <a:fillRect/>
          </a:stretch>
        </p:blipFill>
        <p:spPr>
          <a:xfrm>
            <a:off x="4808408" y="2271713"/>
            <a:ext cx="3243263" cy="2314575"/>
          </a:xfrm>
          <a:prstGeom prst="rect">
            <a:avLst/>
          </a:prstGeom>
        </p:spPr>
      </p:pic>
    </p:spTree>
    <p:extLst>
      <p:ext uri="{BB962C8B-B14F-4D97-AF65-F5344CB8AC3E}">
        <p14:creationId xmlns:p14="http://schemas.microsoft.com/office/powerpoint/2010/main" val="196611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1009"/>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76200" y="43632"/>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 </a:t>
            </a:r>
            <a:r>
              <a:rPr lang="en-US" sz="3600" kern="0" dirty="0">
                <a:solidFill>
                  <a:srgbClr val="EFEFEF"/>
                </a:solidFill>
                <a:latin typeface="Arial Narrow" panose="020B0606020202030204" pitchFamily="34" charset="0"/>
              </a:rPr>
              <a:t>2. World Bank Project </a:t>
            </a:r>
          </a:p>
        </p:txBody>
      </p:sp>
      <p:sp>
        <p:nvSpPr>
          <p:cNvPr id="2" name="Rectangle 1"/>
          <p:cNvSpPr/>
          <p:nvPr/>
        </p:nvSpPr>
        <p:spPr>
          <a:xfrm>
            <a:off x="1180015" y="2587982"/>
            <a:ext cx="6783970" cy="892552"/>
          </a:xfrm>
          <a:prstGeom prst="rect">
            <a:avLst/>
          </a:prstGeom>
        </p:spPr>
        <p:txBody>
          <a:bodyPr wrap="square">
            <a:spAutoFit/>
          </a:bodyPr>
          <a:lstStyle/>
          <a:p>
            <a:pPr defTabSz="457200"/>
            <a:r>
              <a:rPr lang="en-US" sz="16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 </a:t>
            </a:r>
          </a:p>
          <a:p>
            <a:pPr algn="ctr" defTabSz="457200"/>
            <a:r>
              <a:rPr lang="en-US" sz="20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World Bank Project, </a:t>
            </a:r>
            <a:r>
              <a:rPr lang="en-US" sz="2000" b="1"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Lizardo Narvaez Marulanda</a:t>
            </a:r>
          </a:p>
          <a:p>
            <a:pPr defTabSz="457200"/>
            <a:endParaRPr lang="en-US" sz="1600" b="1"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spTree>
    <p:extLst>
      <p:ext uri="{BB962C8B-B14F-4D97-AF65-F5344CB8AC3E}">
        <p14:creationId xmlns:p14="http://schemas.microsoft.com/office/powerpoint/2010/main" val="125508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9092"/>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76200" y="39591"/>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 </a:t>
            </a:r>
            <a:r>
              <a:rPr lang="en-US" sz="3400" kern="0" dirty="0">
                <a:solidFill>
                  <a:srgbClr val="EFEFEF"/>
                </a:solidFill>
                <a:latin typeface="Arial Narrow" panose="020B0606020202030204" pitchFamily="34" charset="0"/>
              </a:rPr>
              <a:t>3.  </a:t>
            </a:r>
            <a:r>
              <a:rPr lang="en-US" sz="3600" kern="0" dirty="0">
                <a:solidFill>
                  <a:srgbClr val="EFEFEF"/>
                </a:solidFill>
                <a:latin typeface="Arial Narrow" panose="020B0606020202030204" pitchFamily="34" charset="0"/>
              </a:rPr>
              <a:t>FSC Updates</a:t>
            </a:r>
          </a:p>
        </p:txBody>
      </p:sp>
      <p:sp>
        <p:nvSpPr>
          <p:cNvPr id="2" name="Rectangle 1"/>
          <p:cNvSpPr/>
          <p:nvPr/>
        </p:nvSpPr>
        <p:spPr>
          <a:xfrm>
            <a:off x="918545" y="1510679"/>
            <a:ext cx="6783970" cy="3200876"/>
          </a:xfrm>
          <a:prstGeom prst="rect">
            <a:avLst/>
          </a:prstGeom>
        </p:spPr>
        <p:txBody>
          <a:bodyPr wrap="square">
            <a:spAutoFit/>
          </a:bodyPr>
          <a:lstStyle/>
          <a:p>
            <a:pPr marL="342900" indent="-342900" defTabSz="457200">
              <a:buFont typeface="+mj-lt"/>
              <a:buAutoNum type="arabicPeriod" startAt="2"/>
            </a:pPr>
            <a:endParaRPr lang="en-US" sz="1600" b="1"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342900" indent="-342900" defTabSz="457200">
              <a:buFont typeface="+mj-lt"/>
              <a:buAutoNum type="arabicPeriod" startAt="3"/>
            </a:pP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FSC Updates</a:t>
            </a:r>
            <a:endParaRPr lang="es-ES" sz="14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spcAft>
                <a:spcPts val="600"/>
              </a:spcAft>
              <a:buFont typeface="Arial" panose="020B0604020202020204" pitchFamily="34" charset="0"/>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Food Assistance - Partners Update </a:t>
            </a:r>
          </a:p>
          <a:p>
            <a:pPr marL="1714500" lvl="3" indent="-342900" defTabSz="457200">
              <a:spcAft>
                <a:spcPts val="600"/>
              </a:spcAft>
              <a:buFont typeface="Wingdings" panose="05000000000000000000" pitchFamily="2" charset="2"/>
              <a:buChar char="q"/>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Arco Iris</a:t>
            </a:r>
          </a:p>
          <a:p>
            <a:pPr marL="1714500" lvl="3" indent="-342900" defTabSz="457200">
              <a:spcAft>
                <a:spcPts val="600"/>
              </a:spcAft>
              <a:buFont typeface="Wingdings" panose="05000000000000000000" pitchFamily="2" charset="2"/>
              <a:buChar char="q"/>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Caritas</a:t>
            </a:r>
          </a:p>
          <a:p>
            <a:pPr marL="1714500" lvl="3" indent="-342900" defTabSz="457200">
              <a:spcAft>
                <a:spcPts val="600"/>
              </a:spcAft>
              <a:buFont typeface="Wingdings" panose="05000000000000000000" pitchFamily="2" charset="2"/>
              <a:buChar char="q"/>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FH</a:t>
            </a:r>
          </a:p>
          <a:p>
            <a:pPr marL="1714500" lvl="3" indent="-342900" defTabSz="457200">
              <a:spcAft>
                <a:spcPts val="600"/>
              </a:spcAft>
              <a:buFont typeface="Wingdings" panose="05000000000000000000" pitchFamily="2" charset="2"/>
              <a:buChar char="q"/>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WFP</a:t>
            </a:r>
          </a:p>
          <a:p>
            <a:pPr marL="1714500" lvl="3" indent="-342900" defTabSz="457200">
              <a:spcAft>
                <a:spcPts val="600"/>
              </a:spcAft>
              <a:buFont typeface="Wingdings" panose="05000000000000000000" pitchFamily="2" charset="2"/>
              <a:buChar char="q"/>
            </a:pPr>
            <a:r>
              <a:rPr lang="en-US" b="1" dirty="0">
                <a:solidFill>
                  <a:srgbClr val="03181C"/>
                </a:solidFill>
                <a:latin typeface="Calibri"/>
              </a:rPr>
              <a:t>OTHER NON-COORDINATED ASSISTANCE</a:t>
            </a:r>
            <a:endParaRPr lang="es-ES" dirty="0">
              <a:solidFill>
                <a:srgbClr val="03181C"/>
              </a:solidFill>
              <a:latin typeface="Calibri"/>
            </a:endParaRPr>
          </a:p>
          <a:p>
            <a:pPr marL="800100" lvl="1" indent="-342900" defTabSz="457200">
              <a:spcAft>
                <a:spcPts val="600"/>
              </a:spcAft>
              <a:buFont typeface="Arial" panose="020B0604020202020204" pitchFamily="34" charset="0"/>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Agriculture WG Update </a:t>
            </a:r>
          </a:p>
          <a:p>
            <a:pPr marL="800100" lvl="1" indent="-342900" defTabSz="457200">
              <a:spcAft>
                <a:spcPts val="600"/>
              </a:spcAft>
              <a:buFont typeface="Arial" panose="020B0604020202020204" pitchFamily="34" charset="0"/>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FSC in Numbers, </a:t>
            </a:r>
            <a:r>
              <a:rPr lang="en-US" sz="14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Joao Muianga, FSC Information Manager</a:t>
            </a:r>
          </a:p>
          <a:p>
            <a:pPr marL="800100" lvl="1" indent="-342900" defTabSz="457200">
              <a:buFont typeface="Arial" panose="020B0604020202020204" pitchFamily="34" charset="0"/>
              <a:buChar char="•"/>
            </a:pPr>
            <a:endParaRPr lang="es-ES" sz="14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spTree>
    <p:extLst>
      <p:ext uri="{BB962C8B-B14F-4D97-AF65-F5344CB8AC3E}">
        <p14:creationId xmlns:p14="http://schemas.microsoft.com/office/powerpoint/2010/main" val="392862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19911"/>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76200" y="65750"/>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 </a:t>
            </a:r>
            <a:r>
              <a:rPr lang="en-US" sz="3600" kern="0" dirty="0">
                <a:solidFill>
                  <a:srgbClr val="EFEFEF"/>
                </a:solidFill>
                <a:latin typeface="Arial Narrow" panose="020B0606020202030204" pitchFamily="34" charset="0"/>
              </a:rPr>
              <a:t>4. Linha Verde Update</a:t>
            </a:r>
          </a:p>
        </p:txBody>
      </p:sp>
      <p:sp>
        <p:nvSpPr>
          <p:cNvPr id="2" name="Rectangle 1"/>
          <p:cNvSpPr/>
          <p:nvPr/>
        </p:nvSpPr>
        <p:spPr>
          <a:xfrm>
            <a:off x="1180015" y="2587983"/>
            <a:ext cx="6783970" cy="1138773"/>
          </a:xfrm>
          <a:prstGeom prst="rect">
            <a:avLst/>
          </a:prstGeom>
        </p:spPr>
        <p:txBody>
          <a:bodyPr wrap="square">
            <a:spAutoFit/>
          </a:bodyPr>
          <a:lstStyle/>
          <a:p>
            <a:pPr defTabSz="457200"/>
            <a:r>
              <a:rPr lang="en-US" sz="16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 </a:t>
            </a:r>
          </a:p>
          <a:p>
            <a:pPr algn="ctr" defTabSz="457200">
              <a:lnSpc>
                <a:spcPct val="150000"/>
              </a:lnSpc>
            </a:pPr>
            <a:r>
              <a:rPr lang="en-US" sz="24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Linha Verde, Northern Region, </a:t>
            </a:r>
            <a:r>
              <a:rPr lang="en-US" sz="24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Elda </a:t>
            </a:r>
            <a:r>
              <a:rPr lang="en-US" sz="2400" i="1"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Deavelar</a:t>
            </a:r>
            <a:r>
              <a:rPr lang="en-US" sz="24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 </a:t>
            </a:r>
            <a:endParaRPr lang="en-US" sz="2000"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defTabSz="457200"/>
            <a:endParaRPr lang="en-US" sz="1600" b="1" i="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spTree>
    <p:extLst>
      <p:ext uri="{BB962C8B-B14F-4D97-AF65-F5344CB8AC3E}">
        <p14:creationId xmlns:p14="http://schemas.microsoft.com/office/powerpoint/2010/main" val="34575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0"/>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0" y="125321"/>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 </a:t>
            </a:r>
            <a:r>
              <a:rPr lang="en-US" sz="3600" kern="0" dirty="0">
                <a:solidFill>
                  <a:srgbClr val="EFEFEF"/>
                </a:solidFill>
                <a:latin typeface="Arial Narrow" panose="020B0606020202030204" pitchFamily="34" charset="0"/>
              </a:rPr>
              <a:t>5. Inter-Cluster</a:t>
            </a:r>
          </a:p>
        </p:txBody>
      </p:sp>
      <p:sp>
        <p:nvSpPr>
          <p:cNvPr id="2" name="Rectangle 1"/>
          <p:cNvSpPr/>
          <p:nvPr/>
        </p:nvSpPr>
        <p:spPr>
          <a:xfrm>
            <a:off x="1263976" y="1671801"/>
            <a:ext cx="5178076" cy="1631216"/>
          </a:xfrm>
          <a:prstGeom prst="rect">
            <a:avLst/>
          </a:prstGeom>
        </p:spPr>
        <p:txBody>
          <a:bodyPr wrap="square">
            <a:spAutoFit/>
          </a:bodyPr>
          <a:lstStyle/>
          <a:p>
            <a:pPr marL="342900" indent="-342900" defTabSz="457200">
              <a:buFont typeface="+mj-lt"/>
              <a:buAutoNum type="arabicPeriod" startAt="5"/>
            </a:pPr>
            <a:r>
              <a:rPr lang="en-US" sz="16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Inter-Cluster</a:t>
            </a:r>
          </a:p>
          <a:p>
            <a:pPr marL="342900" indent="-342900" defTabSz="457200">
              <a:buFont typeface="+mj-lt"/>
              <a:buAutoNum type="arabicPeriod" startAt="5"/>
            </a:pPr>
            <a:endParaRPr lang="es-ES" sz="1400" b="1"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buFont typeface="Symbol" panose="05050102010706020507" pitchFamily="18" charset="2"/>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Rapid Response Mission to </a:t>
            </a:r>
            <a:r>
              <a:rPr lang="en-US" sz="1400"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Mueda</a:t>
            </a:r>
            <a:endPar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buFont typeface="Symbol" panose="05050102010706020507" pitchFamily="18" charset="2"/>
              <a:buChar char=""/>
            </a:pP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buFont typeface="Symbol" panose="05050102010706020507" pitchFamily="18" charset="2"/>
              <a:buChar char=""/>
            </a:pPr>
            <a:r>
              <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CCCM Cluster </a:t>
            </a:r>
            <a:r>
              <a:rPr lang="es-ES" sz="1400"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Site</a:t>
            </a:r>
            <a:r>
              <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 </a:t>
            </a:r>
            <a:r>
              <a:rPr lang="es-ES" sz="1400" dirty="0" err="1">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List</a:t>
            </a: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buFont typeface="Symbol" panose="05050102010706020507" pitchFamily="18" charset="2"/>
              <a:buChar char=""/>
            </a:pP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defTabSz="457200">
              <a:buFont typeface="Symbol" panose="05050102010706020507" pitchFamily="18" charset="2"/>
              <a:buChar char=""/>
            </a:pPr>
            <a:r>
              <a:rPr lang="en-U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rPr>
              <a:t>HRP 2021 Cluster Projects </a:t>
            </a:r>
            <a:endParaRPr lang="es-ES" sz="1400" dirty="0">
              <a:solidFill>
                <a:srgbClr val="03181C"/>
              </a:solidFill>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spTree>
    <p:extLst>
      <p:ext uri="{BB962C8B-B14F-4D97-AF65-F5344CB8AC3E}">
        <p14:creationId xmlns:p14="http://schemas.microsoft.com/office/powerpoint/2010/main" val="234065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1009"/>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76200" y="43632"/>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5. Inter-Cluster -  </a:t>
            </a:r>
            <a:r>
              <a:rPr lang="en-US" sz="3800" kern="0" dirty="0">
                <a:solidFill>
                  <a:srgbClr val="EFEFEF"/>
                </a:solidFill>
                <a:latin typeface="Arial Narrow" panose="020B0606020202030204" pitchFamily="34" charset="0"/>
              </a:rPr>
              <a:t>CCCM Cluster Site List (17 Feb)</a:t>
            </a: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pic>
        <p:nvPicPr>
          <p:cNvPr id="6" name="Picture 5"/>
          <p:cNvPicPr>
            <a:picLocks noChangeAspect="1"/>
          </p:cNvPicPr>
          <p:nvPr/>
        </p:nvPicPr>
        <p:blipFill>
          <a:blip r:embed="rId4"/>
          <a:stretch>
            <a:fillRect/>
          </a:stretch>
        </p:blipFill>
        <p:spPr>
          <a:xfrm>
            <a:off x="1" y="1510680"/>
            <a:ext cx="9143999" cy="4490070"/>
          </a:xfrm>
          <a:prstGeom prst="rect">
            <a:avLst/>
          </a:prstGeom>
        </p:spPr>
      </p:pic>
    </p:spTree>
    <p:extLst>
      <p:ext uri="{BB962C8B-B14F-4D97-AF65-F5344CB8AC3E}">
        <p14:creationId xmlns:p14="http://schemas.microsoft.com/office/powerpoint/2010/main" val="27766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621059" y="1395132"/>
            <a:ext cx="184666" cy="369332"/>
          </a:xfrm>
          <a:prstGeom prst="rect">
            <a:avLst/>
          </a:prstGeom>
          <a:noFill/>
        </p:spPr>
        <p:txBody>
          <a:bodyPr wrap="none" rtlCol="0">
            <a:spAutoFit/>
          </a:bodyPr>
          <a:lstStyle/>
          <a:p>
            <a:pPr defTabSz="457200"/>
            <a:endParaRPr lang="en-US">
              <a:solidFill>
                <a:srgbClr val="03181C"/>
              </a:solidFill>
              <a:latin typeface="Calibri"/>
            </a:endParaRPr>
          </a:p>
        </p:txBody>
      </p:sp>
      <p:sp>
        <p:nvSpPr>
          <p:cNvPr id="21" name="Rectangle 20"/>
          <p:cNvSpPr/>
          <p:nvPr/>
        </p:nvSpPr>
        <p:spPr>
          <a:xfrm>
            <a:off x="0" y="-1009"/>
            <a:ext cx="9144000" cy="65342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2" name="Title 1"/>
          <p:cNvSpPr txBox="1">
            <a:spLocks/>
          </p:cNvSpPr>
          <p:nvPr/>
        </p:nvSpPr>
        <p:spPr>
          <a:xfrm>
            <a:off x="-76200" y="53400"/>
            <a:ext cx="9144000" cy="653429"/>
          </a:xfrm>
          <a:prstGeom prst="rect">
            <a:avLst/>
          </a:prstGeom>
        </p:spPr>
        <p:txBody>
          <a:bodyPr>
            <a:normAutofit fontScale="52500" lnSpcReduction="20000"/>
          </a:bodyPr>
          <a:lstStyle>
            <a:lvl1pPr algn="l" defTabSz="457200" rtl="0" eaLnBrk="1" latinLnBrk="0" hangingPunct="1">
              <a:spcBef>
                <a:spcPct val="0"/>
              </a:spcBef>
              <a:buNone/>
              <a:defRPr sz="1400" b="1" kern="1200">
                <a:solidFill>
                  <a:schemeClr val="tx1"/>
                </a:solidFill>
                <a:latin typeface="Merriweather"/>
                <a:ea typeface="+mj-ea"/>
                <a:cs typeface="Merriweather"/>
              </a:defRPr>
            </a:lvl1pPr>
          </a:lstStyle>
          <a:p>
            <a:pPr algn="ctr" defTabSz="914400">
              <a:defRPr/>
            </a:pPr>
            <a:r>
              <a:rPr lang="en-US" sz="4000" kern="0" dirty="0">
                <a:solidFill>
                  <a:srgbClr val="EFEFEF"/>
                </a:solidFill>
                <a:latin typeface="Arial Narrow" panose="020B0606020202030204" pitchFamily="34" charset="0"/>
              </a:rPr>
              <a:t>Pemba FSL Cluster Meeting – 24 February 2021 </a:t>
            </a:r>
            <a:endParaRPr lang="en-US" sz="4400" kern="0" dirty="0">
              <a:solidFill>
                <a:srgbClr val="EFEFEF"/>
              </a:solidFill>
              <a:latin typeface="Arial Narrow" panose="020B0606020202030204" pitchFamily="34" charset="0"/>
            </a:endParaRPr>
          </a:p>
          <a:p>
            <a:pPr algn="ctr" defTabSz="914400">
              <a:defRPr/>
            </a:pPr>
            <a:r>
              <a:rPr lang="en-US" sz="4400" kern="0" dirty="0">
                <a:solidFill>
                  <a:srgbClr val="EFEFEF"/>
                </a:solidFill>
                <a:latin typeface="Arial Narrow" panose="020B0606020202030204" pitchFamily="34" charset="0"/>
              </a:rPr>
              <a:t> </a:t>
            </a:r>
            <a:r>
              <a:rPr lang="en-US" sz="4000" kern="0" dirty="0">
                <a:solidFill>
                  <a:srgbClr val="EFEFEF"/>
                </a:solidFill>
                <a:latin typeface="Arial Narrow" panose="020B0606020202030204" pitchFamily="34" charset="0"/>
              </a:rPr>
              <a:t>5. Inter-Cluster -  </a:t>
            </a:r>
            <a:r>
              <a:rPr lang="en-US" sz="3600" kern="0" dirty="0">
                <a:solidFill>
                  <a:srgbClr val="EFEFEF"/>
                </a:solidFill>
                <a:latin typeface="Arial Narrow" panose="020B0606020202030204" pitchFamily="34" charset="0"/>
              </a:rPr>
              <a:t>CCCM Cluster Site List (17 Feb)</a:t>
            </a:r>
          </a:p>
          <a:p>
            <a:pPr algn="ctr" defTabSz="914400">
              <a:defRPr/>
            </a:pPr>
            <a:endParaRPr lang="en-US" sz="3600" kern="0" dirty="0">
              <a:solidFill>
                <a:srgbClr val="EFEFEF"/>
              </a:solidFill>
              <a:latin typeface="Arial Narrow" panose="020B0606020202030204" pitchFamily="34" charset="0"/>
            </a:endParaRPr>
          </a:p>
        </p:txBody>
      </p:sp>
      <p:pic>
        <p:nvPicPr>
          <p:cNvPr id="23" name="Picture 22" descr="FSC_noglobal_nob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046" y="5462350"/>
            <a:ext cx="2287289" cy="538400"/>
          </a:xfrm>
          <a:prstGeom prst="rect">
            <a:avLst/>
          </a:prstGeom>
        </p:spPr>
      </p:pic>
      <p:pic>
        <p:nvPicPr>
          <p:cNvPr id="2" name="Picture 1"/>
          <p:cNvPicPr>
            <a:picLocks noChangeAspect="1"/>
          </p:cNvPicPr>
          <p:nvPr/>
        </p:nvPicPr>
        <p:blipFill>
          <a:blip r:embed="rId4"/>
          <a:stretch>
            <a:fillRect/>
          </a:stretch>
        </p:blipFill>
        <p:spPr>
          <a:xfrm>
            <a:off x="1" y="1510679"/>
            <a:ext cx="9144000" cy="4490071"/>
          </a:xfrm>
          <a:prstGeom prst="rect">
            <a:avLst/>
          </a:prstGeom>
        </p:spPr>
      </p:pic>
    </p:spTree>
    <p:extLst>
      <p:ext uri="{BB962C8B-B14F-4D97-AF65-F5344CB8AC3E}">
        <p14:creationId xmlns:p14="http://schemas.microsoft.com/office/powerpoint/2010/main" val="6034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Monthly Meeting 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ood Security Cluster">
      <a:dk1>
        <a:srgbClr val="03181C"/>
      </a:dk1>
      <a:lt1>
        <a:sysClr val="window" lastClr="FFFFFF"/>
      </a:lt1>
      <a:dk2>
        <a:srgbClr val="191919"/>
      </a:dk2>
      <a:lt2>
        <a:srgbClr val="EFEFEF"/>
      </a:lt2>
      <a:accent1>
        <a:srgbClr val="0D586D"/>
      </a:accent1>
      <a:accent2>
        <a:srgbClr val="12829F"/>
      </a:accent2>
      <a:accent3>
        <a:srgbClr val="5EB1C3"/>
      </a:accent3>
      <a:accent4>
        <a:srgbClr val="CFE3E8"/>
      </a:accent4>
      <a:accent5>
        <a:srgbClr val="E3561D"/>
      </a:accent5>
      <a:accent6>
        <a:srgbClr val="18BEA0"/>
      </a:accent6>
      <a:hlink>
        <a:srgbClr val="12829F"/>
      </a:hlink>
      <a:folHlink>
        <a:srgbClr val="0D58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CCABB9E8C0494FAC1EC40E16E80E22" ma:contentTypeVersion="12" ma:contentTypeDescription="Create a new document." ma:contentTypeScope="" ma:versionID="49760a24e3440b702d2e8da3b0a71c15">
  <xsd:schema xmlns:xsd="http://www.w3.org/2001/XMLSchema" xmlns:xs="http://www.w3.org/2001/XMLSchema" xmlns:p="http://schemas.microsoft.com/office/2006/metadata/properties" xmlns:ns2="80160bf4-2028-4995-a4f1-6d50d0639afc" xmlns:ns3="e9cc4d39-5ba3-49fe-8922-43989437f75b" targetNamespace="http://schemas.microsoft.com/office/2006/metadata/properties" ma:root="true" ma:fieldsID="93e330399dac379095612ae6a1957a68" ns2:_="" ns3:_="">
    <xsd:import namespace="80160bf4-2028-4995-a4f1-6d50d0639afc"/>
    <xsd:import namespace="e9cc4d39-5ba3-49fe-8922-43989437f7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0bf4-2028-4995-a4f1-6d50d0639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cc4d39-5ba3-49fe-8922-43989437f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C248F-76E9-4D58-85CE-DB8B969D4692}">
  <ds:schemaRefs>
    <ds:schemaRef ds:uri="http://schemas.microsoft.com/sharepoint/v3/contenttype/forms"/>
  </ds:schemaRefs>
</ds:datastoreItem>
</file>

<file path=customXml/itemProps2.xml><?xml version="1.0" encoding="utf-8"?>
<ds:datastoreItem xmlns:ds="http://schemas.openxmlformats.org/officeDocument/2006/customXml" ds:itemID="{59982EEB-EC8D-4B37-A1FD-962F0257A4B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35BC398-9CB4-427B-B5AE-ACD8ECC73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60bf4-2028-4995-a4f1-6d50d0639afc"/>
    <ds:schemaRef ds:uri="e9cc4d39-5ba3-49fe-8922-43989437f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Monthly Meeting Presentation_Template</Template>
  <TotalTime>44074</TotalTime>
  <Words>2421</Words>
  <Application>Microsoft Office PowerPoint</Application>
  <PresentationFormat>On-screen Show (4:3)</PresentationFormat>
  <Paragraphs>438</Paragraphs>
  <Slides>35</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Arial</vt:lpstr>
      <vt:lpstr>Arial Narrow</vt:lpstr>
      <vt:lpstr>Arial Rounded MT Bold</vt:lpstr>
      <vt:lpstr>Calibri</vt:lpstr>
      <vt:lpstr>Calibri Light</vt:lpstr>
      <vt:lpstr>Cambria</vt:lpstr>
      <vt:lpstr>Merriweather</vt:lpstr>
      <vt:lpstr>Merriweather Sans Light</vt:lpstr>
      <vt:lpstr>Open Sans</vt:lpstr>
      <vt:lpstr>Symbol</vt:lpstr>
      <vt:lpstr>Wingdings</vt:lpstr>
      <vt:lpstr>Monthly Meeting Presentation_Template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Security Cluster Meeting</dc:title>
  <dc:creator>FAO_FSC</dc:creator>
  <cp:lastModifiedBy>Joao MUIANGA</cp:lastModifiedBy>
  <cp:revision>806</cp:revision>
  <cp:lastPrinted>2020-04-15T15:05:47Z</cp:lastPrinted>
  <dcterms:created xsi:type="dcterms:W3CDTF">2015-02-03T03:20:36Z</dcterms:created>
  <dcterms:modified xsi:type="dcterms:W3CDTF">2021-03-08T13:21:50Z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0x010100AACCABB9E8C0494FAC1EC40E16E80E22</vt:lpwstr>
  </property>
</Properties>
</file>