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26" r:id="rId2"/>
    <p:sldId id="327" r:id="rId3"/>
    <p:sldId id="335" r:id="rId4"/>
    <p:sldId id="333" r:id="rId5"/>
    <p:sldId id="332" r:id="rId6"/>
    <p:sldId id="337" r:id="rId7"/>
    <p:sldId id="336" r:id="rId8"/>
    <p:sldId id="311" r:id="rId9"/>
    <p:sldId id="339" r:id="rId10"/>
    <p:sldId id="323" r:id="rId11"/>
    <p:sldId id="340" r:id="rId12"/>
    <p:sldId id="317" r:id="rId13"/>
    <p:sldId id="272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UI NGA HoM" initials="HoM" lastIdx="15" clrIdx="0"/>
  <p:cmAuthor id="1" name="Referent SANME" initials="RS" lastIdx="4" clrIdx="1">
    <p:extLst>
      <p:ext uri="{19B8F6BF-5375-455C-9EA6-DF929625EA0E}">
        <p15:presenceInfo xmlns:p15="http://schemas.microsoft.com/office/powerpoint/2012/main" userId="S-1-5-21-2670127345-3203655547-2024054676-27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6A"/>
    <a:srgbClr val="DF0A20"/>
    <a:srgbClr val="EB0B20"/>
    <a:srgbClr val="0F4035"/>
    <a:srgbClr val="009BA4"/>
    <a:srgbClr val="898077"/>
    <a:srgbClr val="C6BFB6"/>
    <a:srgbClr val="B6ACA0"/>
    <a:srgbClr val="472A2A"/>
    <a:srgbClr val="F07D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98" autoAdjust="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CC95F-46C8-4B1C-953F-96EF29D33968}" type="datetimeFigureOut">
              <a:rPr lang="fr-FR" smtClean="0"/>
              <a:t>12/12/2017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A82ED-6DE0-4444-A96D-6896E3BAC3A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626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47A1F-0840-44C6-8F66-42B2E913B722}" type="datetimeFigureOut">
              <a:rPr lang="fr-FR" smtClean="0"/>
              <a:t>12/12/2017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9CD29-3510-492C-8B0E-D3BA5C6DDFA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80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8.gif"/><Relationship Id="rId4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8.gif"/><Relationship Id="rId4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8.gif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pré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pied de page 4"/>
          <p:cNvSpPr txBox="1">
            <a:spLocks/>
          </p:cNvSpPr>
          <p:nvPr userDrawn="1"/>
        </p:nvSpPr>
        <p:spPr>
          <a:xfrm>
            <a:off x="1468036" y="6140330"/>
            <a:ext cx="7000056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914400" rtl="0" eaLnBrk="1" latinLnBrk="0" hangingPunct="1">
              <a:defRPr sz="1700" b="0" i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BE" sz="1600" dirty="0">
              <a:solidFill>
                <a:srgbClr val="898077"/>
              </a:solidFill>
            </a:endParaRPr>
          </a:p>
        </p:txBody>
      </p:sp>
      <p:pic>
        <p:nvPicPr>
          <p:cNvPr id="23" name="Imag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937"/>
            <a:ext cx="9143968" cy="6857976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124744"/>
            <a:ext cx="3680068" cy="1440160"/>
          </a:xfrm>
          <a:prstGeom prst="rect">
            <a:avLst/>
          </a:prstGeom>
        </p:spPr>
      </p:pic>
      <p:sp>
        <p:nvSpPr>
          <p:cNvPr id="25" name="Rectangle 24"/>
          <p:cNvSpPr/>
          <p:nvPr userDrawn="1"/>
        </p:nvSpPr>
        <p:spPr>
          <a:xfrm>
            <a:off x="467544" y="476672"/>
            <a:ext cx="3096344" cy="3312368"/>
          </a:xfrm>
          <a:prstGeom prst="rect">
            <a:avLst/>
          </a:prstGeom>
          <a:solidFill>
            <a:srgbClr val="C6BF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6" name="Image 2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16" y="3387051"/>
            <a:ext cx="8554340" cy="2753280"/>
          </a:xfrm>
          <a:prstGeom prst="rect">
            <a:avLst/>
          </a:prstGeom>
        </p:spPr>
      </p:pic>
      <p:sp>
        <p:nvSpPr>
          <p:cNvPr id="27" name="Titre 4"/>
          <p:cNvSpPr>
            <a:spLocks noGrp="1"/>
          </p:cNvSpPr>
          <p:nvPr>
            <p:ph type="title" hasCustomPrompt="1"/>
          </p:nvPr>
        </p:nvSpPr>
        <p:spPr>
          <a:xfrm>
            <a:off x="251520" y="3789040"/>
            <a:ext cx="8445624" cy="1795636"/>
          </a:xfrm>
          <a:prstGeom prst="rect">
            <a:avLst/>
          </a:prstGeom>
        </p:spPr>
        <p:txBody>
          <a:bodyPr/>
          <a:lstStyle>
            <a:lvl1pPr>
              <a:defRPr sz="3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TITRE TRES LONG</a:t>
            </a:r>
            <a:br>
              <a:rPr lang="fr-FR" dirty="0" smtClean="0"/>
            </a:br>
            <a:r>
              <a:rPr lang="fr-FR" dirty="0" smtClean="0"/>
              <a:t>DE PRESENTATION SUR DEUX LIGNES</a:t>
            </a:r>
            <a:br>
              <a:rPr lang="fr-FR" dirty="0" smtClean="0"/>
            </a:br>
            <a:r>
              <a:rPr lang="fr-FR" dirty="0" smtClean="0"/>
              <a:t>Sous-titre présentation</a:t>
            </a:r>
            <a:endParaRPr lang="fr-FR" dirty="0"/>
          </a:p>
        </p:txBody>
      </p:sp>
      <p:sp>
        <p:nvSpPr>
          <p:cNvPr id="28" name="Espace réservé du texte 15"/>
          <p:cNvSpPr>
            <a:spLocks noGrp="1"/>
          </p:cNvSpPr>
          <p:nvPr>
            <p:ph type="body" sz="quarter" idx="10" hasCustomPrompt="1"/>
          </p:nvPr>
        </p:nvSpPr>
        <p:spPr>
          <a:xfrm>
            <a:off x="2844427" y="5661298"/>
            <a:ext cx="5688013" cy="431998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7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Lieu (pays, zones concernées, etc.)</a:t>
            </a:r>
          </a:p>
        </p:txBody>
      </p:sp>
      <p:sp>
        <p:nvSpPr>
          <p:cNvPr id="29" name="Espace réservé du texte 15"/>
          <p:cNvSpPr>
            <a:spLocks noGrp="1"/>
          </p:cNvSpPr>
          <p:nvPr>
            <p:ph type="body" sz="quarter" idx="11" hasCustomPrompt="1"/>
          </p:nvPr>
        </p:nvSpPr>
        <p:spPr>
          <a:xfrm>
            <a:off x="5076056" y="6232228"/>
            <a:ext cx="3455765" cy="365124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898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BE" sz="1600" dirty="0" smtClean="0">
                <a:solidFill>
                  <a:srgbClr val="898077"/>
                </a:solidFill>
              </a:rPr>
              <a:t>Date</a:t>
            </a:r>
            <a:endParaRPr lang="fr-BE" sz="1600" dirty="0">
              <a:solidFill>
                <a:srgbClr val="89807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1_Diapo titre +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6BF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6BFB6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53289" y="174227"/>
            <a:ext cx="8837421" cy="64951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aseline="-25000" dirty="0">
              <a:solidFill>
                <a:srgbClr val="C6BFB6"/>
              </a:solidFill>
            </a:endParaRPr>
          </a:p>
        </p:txBody>
      </p:sp>
      <p:sp>
        <p:nvSpPr>
          <p:cNvPr id="1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7668344" y="6453336"/>
            <a:ext cx="1341512" cy="216024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rgbClr val="898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BE" dirty="0"/>
          </a:p>
        </p:txBody>
      </p:sp>
      <p:sp>
        <p:nvSpPr>
          <p:cNvPr id="1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79512" y="6453336"/>
            <a:ext cx="504056" cy="216025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rgbClr val="898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16" name="Espace réservé du texte 17"/>
          <p:cNvSpPr>
            <a:spLocks noGrp="1"/>
          </p:cNvSpPr>
          <p:nvPr>
            <p:ph type="body" sz="quarter" idx="13" hasCustomPrompt="1"/>
          </p:nvPr>
        </p:nvSpPr>
        <p:spPr>
          <a:xfrm>
            <a:off x="755328" y="6453336"/>
            <a:ext cx="6841008" cy="2160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i="1">
                <a:solidFill>
                  <a:srgbClr val="898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smtClean="0"/>
              <a:t>TITRE – Sous-titre présentation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760" y="68489"/>
            <a:ext cx="8851232" cy="768223"/>
          </a:xfrm>
          <a:prstGeom prst="rect">
            <a:avLst/>
          </a:prstGeom>
        </p:spPr>
      </p:pic>
      <p:sp>
        <p:nvSpPr>
          <p:cNvPr id="8" name="Titre 1"/>
          <p:cNvSpPr>
            <a:spLocks noGrp="1"/>
          </p:cNvSpPr>
          <p:nvPr>
            <p:ph type="title" hasCustomPrompt="1"/>
          </p:nvPr>
        </p:nvSpPr>
        <p:spPr>
          <a:xfrm>
            <a:off x="323528" y="188640"/>
            <a:ext cx="8496944" cy="576064"/>
          </a:xfrm>
          <a:prstGeom prst="rect">
            <a:avLst/>
          </a:prstGeom>
        </p:spPr>
        <p:txBody>
          <a:bodyPr/>
          <a:lstStyle>
            <a:lvl1pPr>
              <a:defRPr sz="28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CLIQUEZ POUR AJOUTER UN TITRE</a:t>
            </a:r>
            <a:endParaRPr lang="fr-BE" dirty="0"/>
          </a:p>
        </p:txBody>
      </p:sp>
      <p:sp>
        <p:nvSpPr>
          <p:cNvPr id="17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5288" y="1125538"/>
            <a:ext cx="8353425" cy="5183187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38" y="6259045"/>
            <a:ext cx="486022" cy="4928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2_Diapo titre + texte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6BF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6BFB6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153289" y="174227"/>
            <a:ext cx="8837421" cy="64951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aseline="-25000" dirty="0">
              <a:solidFill>
                <a:srgbClr val="C6BFB6"/>
              </a:solidFill>
            </a:endParaRPr>
          </a:p>
        </p:txBody>
      </p:sp>
      <p:sp>
        <p:nvSpPr>
          <p:cNvPr id="11" name="Espace réservé du contenu 2"/>
          <p:cNvSpPr>
            <a:spLocks noGrp="1"/>
          </p:cNvSpPr>
          <p:nvPr>
            <p:ph sz="half" idx="14"/>
          </p:nvPr>
        </p:nvSpPr>
        <p:spPr>
          <a:xfrm>
            <a:off x="395536" y="1124744"/>
            <a:ext cx="4100264" cy="518457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BE" dirty="0"/>
          </a:p>
        </p:txBody>
      </p:sp>
      <p:sp>
        <p:nvSpPr>
          <p:cNvPr id="12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100264" cy="518457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BE" dirty="0"/>
          </a:p>
        </p:txBody>
      </p:sp>
      <p:pic>
        <p:nvPicPr>
          <p:cNvPr id="17" name="Imag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760" y="68489"/>
            <a:ext cx="8851232" cy="768223"/>
          </a:xfrm>
          <a:prstGeom prst="rect">
            <a:avLst/>
          </a:prstGeom>
        </p:spPr>
      </p:pic>
      <p:sp>
        <p:nvSpPr>
          <p:cNvPr id="18" name="Titre 1"/>
          <p:cNvSpPr>
            <a:spLocks noGrp="1"/>
          </p:cNvSpPr>
          <p:nvPr>
            <p:ph type="title" hasCustomPrompt="1"/>
          </p:nvPr>
        </p:nvSpPr>
        <p:spPr>
          <a:xfrm>
            <a:off x="323528" y="188640"/>
            <a:ext cx="8496944" cy="576064"/>
          </a:xfrm>
          <a:prstGeom prst="rect">
            <a:avLst/>
          </a:prstGeom>
        </p:spPr>
        <p:txBody>
          <a:bodyPr/>
          <a:lstStyle>
            <a:lvl1pPr>
              <a:defRPr sz="28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CLIQUEZ POUR AJOUTER UN TITRE</a:t>
            </a:r>
            <a:endParaRPr lang="fr-BE" dirty="0"/>
          </a:p>
        </p:txBody>
      </p:sp>
      <p:sp>
        <p:nvSpPr>
          <p:cNvPr id="19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7668344" y="6453336"/>
            <a:ext cx="1341512" cy="216024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rgbClr val="898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BE" dirty="0"/>
          </a:p>
        </p:txBody>
      </p:sp>
      <p:sp>
        <p:nvSpPr>
          <p:cNvPr id="2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79512" y="6453336"/>
            <a:ext cx="504056" cy="216025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rgbClr val="898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21" name="Espace réservé du texte 17"/>
          <p:cNvSpPr>
            <a:spLocks noGrp="1"/>
          </p:cNvSpPr>
          <p:nvPr>
            <p:ph type="body" sz="quarter" idx="13" hasCustomPrompt="1"/>
          </p:nvPr>
        </p:nvSpPr>
        <p:spPr>
          <a:xfrm>
            <a:off x="755328" y="6453336"/>
            <a:ext cx="6841008" cy="2160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i="1">
                <a:solidFill>
                  <a:srgbClr val="898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smtClean="0"/>
              <a:t>TITRE – Sous-titre présentation</a:t>
            </a:r>
            <a:endParaRPr lang="fr-FR" dirty="0"/>
          </a:p>
        </p:txBody>
      </p:sp>
      <p:pic>
        <p:nvPicPr>
          <p:cNvPr id="22" name="Image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38" y="6259045"/>
            <a:ext cx="486022" cy="49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010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3_Diapo titre + mé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6BF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6BFB6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153289" y="174227"/>
            <a:ext cx="8837421" cy="64951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aseline="-25000" dirty="0">
              <a:solidFill>
                <a:srgbClr val="C6BFB6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760" y="68489"/>
            <a:ext cx="8851232" cy="76822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323528" y="188640"/>
            <a:ext cx="8496944" cy="576064"/>
          </a:xfrm>
          <a:prstGeom prst="rect">
            <a:avLst/>
          </a:prstGeom>
        </p:spPr>
        <p:txBody>
          <a:bodyPr/>
          <a:lstStyle>
            <a:lvl1pPr>
              <a:defRPr sz="28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CLIQUEZ POUR AJOUTER UN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24744"/>
            <a:ext cx="8352928" cy="51845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fr-BE" dirty="0" smtClean="0"/>
          </a:p>
          <a:p>
            <a:pPr lvl="0"/>
            <a:endParaRPr lang="fr-BE" dirty="0"/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7668344" y="6453336"/>
            <a:ext cx="1341512" cy="216024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rgbClr val="898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BE" dirty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79512" y="6453336"/>
            <a:ext cx="504056" cy="216025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rgbClr val="898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13" name="Espace réservé du texte 17"/>
          <p:cNvSpPr>
            <a:spLocks noGrp="1"/>
          </p:cNvSpPr>
          <p:nvPr>
            <p:ph type="body" sz="quarter" idx="13" hasCustomPrompt="1"/>
          </p:nvPr>
        </p:nvSpPr>
        <p:spPr>
          <a:xfrm>
            <a:off x="755328" y="6453336"/>
            <a:ext cx="6841008" cy="2160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i="1">
                <a:solidFill>
                  <a:srgbClr val="898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smtClean="0"/>
              <a:t>TITRE – Sous-titre présentation</a:t>
            </a:r>
            <a:endParaRPr lang="fr-FR" dirty="0"/>
          </a:p>
        </p:txBody>
      </p:sp>
      <p:pic>
        <p:nvPicPr>
          <p:cNvPr id="17" name="Imag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38" y="6259045"/>
            <a:ext cx="486022" cy="49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511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1_Diapo titre +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6BF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6BFB6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153289" y="174227"/>
            <a:ext cx="8837421" cy="64951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aseline="-25000" dirty="0">
              <a:solidFill>
                <a:srgbClr val="C6BFB6"/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760" y="68489"/>
            <a:ext cx="8851232" cy="76822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323528" y="188640"/>
            <a:ext cx="8496944" cy="576064"/>
          </a:xfrm>
          <a:prstGeom prst="rect">
            <a:avLst/>
          </a:prstGeom>
        </p:spPr>
        <p:txBody>
          <a:bodyPr/>
          <a:lstStyle>
            <a:lvl1pPr>
              <a:defRPr sz="2800" b="1" baseline="0">
                <a:solidFill>
                  <a:srgbClr val="DF0A2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Cliquez pour ajouter un titre</a:t>
            </a:r>
            <a:endParaRPr lang="fr-BE" dirty="0"/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7668344" y="6453336"/>
            <a:ext cx="1341512" cy="216024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rgbClr val="898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BE" dirty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79512" y="6453336"/>
            <a:ext cx="504056" cy="216025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rgbClr val="898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13" name="Espace réservé du texte 17"/>
          <p:cNvSpPr>
            <a:spLocks noGrp="1"/>
          </p:cNvSpPr>
          <p:nvPr>
            <p:ph type="body" sz="quarter" idx="13" hasCustomPrompt="1"/>
          </p:nvPr>
        </p:nvSpPr>
        <p:spPr>
          <a:xfrm>
            <a:off x="755328" y="6453336"/>
            <a:ext cx="6841008" cy="2160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i="1">
                <a:solidFill>
                  <a:srgbClr val="898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smtClean="0"/>
              <a:t>TITRE – Sous-titre présentation</a:t>
            </a:r>
            <a:endParaRPr lang="fr-FR" dirty="0"/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38" y="6259045"/>
            <a:ext cx="486022" cy="492820"/>
          </a:xfrm>
          <a:prstGeom prst="rect">
            <a:avLst/>
          </a:prstGeom>
        </p:spPr>
      </p:pic>
      <p:sp>
        <p:nvSpPr>
          <p:cNvPr id="19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5288" y="1125538"/>
            <a:ext cx="8353425" cy="5183187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8879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2_Diapo titre + texte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6BF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6BFB6"/>
              </a:solidFill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153289" y="174227"/>
            <a:ext cx="8837421" cy="64951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aseline="-25000" dirty="0">
              <a:solidFill>
                <a:srgbClr val="C6BFB6"/>
              </a:solidFill>
            </a:endParaRPr>
          </a:p>
        </p:txBody>
      </p:sp>
      <p:sp>
        <p:nvSpPr>
          <p:cNvPr id="11" name="Espace réservé du contenu 2"/>
          <p:cNvSpPr>
            <a:spLocks noGrp="1"/>
          </p:cNvSpPr>
          <p:nvPr>
            <p:ph sz="half" idx="14" hasCustomPrompt="1"/>
          </p:nvPr>
        </p:nvSpPr>
        <p:spPr>
          <a:xfrm>
            <a:off x="395536" y="1124744"/>
            <a:ext cx="4100264" cy="518457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ici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BE" dirty="0"/>
          </a:p>
        </p:txBody>
      </p:sp>
      <p:sp>
        <p:nvSpPr>
          <p:cNvPr id="12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648200" y="1124744"/>
            <a:ext cx="4100264" cy="518457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ici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BE" dirty="0"/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760" y="68489"/>
            <a:ext cx="8851232" cy="768223"/>
          </a:xfrm>
          <a:prstGeom prst="rect">
            <a:avLst/>
          </a:prstGeom>
        </p:spPr>
      </p:pic>
      <p:sp>
        <p:nvSpPr>
          <p:cNvPr id="16" name="Titre 1"/>
          <p:cNvSpPr>
            <a:spLocks noGrp="1"/>
          </p:cNvSpPr>
          <p:nvPr>
            <p:ph type="title" hasCustomPrompt="1"/>
          </p:nvPr>
        </p:nvSpPr>
        <p:spPr>
          <a:xfrm>
            <a:off x="323528" y="188640"/>
            <a:ext cx="8496944" cy="576064"/>
          </a:xfrm>
          <a:prstGeom prst="rect">
            <a:avLst/>
          </a:prstGeom>
        </p:spPr>
        <p:txBody>
          <a:bodyPr/>
          <a:lstStyle>
            <a:lvl1pPr>
              <a:defRPr sz="2800" b="1" baseline="0">
                <a:solidFill>
                  <a:srgbClr val="DF0A2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Cliquez pour ajouter un titre</a:t>
            </a:r>
            <a:endParaRPr lang="fr-BE" dirty="0"/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7668344" y="6453336"/>
            <a:ext cx="1341512" cy="216024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rgbClr val="898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BE" dirty="0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79512" y="6453336"/>
            <a:ext cx="504056" cy="216025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rgbClr val="898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14" name="Espace réservé du texte 17"/>
          <p:cNvSpPr>
            <a:spLocks noGrp="1"/>
          </p:cNvSpPr>
          <p:nvPr>
            <p:ph type="body" sz="quarter" idx="13" hasCustomPrompt="1"/>
          </p:nvPr>
        </p:nvSpPr>
        <p:spPr>
          <a:xfrm>
            <a:off x="755328" y="6453336"/>
            <a:ext cx="6841008" cy="2160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i="1">
                <a:solidFill>
                  <a:srgbClr val="898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smtClean="0"/>
              <a:t>TITRE – Sous-titre présentation</a:t>
            </a:r>
            <a:endParaRPr lang="fr-FR" dirty="0"/>
          </a:p>
        </p:txBody>
      </p:sp>
      <p:pic>
        <p:nvPicPr>
          <p:cNvPr id="18" name="Imag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38" y="6259045"/>
            <a:ext cx="486022" cy="49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03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3_Diapo titre + mé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6BF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6BFB6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153289" y="174227"/>
            <a:ext cx="8837421" cy="64951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aseline="-25000" dirty="0">
              <a:solidFill>
                <a:srgbClr val="C6BFB6"/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760" y="68489"/>
            <a:ext cx="8851232" cy="76822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323528" y="188640"/>
            <a:ext cx="8496944" cy="576064"/>
          </a:xfrm>
          <a:prstGeom prst="rect">
            <a:avLst/>
          </a:prstGeom>
        </p:spPr>
        <p:txBody>
          <a:bodyPr/>
          <a:lstStyle>
            <a:lvl1pPr>
              <a:defRPr sz="2800" b="1" baseline="0">
                <a:solidFill>
                  <a:srgbClr val="DF0A2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Cliquez pour ajouter un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24744"/>
            <a:ext cx="8352928" cy="51845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fr-BE" dirty="0" smtClean="0"/>
          </a:p>
          <a:p>
            <a:pPr lvl="0"/>
            <a:endParaRPr lang="fr-BE" dirty="0"/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7668344" y="6453336"/>
            <a:ext cx="1341512" cy="216024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rgbClr val="898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BE" dirty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79512" y="6453336"/>
            <a:ext cx="504056" cy="216025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rgbClr val="898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13" name="Espace réservé du texte 17"/>
          <p:cNvSpPr>
            <a:spLocks noGrp="1"/>
          </p:cNvSpPr>
          <p:nvPr>
            <p:ph type="body" sz="quarter" idx="13" hasCustomPrompt="1"/>
          </p:nvPr>
        </p:nvSpPr>
        <p:spPr>
          <a:xfrm>
            <a:off x="755328" y="6453336"/>
            <a:ext cx="6841008" cy="2160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i="1">
                <a:solidFill>
                  <a:srgbClr val="898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smtClean="0"/>
              <a:t>TITRE – Sous-titre présentation</a:t>
            </a:r>
            <a:endParaRPr lang="fr-FR" dirty="0"/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38" y="6259045"/>
            <a:ext cx="486022" cy="49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68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4_Diapo titre + 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6BF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6BFB6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53289" y="174227"/>
            <a:ext cx="8837421" cy="64951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aseline="-25000" dirty="0">
              <a:solidFill>
                <a:srgbClr val="C6BFB6"/>
              </a:solidFill>
            </a:endParaRP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760" y="68489"/>
            <a:ext cx="8851232" cy="768223"/>
          </a:xfrm>
          <a:prstGeom prst="rect">
            <a:avLst/>
          </a:prstGeom>
        </p:spPr>
      </p:pic>
      <p:sp>
        <p:nvSpPr>
          <p:cNvPr id="13" name="Titre 1"/>
          <p:cNvSpPr>
            <a:spLocks noGrp="1"/>
          </p:cNvSpPr>
          <p:nvPr>
            <p:ph type="title" hasCustomPrompt="1"/>
          </p:nvPr>
        </p:nvSpPr>
        <p:spPr>
          <a:xfrm>
            <a:off x="323528" y="188640"/>
            <a:ext cx="8496944" cy="576064"/>
          </a:xfrm>
          <a:prstGeom prst="rect">
            <a:avLst/>
          </a:prstGeom>
        </p:spPr>
        <p:txBody>
          <a:bodyPr/>
          <a:lstStyle>
            <a:lvl1pPr>
              <a:defRPr sz="2800" b="1" baseline="0">
                <a:solidFill>
                  <a:srgbClr val="DF0A2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Cliquez pour ajouter un titre</a:t>
            </a:r>
            <a:endParaRPr lang="fr-BE" dirty="0"/>
          </a:p>
        </p:txBody>
      </p:sp>
      <p:sp>
        <p:nvSpPr>
          <p:cNvPr id="1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7668344" y="6453336"/>
            <a:ext cx="1341512" cy="216024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rgbClr val="898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BE" dirty="0"/>
          </a:p>
        </p:txBody>
      </p:sp>
      <p:sp>
        <p:nvSpPr>
          <p:cNvPr id="1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79512" y="6453336"/>
            <a:ext cx="504056" cy="216025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rgbClr val="898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16" name="Espace réservé du texte 17"/>
          <p:cNvSpPr>
            <a:spLocks noGrp="1"/>
          </p:cNvSpPr>
          <p:nvPr>
            <p:ph type="body" sz="quarter" idx="13" hasCustomPrompt="1"/>
          </p:nvPr>
        </p:nvSpPr>
        <p:spPr>
          <a:xfrm>
            <a:off x="755328" y="6453336"/>
            <a:ext cx="6841008" cy="2160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i="1">
                <a:solidFill>
                  <a:srgbClr val="898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smtClean="0"/>
              <a:t>TITRE – Sous-titre présentation</a:t>
            </a:r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38" y="6259045"/>
            <a:ext cx="486022" cy="49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642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apo 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6BF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6BFB6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153289" y="174227"/>
            <a:ext cx="8837421" cy="64951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aseline="-25000" dirty="0">
              <a:solidFill>
                <a:srgbClr val="C6BFB6"/>
              </a:solidFill>
            </a:endParaRPr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7668344" y="6453336"/>
            <a:ext cx="1341512" cy="216024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rgbClr val="898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BE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79512" y="6453336"/>
            <a:ext cx="504056" cy="216025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rgbClr val="898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11" name="Espace réservé du texte 17"/>
          <p:cNvSpPr>
            <a:spLocks noGrp="1"/>
          </p:cNvSpPr>
          <p:nvPr>
            <p:ph type="body" sz="quarter" idx="13" hasCustomPrompt="1"/>
          </p:nvPr>
        </p:nvSpPr>
        <p:spPr>
          <a:xfrm>
            <a:off x="755328" y="6453336"/>
            <a:ext cx="6841008" cy="2160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i="1">
                <a:solidFill>
                  <a:srgbClr val="898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smtClean="0"/>
              <a:t>TITRE – Sous-titre présentation</a:t>
            </a:r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38" y="6259045"/>
            <a:ext cx="486022" cy="4928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 Merci 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52520" cy="6895436"/>
          </a:xfrm>
          <a:prstGeom prst="rect">
            <a:avLst/>
          </a:prstGeom>
        </p:spPr>
      </p:pic>
      <p:sp>
        <p:nvSpPr>
          <p:cNvPr id="7" name="Espace réservé du titre 13"/>
          <p:cNvSpPr txBox="1">
            <a:spLocks/>
          </p:cNvSpPr>
          <p:nvPr userDrawn="1"/>
        </p:nvSpPr>
        <p:spPr>
          <a:xfrm>
            <a:off x="611560" y="457954"/>
            <a:ext cx="5256584" cy="11708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baseline="0">
                <a:solidFill>
                  <a:schemeClr val="bg1"/>
                </a:solidFill>
                <a:latin typeface="GarageGothic-Bold" panose="02000508030000020003" pitchFamily="2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US" sz="4800" b="1" noProof="0" dirty="0" smtClean="0">
                <a:latin typeface="Arial" panose="020B0604020202020204" pitchFamily="34" charset="0"/>
                <a:cs typeface="Arial" panose="020B0604020202020204" pitchFamily="34" charset="0"/>
              </a:rPr>
              <a:t>Thank you very much!</a:t>
            </a:r>
            <a:endParaRPr lang="en-US" sz="4800" b="1" baseline="0" noProof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space réservé du titre 13"/>
          <p:cNvSpPr txBox="1">
            <a:spLocks/>
          </p:cNvSpPr>
          <p:nvPr userDrawn="1"/>
        </p:nvSpPr>
        <p:spPr>
          <a:xfrm>
            <a:off x="611560" y="2132856"/>
            <a:ext cx="4968588" cy="11708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baseline="0">
                <a:solidFill>
                  <a:schemeClr val="bg1"/>
                </a:solidFill>
                <a:latin typeface="GarageGothic-Bold" panose="02000508030000020003" pitchFamily="2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US" sz="4400" b="1" noProof="0" dirty="0" smtClean="0">
                <a:latin typeface="Arial" panose="020B0604020202020204" pitchFamily="34" charset="0"/>
                <a:cs typeface="Arial" panose="020B0604020202020204" pitchFamily="34" charset="0"/>
              </a:rPr>
              <a:t>Any questions ?</a:t>
            </a:r>
            <a:endParaRPr lang="en-US" sz="4400" b="1" baseline="0" noProof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961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937"/>
            <a:ext cx="9143968" cy="6857976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467544" y="476672"/>
            <a:ext cx="3096344" cy="3312368"/>
          </a:xfrm>
          <a:prstGeom prst="rect">
            <a:avLst/>
          </a:prstGeom>
          <a:solidFill>
            <a:srgbClr val="C6BF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16" y="3387050"/>
            <a:ext cx="8554340" cy="2753279"/>
          </a:xfrm>
          <a:prstGeom prst="rect">
            <a:avLst/>
          </a:prstGeom>
        </p:spPr>
      </p:pic>
      <p:sp>
        <p:nvSpPr>
          <p:cNvPr id="13" name="Espace réservé du pied de page 4"/>
          <p:cNvSpPr txBox="1">
            <a:spLocks/>
          </p:cNvSpPr>
          <p:nvPr userDrawn="1"/>
        </p:nvSpPr>
        <p:spPr>
          <a:xfrm>
            <a:off x="1468036" y="6140330"/>
            <a:ext cx="7000056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914400" rtl="0" eaLnBrk="1" latinLnBrk="0" hangingPunct="1">
              <a:defRPr sz="1700" b="0" i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BE" sz="1600" dirty="0">
              <a:solidFill>
                <a:srgbClr val="898077"/>
              </a:solidFill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 hasCustomPrompt="1"/>
          </p:nvPr>
        </p:nvSpPr>
        <p:spPr>
          <a:xfrm>
            <a:off x="251520" y="3789040"/>
            <a:ext cx="8445624" cy="1795636"/>
          </a:xfrm>
          <a:prstGeom prst="rect">
            <a:avLst/>
          </a:prstGeom>
        </p:spPr>
        <p:txBody>
          <a:bodyPr/>
          <a:lstStyle>
            <a:lvl1pPr>
              <a:defRPr sz="32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TITRE DE</a:t>
            </a:r>
            <a:r>
              <a:rPr lang="fr-FR" sz="32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SECTION TRES LONG</a:t>
            </a:r>
            <a:br>
              <a:rPr lang="fr-FR" sz="32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SUR DEUX LIGNES</a:t>
            </a:r>
            <a:r>
              <a:rPr lang="fr-FR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35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8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Sous-titre présentation</a:t>
            </a:r>
          </a:p>
        </p:txBody>
      </p:sp>
      <p:sp>
        <p:nvSpPr>
          <p:cNvPr id="12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7668344" y="6453336"/>
            <a:ext cx="1341512" cy="216024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rgbClr val="898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BE" dirty="0"/>
          </a:p>
        </p:txBody>
      </p:sp>
      <p:sp>
        <p:nvSpPr>
          <p:cNvPr id="1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79512" y="6453336"/>
            <a:ext cx="504056" cy="216025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rgbClr val="898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3" hasCustomPrompt="1"/>
          </p:nvPr>
        </p:nvSpPr>
        <p:spPr>
          <a:xfrm>
            <a:off x="755328" y="6453336"/>
            <a:ext cx="6841008" cy="2160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i="1">
                <a:solidFill>
                  <a:srgbClr val="898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smtClean="0"/>
              <a:t>TITRE – Sous-titre présentation</a:t>
            </a:r>
            <a:endParaRPr lang="fr-FR" dirty="0"/>
          </a:p>
        </p:txBody>
      </p: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38" y="6259045"/>
            <a:ext cx="486022" cy="49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704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1_Titre sous-parti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" y="-41937"/>
            <a:ext cx="9143968" cy="6857976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5076056" y="2204864"/>
            <a:ext cx="3096344" cy="3312368"/>
          </a:xfrm>
          <a:prstGeom prst="rect">
            <a:avLst/>
          </a:prstGeom>
          <a:solidFill>
            <a:srgbClr val="C6BF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61" y="266361"/>
            <a:ext cx="8427023" cy="2010510"/>
          </a:xfrm>
          <a:prstGeom prst="rect">
            <a:avLst/>
          </a:prstGeom>
        </p:spPr>
      </p:pic>
      <p:sp>
        <p:nvSpPr>
          <p:cNvPr id="22" name="Espace réservé du texte 21"/>
          <p:cNvSpPr>
            <a:spLocks noGrp="1"/>
          </p:cNvSpPr>
          <p:nvPr>
            <p:ph type="body" sz="quarter" idx="14"/>
          </p:nvPr>
        </p:nvSpPr>
        <p:spPr>
          <a:xfrm>
            <a:off x="395288" y="2427288"/>
            <a:ext cx="4104704" cy="3810000"/>
          </a:xfrm>
          <a:prstGeom prst="rect">
            <a:avLst/>
          </a:prstGeom>
        </p:spPr>
        <p:txBody>
          <a:bodyPr/>
          <a:lstStyle>
            <a:lvl1pPr marL="342900" indent="-342900">
              <a:buFontTx/>
              <a:buBlip>
                <a:blip r:embed="rId4"/>
              </a:buBlip>
              <a:defRPr sz="2400">
                <a:solidFill>
                  <a:srgbClr val="009BA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31825" indent="-285750">
              <a:buFontTx/>
              <a:buBlip>
                <a:blip r:embed="rId5"/>
              </a:buBlip>
              <a:defRPr sz="2000">
                <a:solidFill>
                  <a:srgbClr val="472A2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95350" indent="-228600" defTabSz="804863">
              <a:defRPr sz="1800">
                <a:solidFill>
                  <a:srgbClr val="472A2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62050" indent="-228600">
              <a:defRPr sz="1600">
                <a:solidFill>
                  <a:srgbClr val="472A2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435100" indent="-228600">
              <a:defRPr sz="1400">
                <a:solidFill>
                  <a:srgbClr val="472A2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  <p:sp>
        <p:nvSpPr>
          <p:cNvPr id="12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7668344" y="6453336"/>
            <a:ext cx="1341512" cy="216024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rgbClr val="898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BE" dirty="0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79512" y="6453336"/>
            <a:ext cx="504056" cy="216025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rgbClr val="898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14" name="Espace réservé du texte 17"/>
          <p:cNvSpPr>
            <a:spLocks noGrp="1"/>
          </p:cNvSpPr>
          <p:nvPr>
            <p:ph type="body" sz="quarter" idx="13" hasCustomPrompt="1"/>
          </p:nvPr>
        </p:nvSpPr>
        <p:spPr>
          <a:xfrm>
            <a:off x="755328" y="6453336"/>
            <a:ext cx="6841008" cy="2160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i="1">
                <a:solidFill>
                  <a:srgbClr val="898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smtClean="0"/>
              <a:t>TITRE – Sous-titre présentation</a:t>
            </a:r>
            <a:endParaRPr lang="fr-FR" dirty="0"/>
          </a:p>
        </p:txBody>
      </p:sp>
      <p:sp>
        <p:nvSpPr>
          <p:cNvPr id="10" name="Titre 4"/>
          <p:cNvSpPr>
            <a:spLocks noGrp="1"/>
          </p:cNvSpPr>
          <p:nvPr>
            <p:ph type="title" hasCustomPrompt="1"/>
          </p:nvPr>
        </p:nvSpPr>
        <p:spPr>
          <a:xfrm>
            <a:off x="353748" y="476672"/>
            <a:ext cx="8034676" cy="1440160"/>
          </a:xfrm>
          <a:prstGeom prst="rect">
            <a:avLst/>
          </a:prstGeom>
        </p:spPr>
        <p:txBody>
          <a:bodyPr/>
          <a:lstStyle>
            <a:lvl1pPr>
              <a:defRPr sz="3200" b="1" baseline="0">
                <a:solidFill>
                  <a:srgbClr val="EB0B2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z="3000" b="1" dirty="0" smtClean="0">
                <a:solidFill>
                  <a:srgbClr val="DF0A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DE SOUS-PARTIE</a:t>
            </a:r>
            <a:br>
              <a:rPr lang="fr-FR" sz="3000" b="1" dirty="0" smtClean="0">
                <a:solidFill>
                  <a:srgbClr val="DF0A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000" b="1" dirty="0" smtClean="0">
                <a:solidFill>
                  <a:srgbClr val="DF0A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</a:t>
            </a:r>
            <a:r>
              <a:rPr lang="fr-FR" sz="3000" b="1" baseline="0" dirty="0" smtClean="0">
                <a:solidFill>
                  <a:srgbClr val="DF0A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UNE OU DEUX LIGNES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Sous-titre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38" y="6259045"/>
            <a:ext cx="486022" cy="49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167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2_Titre sous-parti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" y="-41937"/>
            <a:ext cx="9143968" cy="6857976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61" y="266361"/>
            <a:ext cx="8427023" cy="2010510"/>
          </a:xfrm>
          <a:prstGeom prst="rect">
            <a:avLst/>
          </a:prstGeom>
        </p:spPr>
      </p:pic>
      <p:sp>
        <p:nvSpPr>
          <p:cNvPr id="2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395288" y="2427288"/>
            <a:ext cx="3672656" cy="3810000"/>
          </a:xfrm>
          <a:prstGeom prst="rect">
            <a:avLst/>
          </a:prstGeom>
        </p:spPr>
        <p:txBody>
          <a:bodyPr/>
          <a:lstStyle>
            <a:lvl1pPr marL="342900" indent="-342900">
              <a:buFontTx/>
              <a:buBlip>
                <a:blip r:embed="rId4"/>
              </a:buBlip>
              <a:defRPr sz="2400" baseline="0">
                <a:solidFill>
                  <a:srgbClr val="009BA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31825" indent="-285750">
              <a:buFontTx/>
              <a:buBlip>
                <a:blip r:embed="rId5"/>
              </a:buBlip>
              <a:defRPr sz="2000">
                <a:solidFill>
                  <a:srgbClr val="472A2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95350" indent="-228600" defTabSz="804863">
              <a:defRPr sz="1800">
                <a:solidFill>
                  <a:srgbClr val="472A2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62050" indent="-228600">
              <a:defRPr sz="1600">
                <a:solidFill>
                  <a:srgbClr val="472A2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435100" indent="-228600">
              <a:defRPr sz="1400">
                <a:solidFill>
                  <a:srgbClr val="472A2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 smtClean="0"/>
              <a:t>Premier niveau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  <p:sp>
        <p:nvSpPr>
          <p:cNvPr id="10" name="Espace réservé du texte 21"/>
          <p:cNvSpPr>
            <a:spLocks noGrp="1"/>
          </p:cNvSpPr>
          <p:nvPr>
            <p:ph type="body" sz="quarter" idx="15" hasCustomPrompt="1"/>
          </p:nvPr>
        </p:nvSpPr>
        <p:spPr>
          <a:xfrm>
            <a:off x="4643760" y="2426600"/>
            <a:ext cx="3672656" cy="3810000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 sz="2400">
                <a:solidFill>
                  <a:srgbClr val="009BA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31825" indent="-285750">
              <a:buFontTx/>
              <a:buBlip>
                <a:blip r:embed="rId5"/>
              </a:buBlip>
              <a:defRPr sz="2000">
                <a:solidFill>
                  <a:srgbClr val="472A2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95350" indent="-228600" defTabSz="804863">
              <a:defRPr sz="1800">
                <a:solidFill>
                  <a:srgbClr val="472A2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62050" indent="-228600">
              <a:defRPr sz="1600">
                <a:solidFill>
                  <a:srgbClr val="472A2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435100" indent="-228600">
              <a:defRPr sz="1400">
                <a:solidFill>
                  <a:srgbClr val="472A2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/>
            </a:pPr>
            <a:r>
              <a:rPr lang="fr-FR" dirty="0" smtClean="0"/>
              <a:t>Premier niveau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  <p:sp>
        <p:nvSpPr>
          <p:cNvPr id="13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7668344" y="6453336"/>
            <a:ext cx="1341512" cy="216024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rgbClr val="898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BE" dirty="0"/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79512" y="6453336"/>
            <a:ext cx="504056" cy="216025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rgbClr val="898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15" name="Espace réservé du texte 17"/>
          <p:cNvSpPr>
            <a:spLocks noGrp="1"/>
          </p:cNvSpPr>
          <p:nvPr>
            <p:ph type="body" sz="quarter" idx="13" hasCustomPrompt="1"/>
          </p:nvPr>
        </p:nvSpPr>
        <p:spPr>
          <a:xfrm>
            <a:off x="755328" y="6453336"/>
            <a:ext cx="6841008" cy="2160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i="1">
                <a:solidFill>
                  <a:srgbClr val="898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smtClean="0"/>
              <a:t>TITRE – Sous-titre présentation</a:t>
            </a:r>
            <a:endParaRPr lang="fr-FR" dirty="0"/>
          </a:p>
        </p:txBody>
      </p:sp>
      <p:sp>
        <p:nvSpPr>
          <p:cNvPr id="17" name="Titre 4"/>
          <p:cNvSpPr>
            <a:spLocks noGrp="1"/>
          </p:cNvSpPr>
          <p:nvPr>
            <p:ph type="title" hasCustomPrompt="1"/>
          </p:nvPr>
        </p:nvSpPr>
        <p:spPr>
          <a:xfrm>
            <a:off x="353748" y="476672"/>
            <a:ext cx="8034676" cy="1440160"/>
          </a:xfrm>
          <a:prstGeom prst="rect">
            <a:avLst/>
          </a:prstGeom>
        </p:spPr>
        <p:txBody>
          <a:bodyPr/>
          <a:lstStyle>
            <a:lvl1pPr>
              <a:defRPr sz="3200" b="1" baseline="0">
                <a:solidFill>
                  <a:srgbClr val="EB0B2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z="3000" b="1" dirty="0" smtClean="0">
                <a:solidFill>
                  <a:srgbClr val="DF0A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DE SOUS-PARTIE</a:t>
            </a:r>
            <a:br>
              <a:rPr lang="fr-FR" sz="3000" b="1" dirty="0" smtClean="0">
                <a:solidFill>
                  <a:srgbClr val="DF0A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000" b="1" dirty="0" smtClean="0">
                <a:solidFill>
                  <a:srgbClr val="DF0A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</a:t>
            </a:r>
            <a:r>
              <a:rPr lang="fr-FR" sz="3000" b="1" baseline="0" dirty="0" smtClean="0">
                <a:solidFill>
                  <a:srgbClr val="DF0A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UNE OU DEUX LIGNES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Sous-titre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38" y="6259045"/>
            <a:ext cx="486022" cy="49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562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3_Titre sous-parti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" y="-41937"/>
            <a:ext cx="9143968" cy="6857976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61" y="266361"/>
            <a:ext cx="8427023" cy="2010510"/>
          </a:xfrm>
          <a:prstGeom prst="rect">
            <a:avLst/>
          </a:prstGeom>
        </p:spPr>
      </p:pic>
      <p:sp>
        <p:nvSpPr>
          <p:cNvPr id="2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395288" y="2427288"/>
            <a:ext cx="7921128" cy="3810000"/>
          </a:xfrm>
          <a:prstGeom prst="rect">
            <a:avLst/>
          </a:prstGeom>
        </p:spPr>
        <p:txBody>
          <a:bodyPr/>
          <a:lstStyle>
            <a:lvl1pPr marL="342900" indent="-342900">
              <a:buFontTx/>
              <a:buBlip>
                <a:blip r:embed="rId4"/>
              </a:buBlip>
              <a:defRPr sz="2400" baseline="0">
                <a:solidFill>
                  <a:srgbClr val="009BA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31825" indent="-285750">
              <a:buFontTx/>
              <a:buBlip>
                <a:blip r:embed="rId5"/>
              </a:buBlip>
              <a:defRPr sz="2000">
                <a:solidFill>
                  <a:srgbClr val="472A2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95350" indent="-228600" defTabSz="804863">
              <a:defRPr sz="1800">
                <a:solidFill>
                  <a:srgbClr val="472A2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62050" indent="-228600">
              <a:defRPr sz="1600">
                <a:solidFill>
                  <a:srgbClr val="472A2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435100" indent="-228600">
              <a:defRPr sz="1400">
                <a:solidFill>
                  <a:srgbClr val="472A2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 smtClean="0"/>
              <a:t>Premier niveau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  <p:sp>
        <p:nvSpPr>
          <p:cNvPr id="13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7668344" y="6453336"/>
            <a:ext cx="1341512" cy="216024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rgbClr val="898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BE" dirty="0"/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79512" y="6453336"/>
            <a:ext cx="504056" cy="216025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rgbClr val="898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15" name="Espace réservé du texte 17"/>
          <p:cNvSpPr>
            <a:spLocks noGrp="1"/>
          </p:cNvSpPr>
          <p:nvPr>
            <p:ph type="body" sz="quarter" idx="13" hasCustomPrompt="1"/>
          </p:nvPr>
        </p:nvSpPr>
        <p:spPr>
          <a:xfrm>
            <a:off x="755328" y="6453336"/>
            <a:ext cx="6841008" cy="2160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i="1">
                <a:solidFill>
                  <a:srgbClr val="898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smtClean="0"/>
              <a:t>TITRE – Sous-titre présentation</a:t>
            </a:r>
            <a:endParaRPr lang="fr-FR" dirty="0"/>
          </a:p>
        </p:txBody>
      </p:sp>
      <p:sp>
        <p:nvSpPr>
          <p:cNvPr id="10" name="Titre 4"/>
          <p:cNvSpPr>
            <a:spLocks noGrp="1"/>
          </p:cNvSpPr>
          <p:nvPr>
            <p:ph type="title" hasCustomPrompt="1"/>
          </p:nvPr>
        </p:nvSpPr>
        <p:spPr>
          <a:xfrm>
            <a:off x="353748" y="476672"/>
            <a:ext cx="8034676" cy="1440160"/>
          </a:xfrm>
          <a:prstGeom prst="rect">
            <a:avLst/>
          </a:prstGeom>
        </p:spPr>
        <p:txBody>
          <a:bodyPr/>
          <a:lstStyle>
            <a:lvl1pPr>
              <a:defRPr sz="3200" b="1" baseline="0">
                <a:solidFill>
                  <a:srgbClr val="EB0B2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z="3000" b="1" dirty="0" smtClean="0">
                <a:solidFill>
                  <a:srgbClr val="DF0A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 DE SOUS-PARTIE</a:t>
            </a:r>
            <a:br>
              <a:rPr lang="fr-FR" sz="3000" b="1" dirty="0" smtClean="0">
                <a:solidFill>
                  <a:srgbClr val="DF0A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000" b="1" dirty="0" smtClean="0">
                <a:solidFill>
                  <a:srgbClr val="DF0A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</a:t>
            </a:r>
            <a:r>
              <a:rPr lang="fr-FR" sz="3000" b="1" baseline="0" dirty="0" smtClean="0">
                <a:solidFill>
                  <a:srgbClr val="DF0A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UNE OU DEUX LIGNES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Sous-titre</a:t>
            </a: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38" y="6259045"/>
            <a:ext cx="486022" cy="49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443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1_Diapo titre +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6BF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6BFB6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53289" y="174227"/>
            <a:ext cx="8837421" cy="64951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aseline="-25000" dirty="0">
              <a:solidFill>
                <a:srgbClr val="C6BFB6"/>
              </a:solidFill>
            </a:endParaRPr>
          </a:p>
        </p:txBody>
      </p:sp>
      <p:sp>
        <p:nvSpPr>
          <p:cNvPr id="1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7668344" y="6453336"/>
            <a:ext cx="1341512" cy="216024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rgbClr val="898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BE" dirty="0"/>
          </a:p>
        </p:txBody>
      </p:sp>
      <p:sp>
        <p:nvSpPr>
          <p:cNvPr id="1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79512" y="6453336"/>
            <a:ext cx="504056" cy="216025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rgbClr val="898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-51456"/>
            <a:ext cx="9171238" cy="1008111"/>
          </a:xfrm>
          <a:prstGeom prst="rect">
            <a:avLst/>
          </a:prstGeom>
        </p:spPr>
      </p:pic>
      <p:sp>
        <p:nvSpPr>
          <p:cNvPr id="16" name="Espace réservé du texte 17"/>
          <p:cNvSpPr>
            <a:spLocks noGrp="1"/>
          </p:cNvSpPr>
          <p:nvPr>
            <p:ph type="body" sz="quarter" idx="13" hasCustomPrompt="1"/>
          </p:nvPr>
        </p:nvSpPr>
        <p:spPr>
          <a:xfrm>
            <a:off x="755328" y="6453336"/>
            <a:ext cx="6841008" cy="2160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i="1">
                <a:solidFill>
                  <a:srgbClr val="898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smtClean="0"/>
              <a:t>TITRE – Sous-titre présentation</a:t>
            </a:r>
            <a:endParaRPr lang="fr-FR" dirty="0"/>
          </a:p>
        </p:txBody>
      </p:sp>
      <p:sp>
        <p:nvSpPr>
          <p:cNvPr id="8" name="Titre 1"/>
          <p:cNvSpPr>
            <a:spLocks noGrp="1"/>
          </p:cNvSpPr>
          <p:nvPr>
            <p:ph type="title" hasCustomPrompt="1"/>
          </p:nvPr>
        </p:nvSpPr>
        <p:spPr>
          <a:xfrm>
            <a:off x="323528" y="188640"/>
            <a:ext cx="8496944" cy="576064"/>
          </a:xfrm>
          <a:prstGeom prst="rect">
            <a:avLst/>
          </a:prstGeom>
        </p:spPr>
        <p:txBody>
          <a:bodyPr/>
          <a:lstStyle>
            <a:lvl1pPr>
              <a:defRPr sz="28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Cliquez pour ajouter un titre</a:t>
            </a:r>
            <a:endParaRPr lang="fr-BE" dirty="0"/>
          </a:p>
        </p:txBody>
      </p:sp>
      <p:sp>
        <p:nvSpPr>
          <p:cNvPr id="17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5288" y="1125538"/>
            <a:ext cx="8353425" cy="5183187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38" y="6259045"/>
            <a:ext cx="486022" cy="49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920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2_Diapo titre + texte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6BF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6BFB6"/>
              </a:solidFill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153289" y="174227"/>
            <a:ext cx="8837421" cy="64951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aseline="-25000" dirty="0">
              <a:solidFill>
                <a:srgbClr val="C6BFB6"/>
              </a:solidFill>
            </a:endParaRPr>
          </a:p>
        </p:txBody>
      </p:sp>
      <p:sp>
        <p:nvSpPr>
          <p:cNvPr id="11" name="Espace réservé du contenu 2"/>
          <p:cNvSpPr>
            <a:spLocks noGrp="1"/>
          </p:cNvSpPr>
          <p:nvPr>
            <p:ph sz="half" idx="14" hasCustomPrompt="1"/>
          </p:nvPr>
        </p:nvSpPr>
        <p:spPr>
          <a:xfrm>
            <a:off x="395536" y="1124744"/>
            <a:ext cx="4100264" cy="518457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ici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BE" dirty="0"/>
          </a:p>
        </p:txBody>
      </p:sp>
      <p:sp>
        <p:nvSpPr>
          <p:cNvPr id="12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648200" y="1124744"/>
            <a:ext cx="4100264" cy="518457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ici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BE" dirty="0"/>
          </a:p>
        </p:txBody>
      </p:sp>
      <p:pic>
        <p:nvPicPr>
          <p:cNvPr id="21" name="Image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-51456"/>
            <a:ext cx="9171238" cy="1008111"/>
          </a:xfrm>
          <a:prstGeom prst="rect">
            <a:avLst/>
          </a:prstGeom>
        </p:spPr>
      </p:pic>
      <p:sp>
        <p:nvSpPr>
          <p:cNvPr id="16" name="Titre 1"/>
          <p:cNvSpPr>
            <a:spLocks noGrp="1"/>
          </p:cNvSpPr>
          <p:nvPr>
            <p:ph type="title" hasCustomPrompt="1"/>
          </p:nvPr>
        </p:nvSpPr>
        <p:spPr>
          <a:xfrm>
            <a:off x="323528" y="188640"/>
            <a:ext cx="8496944" cy="576064"/>
          </a:xfrm>
          <a:prstGeom prst="rect">
            <a:avLst/>
          </a:prstGeom>
        </p:spPr>
        <p:txBody>
          <a:bodyPr/>
          <a:lstStyle>
            <a:lvl1pPr>
              <a:defRPr sz="28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Cliquez pour ajouter un titre</a:t>
            </a:r>
            <a:endParaRPr lang="fr-BE" dirty="0"/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7668344" y="6453336"/>
            <a:ext cx="1341512" cy="216024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rgbClr val="898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BE" dirty="0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79512" y="6453336"/>
            <a:ext cx="504056" cy="216025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rgbClr val="898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14" name="Espace réservé du texte 17"/>
          <p:cNvSpPr>
            <a:spLocks noGrp="1"/>
          </p:cNvSpPr>
          <p:nvPr>
            <p:ph type="body" sz="quarter" idx="13" hasCustomPrompt="1"/>
          </p:nvPr>
        </p:nvSpPr>
        <p:spPr>
          <a:xfrm>
            <a:off x="755328" y="6453336"/>
            <a:ext cx="6841008" cy="2160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i="1">
                <a:solidFill>
                  <a:srgbClr val="898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smtClean="0"/>
              <a:t>TITRE – Sous-titre présentation</a:t>
            </a:r>
            <a:endParaRPr lang="fr-FR" dirty="0"/>
          </a:p>
        </p:txBody>
      </p:sp>
      <p:pic>
        <p:nvPicPr>
          <p:cNvPr id="18" name="Imag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38" y="6259045"/>
            <a:ext cx="486022" cy="49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514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3_Diapo titre + mé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6BF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6BFB6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153289" y="174227"/>
            <a:ext cx="8837421" cy="64951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aseline="-25000" dirty="0">
              <a:solidFill>
                <a:srgbClr val="C6BFB6"/>
              </a:solidFill>
            </a:endParaRPr>
          </a:p>
        </p:txBody>
      </p:sp>
      <p:pic>
        <p:nvPicPr>
          <p:cNvPr id="17" name="Imag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-51456"/>
            <a:ext cx="9171238" cy="1008111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323528" y="188640"/>
            <a:ext cx="8496944" cy="576064"/>
          </a:xfrm>
          <a:prstGeom prst="rect">
            <a:avLst/>
          </a:prstGeom>
        </p:spPr>
        <p:txBody>
          <a:bodyPr/>
          <a:lstStyle>
            <a:lvl1pPr>
              <a:defRPr sz="28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Cliquez pour ajouter un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24744"/>
            <a:ext cx="8352928" cy="51845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fr-BE" dirty="0" smtClean="0"/>
          </a:p>
          <a:p>
            <a:pPr lvl="0"/>
            <a:endParaRPr lang="fr-BE" dirty="0"/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7668344" y="6453336"/>
            <a:ext cx="1341512" cy="216024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rgbClr val="898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BE" dirty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79512" y="6453336"/>
            <a:ext cx="504056" cy="216025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rgbClr val="898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13" name="Espace réservé du texte 17"/>
          <p:cNvSpPr>
            <a:spLocks noGrp="1"/>
          </p:cNvSpPr>
          <p:nvPr>
            <p:ph type="body" sz="quarter" idx="13" hasCustomPrompt="1"/>
          </p:nvPr>
        </p:nvSpPr>
        <p:spPr>
          <a:xfrm>
            <a:off x="755328" y="6453336"/>
            <a:ext cx="6841008" cy="2160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i="1">
                <a:solidFill>
                  <a:srgbClr val="898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smtClean="0"/>
              <a:t>TITRE – Sous-titre présentation</a:t>
            </a:r>
            <a:endParaRPr lang="fr-FR" dirty="0"/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38" y="6259045"/>
            <a:ext cx="486022" cy="49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34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4_Diapo titre + 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6BF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6BFB6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53289" y="174227"/>
            <a:ext cx="8837421" cy="64951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aseline="-25000" dirty="0">
              <a:solidFill>
                <a:srgbClr val="C6BFB6"/>
              </a:solidFill>
            </a:endParaRPr>
          </a:p>
        </p:txBody>
      </p:sp>
      <p:pic>
        <p:nvPicPr>
          <p:cNvPr id="17" name="Imag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-51456"/>
            <a:ext cx="9171238" cy="1008111"/>
          </a:xfrm>
          <a:prstGeom prst="rect">
            <a:avLst/>
          </a:prstGeom>
        </p:spPr>
      </p:pic>
      <p:sp>
        <p:nvSpPr>
          <p:cNvPr id="13" name="Titre 1"/>
          <p:cNvSpPr>
            <a:spLocks noGrp="1"/>
          </p:cNvSpPr>
          <p:nvPr>
            <p:ph type="title" hasCustomPrompt="1"/>
          </p:nvPr>
        </p:nvSpPr>
        <p:spPr>
          <a:xfrm>
            <a:off x="323528" y="188640"/>
            <a:ext cx="8496944" cy="576064"/>
          </a:xfrm>
          <a:prstGeom prst="rect">
            <a:avLst/>
          </a:prstGeom>
        </p:spPr>
        <p:txBody>
          <a:bodyPr/>
          <a:lstStyle>
            <a:lvl1pPr>
              <a:defRPr sz="28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Cliquez pour ajouter un titre</a:t>
            </a:r>
            <a:endParaRPr lang="fr-BE" dirty="0"/>
          </a:p>
        </p:txBody>
      </p:sp>
      <p:sp>
        <p:nvSpPr>
          <p:cNvPr id="1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7668344" y="6453336"/>
            <a:ext cx="1341512" cy="216024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rgbClr val="898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BE" dirty="0"/>
          </a:p>
        </p:txBody>
      </p:sp>
      <p:sp>
        <p:nvSpPr>
          <p:cNvPr id="1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79512" y="6453336"/>
            <a:ext cx="504056" cy="216025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rgbClr val="898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 dirty="0"/>
          </a:p>
        </p:txBody>
      </p:sp>
      <p:sp>
        <p:nvSpPr>
          <p:cNvPr id="16" name="Espace réservé du texte 17"/>
          <p:cNvSpPr>
            <a:spLocks noGrp="1"/>
          </p:cNvSpPr>
          <p:nvPr>
            <p:ph type="body" sz="quarter" idx="13" hasCustomPrompt="1"/>
          </p:nvPr>
        </p:nvSpPr>
        <p:spPr>
          <a:xfrm>
            <a:off x="755328" y="6453336"/>
            <a:ext cx="6841008" cy="2160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i="1">
                <a:solidFill>
                  <a:srgbClr val="89807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 smtClean="0"/>
              <a:t>TITRE – Sous-titre présentation</a:t>
            </a:r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38" y="6259045"/>
            <a:ext cx="486022" cy="49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655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4" r:id="rId2"/>
    <p:sldLayoutId id="2147483663" r:id="rId3"/>
    <p:sldLayoutId id="2147483665" r:id="rId4"/>
    <p:sldLayoutId id="2147483673" r:id="rId5"/>
    <p:sldLayoutId id="2147483680" r:id="rId6"/>
    <p:sldLayoutId id="2147483672" r:id="rId7"/>
    <p:sldLayoutId id="2147483670" r:id="rId8"/>
    <p:sldLayoutId id="2147483676" r:id="rId9"/>
    <p:sldLayoutId id="2147483651" r:id="rId10"/>
    <p:sldLayoutId id="2147483667" r:id="rId11"/>
    <p:sldLayoutId id="2147483669" r:id="rId12"/>
    <p:sldLayoutId id="2147483678" r:id="rId13"/>
    <p:sldLayoutId id="2147483677" r:id="rId14"/>
    <p:sldLayoutId id="2147483681" r:id="rId15"/>
    <p:sldLayoutId id="2147483679" r:id="rId16"/>
    <p:sldLayoutId id="2147483654" r:id="rId17"/>
    <p:sldLayoutId id="2147483662" r:id="rId1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baseline="0">
          <a:solidFill>
            <a:schemeClr val="bg1"/>
          </a:solidFill>
          <a:latin typeface="GarageGothic-Bold" panose="02000508030000020003" pitchFamily="2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jpg"/><Relationship Id="rId4" Type="http://schemas.openxmlformats.org/officeDocument/2006/relationships/image" Target="../media/image1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3511508"/>
            <a:ext cx="8445624" cy="1624311"/>
          </a:xfrm>
        </p:spPr>
        <p:txBody>
          <a:bodyPr/>
          <a:lstStyle/>
          <a:p>
            <a:r>
              <a:rPr lang="en-US" dirty="0" smtClean="0"/>
              <a:t>Learning workshop on MEAL for cash-based assistance programs</a:t>
            </a: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>
          <a:xfrm>
            <a:off x="4355976" y="6232228"/>
            <a:ext cx="4175845" cy="365124"/>
          </a:xfrm>
        </p:spPr>
        <p:txBody>
          <a:bodyPr/>
          <a:lstStyle/>
          <a:p>
            <a:pPr lvl="0" algn="l">
              <a:spcBef>
                <a:spcPct val="20000"/>
              </a:spcBef>
            </a:pPr>
            <a:r>
              <a:rPr lang="en-GB" sz="1600" i="1" dirty="0" smtClean="0"/>
              <a:t>Maiduguri – 15</a:t>
            </a:r>
            <a:r>
              <a:rPr lang="en-GB" sz="1600" i="1" baseline="30000" dirty="0" smtClean="0"/>
              <a:t>th</a:t>
            </a:r>
            <a:r>
              <a:rPr lang="en-GB" sz="1600" i="1" dirty="0" smtClean="0"/>
              <a:t> November 2017</a:t>
            </a:r>
            <a:endParaRPr lang="en-US" sz="1600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21"/>
          <a:stretch/>
        </p:blipFill>
        <p:spPr>
          <a:xfrm>
            <a:off x="904960" y="219439"/>
            <a:ext cx="3096344" cy="28803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8387" y="4756935"/>
            <a:ext cx="1818063" cy="10484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5782" y="4738864"/>
            <a:ext cx="1052633" cy="10526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475" y="4756936"/>
            <a:ext cx="1428750" cy="1066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197" y="4752495"/>
            <a:ext cx="1120684" cy="107124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938" y="4738864"/>
            <a:ext cx="1084872" cy="1084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1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4"/>
          </p:nvPr>
        </p:nvSpPr>
        <p:spPr>
          <a:xfrm>
            <a:off x="431540" y="2460841"/>
            <a:ext cx="7921128" cy="3960416"/>
          </a:xfrm>
        </p:spPr>
        <p:txBody>
          <a:bodyPr/>
          <a:lstStyle/>
          <a:p>
            <a:r>
              <a:rPr lang="en-GB" sz="1800" dirty="0"/>
              <a:t>Price assessment before any disbursement</a:t>
            </a:r>
          </a:p>
          <a:p>
            <a:r>
              <a:rPr lang="en-GB" sz="1800" dirty="0"/>
              <a:t>Biometry? </a:t>
            </a:r>
          </a:p>
          <a:p>
            <a:pPr lvl="1"/>
            <a:r>
              <a:rPr lang="en-GB" sz="1400" dirty="0"/>
              <a:t>Mitigates a fair number of risks (card theft, pin code forgotten)</a:t>
            </a:r>
          </a:p>
          <a:p>
            <a:pPr lvl="1"/>
            <a:r>
              <a:rPr lang="en-GB" sz="1400" dirty="0"/>
              <a:t>Issues: data protection, technical difficulties with thumb print scanners</a:t>
            </a:r>
            <a:endParaRPr lang="en-GB" sz="1800" dirty="0"/>
          </a:p>
          <a:p>
            <a:r>
              <a:rPr lang="en-GB" sz="1800" dirty="0"/>
              <a:t>Shop monitoring on site during disbursement and the following days</a:t>
            </a:r>
          </a:p>
          <a:p>
            <a:r>
              <a:rPr lang="en-GB" sz="1800" dirty="0" smtClean="0"/>
              <a:t>Vendor payment by the Partner</a:t>
            </a:r>
          </a:p>
          <a:p>
            <a:pPr lvl="1"/>
            <a:r>
              <a:rPr lang="en-GB" sz="1400" dirty="0" smtClean="0"/>
              <a:t>Depending on the service provider used, transaction are not directly made to vendors when beneficiaries are purchasing, allowing financial reconsolidation and further checks if needed.</a:t>
            </a:r>
          </a:p>
          <a:p>
            <a:r>
              <a:rPr lang="en-GB" sz="1800" dirty="0" smtClean="0"/>
              <a:t>Random and targeted regular </a:t>
            </a:r>
            <a:r>
              <a:rPr lang="en-GB" sz="1800" dirty="0"/>
              <a:t>v</a:t>
            </a:r>
            <a:r>
              <a:rPr lang="en-GB" sz="1800" dirty="0" smtClean="0"/>
              <a:t>endors visits</a:t>
            </a:r>
          </a:p>
          <a:p>
            <a:r>
              <a:rPr lang="en-GB" sz="1800" dirty="0" smtClean="0"/>
              <a:t>Develop a mystery shopper system</a:t>
            </a:r>
          </a:p>
          <a:p>
            <a:pPr marL="0" indent="0">
              <a:buNone/>
            </a:pPr>
            <a:endParaRPr lang="en-GB" sz="1800" dirty="0" smtClean="0"/>
          </a:p>
          <a:p>
            <a:endParaRPr lang="fr-FR" sz="1800" dirty="0" smtClean="0"/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10</a:t>
            </a:fld>
            <a:endParaRPr lang="fr-BE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VENDORS MONITORING</a:t>
            </a:r>
            <a:br>
              <a:rPr lang="en-US" dirty="0" smtClean="0"/>
            </a:br>
            <a:r>
              <a:rPr lang="en-US" dirty="0" smtClean="0"/>
              <a:t>Mitigation measures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23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sz="2000" dirty="0" smtClean="0"/>
              <a:t>Lack of knowledge of the beneficiaries of their rights and the general functioning of the Programs</a:t>
            </a:r>
          </a:p>
          <a:p>
            <a:pPr lvl="1"/>
            <a:r>
              <a:rPr lang="en-GB" sz="1800" dirty="0" smtClean="0"/>
              <a:t>Vulnerability to embezzlement</a:t>
            </a:r>
          </a:p>
          <a:p>
            <a:pPr lvl="1"/>
            <a:r>
              <a:rPr lang="en-GB" sz="1800" dirty="0" smtClean="0"/>
              <a:t>Less inclined to complain</a:t>
            </a:r>
          </a:p>
          <a:p>
            <a:r>
              <a:rPr lang="en-GB" sz="2000" dirty="0" smtClean="0"/>
              <a:t>Cards monitoring</a:t>
            </a:r>
          </a:p>
          <a:p>
            <a:pPr lvl="1"/>
            <a:r>
              <a:rPr lang="en-GB" sz="1800" dirty="0" smtClean="0"/>
              <a:t>Losses of cards or pins</a:t>
            </a:r>
          </a:p>
          <a:p>
            <a:pPr lvl="1"/>
            <a:r>
              <a:rPr lang="en-GB" sz="1800" dirty="0" smtClean="0"/>
              <a:t>Theft</a:t>
            </a:r>
          </a:p>
          <a:p>
            <a:pPr lvl="1"/>
            <a:r>
              <a:rPr lang="en-GB" sz="1800" dirty="0" smtClean="0"/>
              <a:t>Technical issues with card or thumb print scanner</a:t>
            </a:r>
          </a:p>
          <a:p>
            <a:r>
              <a:rPr lang="en-GB" sz="2000" dirty="0" smtClean="0"/>
              <a:t>Gender/domestic issues linked with the registration of women as head of household</a:t>
            </a:r>
          </a:p>
          <a:p>
            <a:pPr lvl="1"/>
            <a:endParaRPr lang="en-GB" dirty="0"/>
          </a:p>
          <a:p>
            <a:pPr marL="346075" lvl="1" indent="0">
              <a:buNone/>
            </a:pP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11</a:t>
            </a:fld>
            <a:endParaRPr lang="fr-B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ACCOUNTABILITY TO AFFECTED POPULATIONS</a:t>
            </a:r>
            <a:br>
              <a:rPr lang="en-GB" dirty="0"/>
            </a:br>
            <a:r>
              <a:rPr lang="en-GB" dirty="0"/>
              <a:t>Main Challenges</a:t>
            </a:r>
          </a:p>
        </p:txBody>
      </p:sp>
    </p:spTree>
    <p:extLst>
      <p:ext uri="{BB962C8B-B14F-4D97-AF65-F5344CB8AC3E}">
        <p14:creationId xmlns:p14="http://schemas.microsoft.com/office/powerpoint/2010/main" val="1906698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4"/>
          </p:nvPr>
        </p:nvSpPr>
        <p:spPr>
          <a:xfrm>
            <a:off x="395288" y="2636912"/>
            <a:ext cx="7921128" cy="403244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/>
              <a:t>Toll free </a:t>
            </a:r>
            <a:r>
              <a:rPr lang="en-US" sz="2000" dirty="0" smtClean="0"/>
              <a:t>line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With dedicated team gather and respond to complaints/</a:t>
            </a:r>
            <a:r>
              <a:rPr lang="en-US" sz="1600" dirty="0" err="1" smtClean="0"/>
              <a:t>feebacks</a:t>
            </a:r>
            <a:r>
              <a:rPr lang="en-US" sz="1600" dirty="0" smtClean="0"/>
              <a:t> from beneficiaries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Specific accountability questions in monthly PDM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Foster stronger sensitization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Sensitization sessions conducted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Fliers distributed (but high rate of illiteracy in most of the communities supported)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Regular Focus Group Discussions with beneficiaries, but also vendors and local stakeholders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Radio sensitization messages (AAH)</a:t>
            </a: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12</a:t>
            </a:fld>
            <a:endParaRPr lang="fr-BE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53748" y="476672"/>
            <a:ext cx="8034676" cy="1584176"/>
          </a:xfrm>
        </p:spPr>
        <p:txBody>
          <a:bodyPr/>
          <a:lstStyle/>
          <a:p>
            <a:r>
              <a:rPr lang="en-GB" dirty="0" smtClean="0"/>
              <a:t>ACCOUNTABILITY TO AFFECTED POPULATIONS</a:t>
            </a:r>
            <a:br>
              <a:rPr lang="en-GB" dirty="0" smtClean="0"/>
            </a:br>
            <a:r>
              <a:rPr lang="en-GB" dirty="0" smtClean="0"/>
              <a:t>Complaint and Response Mechanisms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89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233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4"/>
          </p:nvPr>
        </p:nvSpPr>
        <p:spPr>
          <a:xfrm>
            <a:off x="395288" y="2708920"/>
            <a:ext cx="3672656" cy="295232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000" dirty="0" smtClean="0"/>
              <a:t>Content</a:t>
            </a:r>
          </a:p>
          <a:p>
            <a:pPr lvl="1">
              <a:spcAft>
                <a:spcPts val="1200"/>
              </a:spcAft>
            </a:pPr>
            <a:r>
              <a:rPr lang="en-GB" sz="1800" dirty="0" smtClean="0"/>
              <a:t>Presentation of each partner’s MEAL approach</a:t>
            </a:r>
          </a:p>
          <a:p>
            <a:pPr lvl="1">
              <a:spcAft>
                <a:spcPts val="1200"/>
              </a:spcAft>
            </a:pPr>
            <a:r>
              <a:rPr lang="en-GB" sz="1800" dirty="0" smtClean="0"/>
              <a:t>MEAL challenges</a:t>
            </a:r>
          </a:p>
          <a:p>
            <a:pPr lvl="2"/>
            <a:r>
              <a:rPr lang="en-US" sz="1600" dirty="0" smtClean="0"/>
              <a:t>Post </a:t>
            </a:r>
            <a:r>
              <a:rPr lang="en-US" sz="1600" dirty="0"/>
              <a:t>distribution monitoring</a:t>
            </a:r>
          </a:p>
          <a:p>
            <a:pPr lvl="2"/>
            <a:r>
              <a:rPr lang="en-US" sz="1600" dirty="0"/>
              <a:t>Vendor monitoring</a:t>
            </a:r>
          </a:p>
          <a:p>
            <a:pPr lvl="2"/>
            <a:r>
              <a:rPr lang="en-US" sz="1600" dirty="0"/>
              <a:t>Accountability towards affected population</a:t>
            </a:r>
          </a:p>
          <a:p>
            <a:pPr lvl="1"/>
            <a:endParaRPr lang="en-US" sz="16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5"/>
          </p:nvPr>
        </p:nvSpPr>
        <p:spPr>
          <a:xfrm>
            <a:off x="4643760" y="2420888"/>
            <a:ext cx="3672656" cy="3815712"/>
          </a:xfrm>
        </p:spPr>
        <p:txBody>
          <a:bodyPr/>
          <a:lstStyle/>
          <a:p>
            <a:endParaRPr lang="en-US" sz="1800" dirty="0" smtClean="0"/>
          </a:p>
          <a:p>
            <a:pPr>
              <a:spcAft>
                <a:spcPts val="1200"/>
              </a:spcAft>
            </a:pPr>
            <a:r>
              <a:rPr lang="en-US" sz="2000" dirty="0" smtClean="0"/>
              <a:t>Objectives</a:t>
            </a:r>
          </a:p>
          <a:p>
            <a:pPr lvl="1">
              <a:spcAft>
                <a:spcPts val="1200"/>
              </a:spcAft>
            </a:pPr>
            <a:r>
              <a:rPr lang="en-US" sz="1800" dirty="0" smtClean="0"/>
              <a:t>Sharing experience of MEAL approaches in </a:t>
            </a:r>
            <a:r>
              <a:rPr lang="en-US" sz="1800" dirty="0"/>
              <a:t>cash-based </a:t>
            </a:r>
            <a:r>
              <a:rPr lang="en-US" sz="1800" dirty="0" smtClean="0"/>
              <a:t>FS programs</a:t>
            </a:r>
          </a:p>
          <a:p>
            <a:pPr lvl="1">
              <a:spcAft>
                <a:spcPts val="1200"/>
              </a:spcAft>
            </a:pPr>
            <a:r>
              <a:rPr lang="en-US" sz="1800" dirty="0" smtClean="0"/>
              <a:t>Sharing challenges</a:t>
            </a:r>
          </a:p>
          <a:p>
            <a:pPr lvl="1">
              <a:spcAft>
                <a:spcPts val="1200"/>
              </a:spcAft>
            </a:pPr>
            <a:r>
              <a:rPr lang="en-US" sz="1800" dirty="0" smtClean="0"/>
              <a:t>Sharing </a:t>
            </a:r>
            <a:r>
              <a:rPr lang="en-US" sz="1800" dirty="0"/>
              <a:t>best practices</a:t>
            </a:r>
            <a:endParaRPr lang="en-US" sz="1800" dirty="0" smtClean="0"/>
          </a:p>
          <a:p>
            <a:pPr lvl="1">
              <a:spcAft>
                <a:spcPts val="1200"/>
              </a:spcAft>
            </a:pPr>
            <a:endParaRPr lang="en-US" sz="1800" dirty="0" smtClean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353748" y="836712"/>
            <a:ext cx="8034676" cy="1080120"/>
          </a:xfrm>
        </p:spPr>
        <p:txBody>
          <a:bodyPr/>
          <a:lstStyle/>
          <a:p>
            <a:r>
              <a:rPr lang="en-US" dirty="0" smtClean="0"/>
              <a:t>Workshop Content &amp; Objectives</a:t>
            </a:r>
            <a:br>
              <a:rPr lang="en-US" dirty="0" smtClean="0"/>
            </a:br>
            <a:r>
              <a:rPr lang="en-US" sz="2800" i="1" dirty="0" smtClean="0"/>
              <a:t>15</a:t>
            </a:r>
            <a:r>
              <a:rPr lang="en-US" sz="2800" i="1" baseline="30000" dirty="0" smtClean="0"/>
              <a:t>th</a:t>
            </a:r>
            <a:r>
              <a:rPr lang="en-US" sz="2800" i="1" dirty="0" smtClean="0"/>
              <a:t> November 2017</a:t>
            </a:r>
            <a:endParaRPr lang="en-US" sz="2800" i="1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655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789040"/>
            <a:ext cx="8445624" cy="2088232"/>
          </a:xfrm>
        </p:spPr>
        <p:txBody>
          <a:bodyPr/>
          <a:lstStyle/>
          <a:p>
            <a:r>
              <a:rPr lang="en-GB" dirty="0"/>
              <a:t>Monitoring, Evaluation, Accountability and Learning in E-Voucher Programs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i="1" dirty="0" smtClean="0"/>
              <a:t>Sharing partners’ approaches</a:t>
            </a:r>
            <a:endParaRPr lang="en-GB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</a:t>
            </a:fld>
            <a:endParaRPr lang="fr-B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66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4"/>
          </p:nvPr>
        </p:nvSpPr>
        <p:spPr>
          <a:xfrm>
            <a:off x="339715" y="2348904"/>
            <a:ext cx="7993136" cy="4104432"/>
          </a:xfrm>
        </p:spPr>
        <p:txBody>
          <a:bodyPr/>
          <a:lstStyle/>
          <a:p>
            <a:r>
              <a:rPr lang="en-GB" sz="2000" dirty="0"/>
              <a:t>COOPI/ ZOA/ </a:t>
            </a:r>
            <a:r>
              <a:rPr lang="en-GB" sz="2000" dirty="0" smtClean="0"/>
              <a:t>PUI</a:t>
            </a:r>
          </a:p>
          <a:p>
            <a:pPr lvl="1"/>
            <a:r>
              <a:rPr lang="en-GB" sz="1600" dirty="0" smtClean="0"/>
              <a:t>Consortium: the three partners apply a common methodology and common tools</a:t>
            </a:r>
          </a:p>
          <a:p>
            <a:pPr marL="346075" lvl="1" indent="0">
              <a:buNone/>
            </a:pPr>
            <a:endParaRPr lang="en-GB" sz="1600" dirty="0" smtClean="0"/>
          </a:p>
          <a:p>
            <a:r>
              <a:rPr lang="en-GB" sz="2000" dirty="0" smtClean="0"/>
              <a:t>Action Against Hunger</a:t>
            </a:r>
          </a:p>
          <a:p>
            <a:pPr lvl="1"/>
            <a:r>
              <a:rPr lang="en-GB" sz="1600" dirty="0" smtClean="0"/>
              <a:t>Comprehensive presentation on activities and MEAL system</a:t>
            </a:r>
          </a:p>
          <a:p>
            <a:endParaRPr lang="en-GB" sz="2000" dirty="0" smtClean="0"/>
          </a:p>
          <a:p>
            <a:r>
              <a:rPr lang="en-US" sz="2000" dirty="0" smtClean="0"/>
              <a:t>Save </a:t>
            </a:r>
            <a:r>
              <a:rPr lang="en-US" sz="2000" dirty="0"/>
              <a:t>the </a:t>
            </a:r>
            <a:r>
              <a:rPr lang="en-US" sz="2000" dirty="0" smtClean="0"/>
              <a:t>Children</a:t>
            </a:r>
          </a:p>
          <a:p>
            <a:pPr lvl="1"/>
            <a:r>
              <a:rPr lang="en-US" sz="1600" dirty="0" smtClean="0"/>
              <a:t>Focus on PDM and accountability mechanisms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PUI - </a:t>
            </a:r>
            <a:r>
              <a:rPr lang="en-US" sz="2000" dirty="0"/>
              <a:t>Lebanon </a:t>
            </a:r>
            <a:r>
              <a:rPr lang="en-US" sz="2000" dirty="0" smtClean="0"/>
              <a:t>mission</a:t>
            </a:r>
          </a:p>
          <a:p>
            <a:pPr lvl="1"/>
            <a:r>
              <a:rPr lang="en-US" sz="1600" dirty="0" smtClean="0"/>
              <a:t>Inputs from a different humanitarian and implementation set up</a:t>
            </a: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353748" y="836712"/>
            <a:ext cx="8034676" cy="1080120"/>
          </a:xfrm>
        </p:spPr>
        <p:txBody>
          <a:bodyPr/>
          <a:lstStyle/>
          <a:p>
            <a:r>
              <a:rPr lang="en-US" dirty="0" smtClean="0"/>
              <a:t>PARTICIPANTS PRESENTATIONS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453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95288" y="2427288"/>
            <a:ext cx="7921128" cy="4026048"/>
          </a:xfrm>
        </p:spPr>
        <p:txBody>
          <a:bodyPr/>
          <a:lstStyle/>
          <a:p>
            <a:r>
              <a:rPr lang="en-US" sz="2000" dirty="0" smtClean="0"/>
              <a:t>Identical scope of Programming</a:t>
            </a:r>
          </a:p>
          <a:p>
            <a:pPr lvl="1"/>
            <a:r>
              <a:rPr lang="en-US" sz="1600" dirty="0"/>
              <a:t>U</a:t>
            </a:r>
            <a:r>
              <a:rPr lang="en-US" sz="1600" dirty="0" smtClean="0"/>
              <a:t>rban and rural set ups</a:t>
            </a:r>
          </a:p>
          <a:p>
            <a:pPr lvl="1"/>
            <a:r>
              <a:rPr lang="en-GB" sz="1600" dirty="0"/>
              <a:t>All actors are using e-voucher system, with a service provider</a:t>
            </a:r>
          </a:p>
          <a:p>
            <a:pPr lvl="1"/>
            <a:r>
              <a:rPr lang="en-US" sz="1600" dirty="0" smtClean="0"/>
              <a:t>Unconditional food cash based transfers (plus unconditional cash for AAH)</a:t>
            </a:r>
          </a:p>
          <a:p>
            <a:pPr lvl="1"/>
            <a:r>
              <a:rPr lang="en-US" sz="1600" dirty="0" smtClean="0"/>
              <a:t>Systematic registration of women as head of household</a:t>
            </a:r>
          </a:p>
          <a:p>
            <a:pPr lvl="1"/>
            <a:endParaRPr lang="en-US" sz="1600" dirty="0" smtClean="0"/>
          </a:p>
          <a:p>
            <a:r>
              <a:rPr lang="en-US" sz="2000" dirty="0"/>
              <a:t>Three main MEAL </a:t>
            </a:r>
            <a:r>
              <a:rPr lang="en-US" sz="2000" dirty="0" smtClean="0"/>
              <a:t>focus from all partners with similar methodologies:</a:t>
            </a:r>
            <a:endParaRPr lang="en-US" sz="2000" dirty="0"/>
          </a:p>
          <a:p>
            <a:pPr lvl="1"/>
            <a:r>
              <a:rPr lang="en-US" sz="1600" dirty="0"/>
              <a:t>Impact monitoring </a:t>
            </a:r>
            <a:r>
              <a:rPr lang="en-US" sz="1600" dirty="0" smtClean="0"/>
              <a:t>(PDM)</a:t>
            </a:r>
          </a:p>
          <a:p>
            <a:pPr lvl="1"/>
            <a:r>
              <a:rPr lang="en-US" sz="1600" dirty="0" smtClean="0"/>
              <a:t>Vendor </a:t>
            </a:r>
            <a:r>
              <a:rPr lang="en-US" sz="1600" dirty="0"/>
              <a:t>monitoring</a:t>
            </a:r>
          </a:p>
          <a:p>
            <a:pPr lvl="1"/>
            <a:r>
              <a:rPr lang="en-US" sz="1600" dirty="0"/>
              <a:t>Accountability to Affected Populations</a:t>
            </a:r>
          </a:p>
          <a:p>
            <a:pPr lvl="1"/>
            <a:endParaRPr lang="en-US" sz="1600" dirty="0"/>
          </a:p>
          <a:p>
            <a:endParaRPr lang="en-US" sz="2000" dirty="0" smtClean="0"/>
          </a:p>
          <a:p>
            <a:endParaRPr lang="en-US" sz="18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</a:t>
            </a:fld>
            <a:endParaRPr lang="fr-B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SIMILAR APPROACH IN PROGRAM IMPLEMENTATION AND MONITORING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690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789040"/>
            <a:ext cx="8445624" cy="2304256"/>
          </a:xfrm>
        </p:spPr>
        <p:txBody>
          <a:bodyPr/>
          <a:lstStyle/>
          <a:p>
            <a:r>
              <a:rPr lang="en-GB" dirty="0" smtClean="0"/>
              <a:t>Monitoring, Evaluation, Accountability and Learning in E-Voucher Programs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i="1" dirty="0" smtClean="0"/>
              <a:t>Sharing Challenges and Best Practices</a:t>
            </a:r>
            <a:endParaRPr lang="en-GB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</a:t>
            </a:fld>
            <a:endParaRPr lang="fr-B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131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Objective:</a:t>
            </a:r>
          </a:p>
          <a:p>
            <a:pPr lvl="1"/>
            <a:r>
              <a:rPr lang="en-GB" dirty="0" smtClean="0"/>
              <a:t>Monitoring and evaluate impact (Food security indicators)</a:t>
            </a:r>
          </a:p>
          <a:p>
            <a:pPr lvl="1"/>
            <a:r>
              <a:rPr lang="en-GB" dirty="0" smtClean="0"/>
              <a:t>Specific questions linked with vendors monitoring and accountability</a:t>
            </a:r>
          </a:p>
          <a:p>
            <a:pPr marL="346075" lvl="1" indent="0">
              <a:buNone/>
            </a:pPr>
            <a:endParaRPr lang="en-GB" dirty="0" smtClean="0"/>
          </a:p>
          <a:p>
            <a:r>
              <a:rPr lang="en-GB" dirty="0" smtClean="0"/>
              <a:t>Methodology:</a:t>
            </a:r>
          </a:p>
          <a:p>
            <a:pPr lvl="1"/>
            <a:r>
              <a:rPr lang="en-GB" dirty="0" smtClean="0"/>
              <a:t>Monthly, 2 weeks after disbursement</a:t>
            </a:r>
          </a:p>
          <a:p>
            <a:pPr lvl="1"/>
            <a:r>
              <a:rPr lang="en-GB" dirty="0" smtClean="0"/>
              <a:t>Sample of beneficiaries</a:t>
            </a:r>
          </a:p>
          <a:p>
            <a:pPr lvl="1"/>
            <a:r>
              <a:rPr lang="en-GB" dirty="0" smtClean="0"/>
              <a:t>Individual questionnaires</a:t>
            </a:r>
          </a:p>
          <a:p>
            <a:pPr marL="346075" lvl="1" indent="0">
              <a:buNone/>
            </a:pP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7</a:t>
            </a:fld>
            <a:endParaRPr lang="fr-B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POST DISTRIBUTION MONITORING </a:t>
            </a:r>
            <a:br>
              <a:rPr lang="en-GB" dirty="0" smtClean="0"/>
            </a:br>
            <a:r>
              <a:rPr lang="en-GB" dirty="0" smtClean="0"/>
              <a:t>Common objectives and practices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6390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Difficulties to reach beneficiaries in an urban context</a:t>
            </a:r>
          </a:p>
          <a:p>
            <a:pPr lvl="1"/>
            <a:r>
              <a:rPr lang="en-US" dirty="0" smtClean="0"/>
              <a:t>Buffer list of extra beneficiaries in sample sizing</a:t>
            </a:r>
          </a:p>
          <a:p>
            <a:pPr lvl="1"/>
            <a:r>
              <a:rPr lang="en-US" dirty="0" smtClean="0"/>
              <a:t>Interview also random beneficiaries passing by?</a:t>
            </a:r>
          </a:p>
          <a:p>
            <a:pPr marL="346075" lvl="1" indent="0">
              <a:buNone/>
            </a:pPr>
            <a:endParaRPr lang="en-US" dirty="0" smtClean="0"/>
          </a:p>
          <a:p>
            <a:r>
              <a:rPr lang="en-US" dirty="0" smtClean="0"/>
              <a:t>Short period of time between finalization of surveys and next disbursement, doesn’t allow a proper analysis to adapt, if necessary, the following disbursement</a:t>
            </a:r>
          </a:p>
          <a:p>
            <a:pPr lvl="1"/>
            <a:r>
              <a:rPr lang="en-US" dirty="0" smtClean="0"/>
              <a:t>Quick analysis of “red flag” questions for immediate action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8</a:t>
            </a:fld>
            <a:endParaRPr lang="fr-BE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POST </a:t>
            </a:r>
            <a:r>
              <a:rPr lang="en-GB" dirty="0" smtClean="0"/>
              <a:t>DISTRIBUTION MONITORING</a:t>
            </a:r>
            <a:br>
              <a:rPr lang="en-GB" dirty="0" smtClean="0"/>
            </a:br>
            <a:r>
              <a:rPr lang="en-GB" dirty="0" smtClean="0"/>
              <a:t>Challenges and Mitigation Measures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80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95288" y="2427288"/>
            <a:ext cx="8137152" cy="3810000"/>
          </a:xfrm>
        </p:spPr>
        <p:txBody>
          <a:bodyPr/>
          <a:lstStyle/>
          <a:p>
            <a:r>
              <a:rPr lang="en-GB" sz="2000" dirty="0" smtClean="0"/>
              <a:t>Vendors taking advantage of beneficiaries</a:t>
            </a:r>
          </a:p>
          <a:p>
            <a:pPr lvl="1"/>
            <a:r>
              <a:rPr lang="en-GB" sz="1800" dirty="0" smtClean="0"/>
              <a:t>Holding cards of beneficiaries buying food on debt</a:t>
            </a:r>
          </a:p>
          <a:p>
            <a:pPr lvl="1"/>
            <a:r>
              <a:rPr lang="en-GB" sz="1800" dirty="0" smtClean="0"/>
              <a:t>Refusing negotiating prices and imposing high prices</a:t>
            </a:r>
          </a:p>
          <a:p>
            <a:r>
              <a:rPr lang="en-GB" sz="2000" dirty="0" smtClean="0"/>
              <a:t>Poor compliance with Program requisites</a:t>
            </a:r>
          </a:p>
          <a:p>
            <a:pPr lvl="1"/>
            <a:r>
              <a:rPr lang="en-GB" sz="1800" dirty="0" smtClean="0"/>
              <a:t>Not registering the actual items purchased</a:t>
            </a:r>
          </a:p>
          <a:p>
            <a:pPr lvl="1"/>
            <a:r>
              <a:rPr lang="en-GB" sz="1800" dirty="0" smtClean="0"/>
              <a:t>Providing cash instead of food items</a:t>
            </a:r>
          </a:p>
          <a:p>
            <a:pPr lvl="1"/>
            <a:r>
              <a:rPr lang="en-GB" sz="1800" dirty="0" smtClean="0"/>
              <a:t>Closing shops on normal days (only opening during disbursement)</a:t>
            </a:r>
          </a:p>
          <a:p>
            <a:r>
              <a:rPr lang="en-GB" sz="2000" dirty="0"/>
              <a:t>Price: fixing maximum prices or leave market freedom</a:t>
            </a:r>
          </a:p>
          <a:p>
            <a:pPr lvl="1"/>
            <a:r>
              <a:rPr lang="en-GB" sz="1800" dirty="0"/>
              <a:t>Partners are fixing maximum prices to ensure that vendors apply market prices</a:t>
            </a:r>
          </a:p>
          <a:p>
            <a:pPr lvl="1"/>
            <a:r>
              <a:rPr lang="en-GB" sz="1800" dirty="0"/>
              <a:t>Sometime presented as fixed prices by vendors to beneficiaries</a:t>
            </a:r>
          </a:p>
          <a:p>
            <a:endParaRPr lang="en-GB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9</a:t>
            </a:fld>
            <a:endParaRPr lang="fr-B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VENDORS </a:t>
            </a:r>
            <a:r>
              <a:rPr lang="en-US" dirty="0" smtClean="0"/>
              <a:t>MONITORING</a:t>
            </a:r>
            <a:br>
              <a:rPr lang="en-US" dirty="0" smtClean="0"/>
            </a:br>
            <a:r>
              <a:rPr lang="en-US" dirty="0" smtClean="0"/>
              <a:t>Main Challenges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5743886"/>
      </p:ext>
    </p:extLst>
  </p:cSld>
  <p:clrMapOvr>
    <a:masterClrMapping/>
  </p:clrMapOvr>
</p:sld>
</file>

<file path=ppt/theme/theme1.xml><?xml version="1.0" encoding="utf-8"?>
<a:theme xmlns:a="http://schemas.openxmlformats.org/drawingml/2006/main" name="Titre-présentation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5286</TotalTime>
  <Words>583</Words>
  <Application>Microsoft Office PowerPoint</Application>
  <PresentationFormat>On-screen Show (4:3)</PresentationFormat>
  <Paragraphs>108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GarageGothic-Bold</vt:lpstr>
      <vt:lpstr>Titre-présentation</vt:lpstr>
      <vt:lpstr>Learning workshop on MEAL for cash-based assistance programs</vt:lpstr>
      <vt:lpstr>Workshop Content &amp; Objectives 15th November 2017</vt:lpstr>
      <vt:lpstr>Monitoring, Evaluation, Accountability and Learning in E-Voucher Programs  Sharing partners’ approaches</vt:lpstr>
      <vt:lpstr>PARTICIPANTS PRESENTATIONS </vt:lpstr>
      <vt:lpstr>SIMILAR APPROACH IN PROGRAM IMPLEMENTATION AND MONITORING</vt:lpstr>
      <vt:lpstr>Monitoring, Evaluation, Accountability and Learning in E-Voucher Programs  Sharing Challenges and Best Practices</vt:lpstr>
      <vt:lpstr>POST DISTRIBUTION MONITORING  Common objectives and practices</vt:lpstr>
      <vt:lpstr>POST DISTRIBUTION MONITORING Challenges and Mitigation Measures</vt:lpstr>
      <vt:lpstr>VENDORS MONITORING Main Challenges</vt:lpstr>
      <vt:lpstr>VENDORS MONITORING Mitigation measures</vt:lpstr>
      <vt:lpstr>ACCOUNTABILITY TO AFFECTED POPULATIONS Main Challenges</vt:lpstr>
      <vt:lpstr>ACCOUNTABILITY TO AFFECTED POPULATIONS Complaint and Response Mechanisms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helsayed@premiere-urgence.org</dc:creator>
  <cp:lastModifiedBy>Dagobert BLONDON - PUI - Deputy Field Coordinator</cp:lastModifiedBy>
  <cp:revision>221</cp:revision>
  <dcterms:created xsi:type="dcterms:W3CDTF">2015-09-11T13:03:30Z</dcterms:created>
  <dcterms:modified xsi:type="dcterms:W3CDTF">2017-12-12T09:57:17Z</dcterms:modified>
</cp:coreProperties>
</file>