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6" r:id="rId2"/>
    <p:sldId id="321" r:id="rId3"/>
    <p:sldId id="333" r:id="rId4"/>
    <p:sldId id="334" r:id="rId5"/>
    <p:sldId id="335" r:id="rId6"/>
    <p:sldId id="336" r:id="rId7"/>
    <p:sldId id="337" r:id="rId8"/>
    <p:sldId id="324" r:id="rId9"/>
    <p:sldId id="338" r:id="rId10"/>
    <p:sldId id="339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04B2-E198-4286-B9BA-5D012D4726E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03B0-7927-463F-8774-D393E487F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32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3BE8F-1B52-492B-A0BE-387C0252D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899B-145B-403A-8F34-4EDA0916F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1B9D7-7B20-4E7A-99CA-AA01D6945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27FE3-6169-4958-B296-97BC34FF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E3E28-421C-4CBA-B654-8AFDB69A9C81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33E9-F6F9-431F-97C5-DF244549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592F1-078C-4B9D-B892-7B32A2F2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CFAB-C5F9-47FA-9674-9E15040AF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8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6A499-616F-4423-A61E-1B91D17F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E761-3544-408F-85DE-26C4FDB40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525CE-82C8-4927-A4C0-EEBD87750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35561-F150-4B8E-8804-5EC17C3A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0F62B-FE23-42A3-B01A-68BB0E8AE6D2}" type="datetime1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09EFC-EFC1-48EE-A941-22AC89717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64F1-1130-4DEA-931D-907C32EA4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CFAB-C5F9-47FA-9674-9E15040AF6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018095"/>
            <a:ext cx="301658" cy="4821810"/>
          </a:xfrm>
          <a:prstGeom prst="rect">
            <a:avLst/>
          </a:prstGeom>
          <a:solidFill>
            <a:srgbClr val="4C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 rot="16200000">
            <a:off x="-260641" y="4850505"/>
            <a:ext cx="82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2021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421" y="4469819"/>
            <a:ext cx="21925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 userDrawn="1"/>
        </p:nvGrpSpPr>
        <p:grpSpPr>
          <a:xfrm>
            <a:off x="-160007" y="4608313"/>
            <a:ext cx="461665" cy="384273"/>
            <a:chOff x="-970214" y="2313696"/>
            <a:chExt cx="461665" cy="384273"/>
          </a:xfrm>
        </p:grpSpPr>
        <p:sp>
          <p:nvSpPr>
            <p:cNvPr id="12" name="TextBox 11"/>
            <p:cNvSpPr txBox="1"/>
            <p:nvPr userDrawn="1"/>
          </p:nvSpPr>
          <p:spPr>
            <a:xfrm rot="16200000">
              <a:off x="-897900" y="2347162"/>
              <a:ext cx="3439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c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 rot="16200000">
              <a:off x="-911346" y="2295172"/>
              <a:ext cx="3439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o</a:t>
              </a:r>
            </a:p>
          </p:txBody>
        </p:sp>
      </p:grpSp>
      <p:sp>
        <p:nvSpPr>
          <p:cNvPr id="14" name="TextBox 13"/>
          <p:cNvSpPr txBox="1"/>
          <p:nvPr userDrawn="1"/>
        </p:nvSpPr>
        <p:spPr>
          <a:xfrm rot="16200000">
            <a:off x="-1271077" y="2779278"/>
            <a:ext cx="2762250" cy="2970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0" baseline="0" dirty="0">
                <a:solidFill>
                  <a:schemeClr val="bg1"/>
                </a:solidFill>
                <a:latin typeface="+mn-lt"/>
                <a:cs typeface="+mn-cs"/>
              </a:rPr>
              <a:t>Nigerian Meteorological Agency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-18450" y="1102936"/>
            <a:ext cx="277000" cy="4675695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1481" y="1179830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1481" y="4415741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723" y="2079050"/>
            <a:ext cx="2874657" cy="477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8723" y="2841717"/>
            <a:ext cx="3268807" cy="4047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7" b="21231"/>
          <a:stretch/>
        </p:blipFill>
        <p:spPr>
          <a:xfrm>
            <a:off x="10649709" y="6165130"/>
            <a:ext cx="1723983" cy="5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2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61F87-A991-4EAE-AE8F-66C007E15729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79044-5B75-4F64-9A7C-7556A2FE3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4A21D2-D0B7-45F7-A245-B2D7E7B8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03545-E14C-4BB1-BB26-A9FD8A2BD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2A559-8D8C-45C7-9731-2591AA351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7EFB7-C090-42AE-9C1F-1544E0BC2720}" type="datetime1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EBCFC-2344-4891-904B-54DEFA4DA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21140-2582-442E-AE38-F4E65F6D2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CFAB-C5F9-47FA-9674-9E15040AF6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7" b="21231"/>
          <a:stretch/>
        </p:blipFill>
        <p:spPr>
          <a:xfrm>
            <a:off x="10649709" y="6165130"/>
            <a:ext cx="1723983" cy="58121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018095"/>
            <a:ext cx="301658" cy="4821810"/>
          </a:xfrm>
          <a:prstGeom prst="rect">
            <a:avLst/>
          </a:prstGeom>
          <a:solidFill>
            <a:srgbClr val="4C6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 rot="16200000">
            <a:off x="-260641" y="4850505"/>
            <a:ext cx="822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2023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21" y="4469819"/>
            <a:ext cx="219257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 rot="16200000">
            <a:off x="-1271077" y="2779278"/>
            <a:ext cx="2762250" cy="2970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0" baseline="0" dirty="0">
                <a:solidFill>
                  <a:schemeClr val="bg1"/>
                </a:solidFill>
                <a:latin typeface="+mn-lt"/>
                <a:cs typeface="+mn-cs"/>
              </a:rPr>
              <a:t>Nigerian Meteorological Agency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-18450" y="1102936"/>
            <a:ext cx="277000" cy="4675695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2998" y="2703815"/>
            <a:ext cx="10263941" cy="24796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860000"/>
                </a:solidFill>
                <a:latin typeface="Adobe Caslon Pro" panose="0205050205050A020403" pitchFamily="18" charset="0"/>
              </a:rPr>
              <a:t>Updates On 2023 </a:t>
            </a:r>
            <a:br>
              <a:rPr lang="en-US" dirty="0">
                <a:solidFill>
                  <a:srgbClr val="860000"/>
                </a:solidFill>
                <a:latin typeface="Adobe Caslon Pro" panose="0205050205050A020403" pitchFamily="18" charset="0"/>
              </a:rPr>
            </a:br>
            <a:r>
              <a:rPr lang="en-US" dirty="0">
                <a:solidFill>
                  <a:srgbClr val="860000"/>
                </a:solidFill>
                <a:latin typeface="Adobe Caslon Pro" panose="0205050205050A020403" pitchFamily="18" charset="0"/>
              </a:rPr>
              <a:t>Seasonal Climate Prediction in  </a:t>
            </a:r>
            <a:br>
              <a:rPr lang="en-US" dirty="0">
                <a:solidFill>
                  <a:srgbClr val="860000"/>
                </a:solidFill>
                <a:latin typeface="Adobe Caslon Pro" panose="0205050205050A020403" pitchFamily="18" charset="0"/>
              </a:rPr>
            </a:br>
            <a:r>
              <a:rPr lang="en-US" dirty="0" err="1">
                <a:solidFill>
                  <a:srgbClr val="860000"/>
                </a:solidFill>
                <a:latin typeface="Adobe Caslon Pro" panose="0205050205050A020403" pitchFamily="18" charset="0"/>
              </a:rPr>
              <a:t>Borno</a:t>
            </a:r>
            <a:r>
              <a:rPr lang="en-US" dirty="0">
                <a:solidFill>
                  <a:srgbClr val="860000"/>
                </a:solidFill>
                <a:latin typeface="Adobe Caslon Pro" panose="0205050205050A020403" pitchFamily="18" charset="0"/>
              </a:rPr>
              <a:t>, Adamawa and Yobe State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9245600" y="5730240"/>
            <a:ext cx="2946400" cy="1127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テキスト プレースホルダー 4"/>
          <p:cNvSpPr txBox="1">
            <a:spLocks/>
          </p:cNvSpPr>
          <p:nvPr/>
        </p:nvSpPr>
        <p:spPr>
          <a:xfrm>
            <a:off x="1971232" y="5276176"/>
            <a:ext cx="8036176" cy="552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ABDULLAHI M. </a:t>
            </a:r>
          </a:p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Meteorologist/Forecaster</a:t>
            </a:r>
          </a:p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</a:t>
            </a:r>
          </a:p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62B3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NIGERIAN METEOROLOGICAL AGENCY</a:t>
            </a:r>
          </a:p>
          <a:p>
            <a:pPr marL="0" marR="0" lvl="0" indent="0" algn="ctr" defTabSz="13714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62B3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1</a:t>
            </a:r>
            <a:r>
              <a:rPr kumimoji="0" lang="en-GB" altLang="ja-JP" sz="1600" b="1" i="0" u="none" strike="noStrike" kern="1200" cap="none" spc="0" normalizeH="0" baseline="30000" noProof="0" dirty="0">
                <a:ln>
                  <a:noFill/>
                </a:ln>
                <a:solidFill>
                  <a:srgbClr val="062B3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ST</a:t>
            </a:r>
            <a:r>
              <a:rPr kumimoji="0" lang="en-GB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62B3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rPr>
              <a:t> AUGUST, 2023</a:t>
            </a:r>
          </a:p>
        </p:txBody>
      </p:sp>
      <p:sp>
        <p:nvSpPr>
          <p:cNvPr id="8" name="テキスト プレースホルダー 4"/>
          <p:cNvSpPr txBox="1">
            <a:spLocks/>
          </p:cNvSpPr>
          <p:nvPr/>
        </p:nvSpPr>
        <p:spPr>
          <a:xfrm>
            <a:off x="1971232" y="4453221"/>
            <a:ext cx="8036176" cy="552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371417" rtl="0" eaLnBrk="1" latinLnBrk="0" hangingPunct="1">
              <a:lnSpc>
                <a:spcPct val="130000"/>
              </a:lnSpc>
              <a:spcBef>
                <a:spcPts val="1200"/>
              </a:spcBef>
              <a:buFontTx/>
              <a:buNone/>
              <a:defRPr sz="2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09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417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126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835" indent="0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Tx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397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106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2814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8523" indent="-342854" algn="l" defTabSz="1371417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71417" rtl="0" eaLnBrk="1" fontAlgn="auto" latinLnBrk="0" hangingPunct="1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ja-JP" sz="1600" b="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686" y="812310"/>
            <a:ext cx="2956559" cy="1971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2184" y="781436"/>
            <a:ext cx="3200401" cy="1991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80801" y="785192"/>
            <a:ext cx="2911200" cy="1947848"/>
          </a:xfrm>
          <a:prstGeom prst="rect">
            <a:avLst/>
          </a:prstGeom>
        </p:spPr>
      </p:pic>
      <p:pic>
        <p:nvPicPr>
          <p:cNvPr id="12" name="Picture 60">
            <a:extLst>
              <a:ext uri="{FF2B5EF4-FFF2-40B4-BE49-F238E27FC236}">
                <a16:creationId xmlns:a16="http://schemas.microsoft.com/office/drawing/2014/main" id="{AB75DD1F-14A0-8E6F-1302-7EB43596A79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42" y="791990"/>
            <a:ext cx="3110844" cy="1991360"/>
          </a:xfrm>
          <a:prstGeom prst="rect">
            <a:avLst/>
          </a:prstGeom>
          <a:ln w="5715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6A0A6D-493F-3B71-50FA-F3811CBFC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721" y="26312"/>
            <a:ext cx="2112653" cy="8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12E24-7EEB-B5F0-869F-AE6E1C0A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Adaptation and Mitigation strategies to Farmers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FCFFB-19E4-0827-6995-8DFFB1A9D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2134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Early planting of farm crops to avoid early cessation impact</a:t>
            </a:r>
          </a:p>
          <a:p>
            <a:endParaRPr lang="en-US" dirty="0"/>
          </a:p>
          <a:p>
            <a:r>
              <a:rPr lang="en-US" dirty="0"/>
              <a:t>Use improved seed varieties  with shorter duration</a:t>
            </a:r>
          </a:p>
          <a:p>
            <a:endParaRPr lang="en-US" dirty="0"/>
          </a:p>
          <a:p>
            <a:r>
              <a:rPr lang="en-US" dirty="0"/>
              <a:t>Plant crops that can be cultivated with the expected periods</a:t>
            </a:r>
          </a:p>
          <a:p>
            <a:endParaRPr lang="en-US" dirty="0"/>
          </a:p>
          <a:p>
            <a:r>
              <a:rPr lang="en-US" dirty="0"/>
              <a:t>Improved the quality of your farm yield </a:t>
            </a:r>
          </a:p>
          <a:p>
            <a:endParaRPr lang="en-US" dirty="0"/>
          </a:p>
          <a:p>
            <a:r>
              <a:rPr lang="en-US" dirty="0"/>
              <a:t>Following the trend of weather update and advisory from </a:t>
            </a:r>
            <a:r>
              <a:rPr lang="en-US" dirty="0" err="1"/>
              <a:t>NiMet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BAB9-F897-3BEB-7B03-013AAAB5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1CFAB-C5F9-47FA-9674-9E15040AF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02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BCB02B1-1B82-403C-B7D2-E2CED1882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DE13A7-6382-4A67-BEBE-4FF1F37C7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9978FC9-2E40-4257-8D97-FAB20CA4BF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40ABB98-77BA-4C40-8121-34D196E58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1AA752E-66C1-4835-8A3C-556475159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E9555AB-2295-4939-AEC9-B2CBFCB4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499201-5A2C-48B3-9B02-5519B8829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3FC2AE7-C60C-4C48-BCAE-410BB6C3D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0EA1593-6BC9-441E-8F3C-46DD50F810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0ED4F6E-E612-8DAB-3BBC-F980933D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3350" y="1208376"/>
            <a:ext cx="6293323" cy="271533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7200" b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erstadt Display" panose="020B0604020202020204" pitchFamily="34" charset="0"/>
              </a:rPr>
              <a:t>THANK  YOU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147D5D-F01F-4164-BD81-D10DC6F2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142" y="2854"/>
            <a:ext cx="2783421" cy="2406445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24C7412-3E2D-4708-8DC3-425A457A1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1483A6A-CB0B-4469-B09D-C9451F9B0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A935E9D-EB55-46F3-BCCB-9CB918E870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EDC5655-C7D7-4936-91EA-E188A96DC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D0E248E-80AB-4B35-BA8D-F940FCB44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417253" y="4456669"/>
            <a:ext cx="2783421" cy="2406445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E91B0A-66E8-4298-BAC6-004DBE491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A629C66-36BD-487E-B1CD-ED026D778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6BC2D2C-3D7D-4224-81BC-22C094C9FB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BDF903-22C5-4312-8776-C2ABC3EDC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D0B72A1-38AC-49A9-5202-E560C1117E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50" y="6408581"/>
            <a:ext cx="1110926" cy="4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CD2C-4A60-1376-5A5A-796EEE9A0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384" y="159413"/>
            <a:ext cx="9224571" cy="741735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2023 RAINFAL PREDICTION RECAP FOR BAY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04478-0DE3-A6FA-377C-BD69DF02E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3425" y="950843"/>
            <a:ext cx="10390765" cy="495631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2023 predicted based on two ENSO phases;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La </a:t>
            </a:r>
            <a:r>
              <a:rPr lang="en-US" dirty="0" err="1"/>
              <a:t>Niňa</a:t>
            </a:r>
            <a:r>
              <a:rPr lang="en-US" dirty="0"/>
              <a:t> phase for onset of rains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Neutral phases – length of growing season, cessation and rainfall amount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Rainfall prediction –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Onset Dates of Rainy season </a:t>
            </a:r>
            <a:r>
              <a:rPr lang="en-US" dirty="0">
                <a:solidFill>
                  <a:schemeClr val="tx1"/>
                </a:solidFill>
              </a:rPr>
              <a:t>– </a:t>
            </a:r>
            <a:r>
              <a:rPr lang="en-US" i="1" dirty="0">
                <a:solidFill>
                  <a:schemeClr val="tx1"/>
                </a:solidFill>
              </a:rPr>
              <a:t>Normal to long term average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Early onset is started from early May in Adamawa to mid July in Northern </a:t>
            </a:r>
            <a:r>
              <a:rPr lang="en-US" dirty="0" err="1">
                <a:solidFill>
                  <a:schemeClr val="tx1"/>
                </a:solidFill>
              </a:rPr>
              <a:t>Borno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Cessation date of rainy season –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Earliest cessation is anticipated to be ending September </a:t>
            </a:r>
            <a:r>
              <a:rPr lang="en-US" dirty="0"/>
              <a:t>to early October  (Late Cessation)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Length of Growing Season</a:t>
            </a:r>
            <a:r>
              <a:rPr lang="en-US" dirty="0">
                <a:solidFill>
                  <a:schemeClr val="tx1"/>
                </a:solidFill>
              </a:rPr>
              <a:t>- </a:t>
            </a:r>
            <a:r>
              <a:rPr lang="en-GB" sz="2000" dirty="0"/>
              <a:t>The average length of growing season is anticipated to vary between 170 to 90 days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Rainfall amount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rainfall for BAY State is predicted  to range from 420mm to 1320 mm of rainfall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2DC9-9B7F-980D-8723-8718B2095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106404"/>
            <a:ext cx="11145077" cy="135133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Determining Attributes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C7AFC-4201-5EC0-19F6-D4357112D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9360" y="1683026"/>
            <a:ext cx="10417266" cy="4810539"/>
          </a:xfrm>
        </p:spPr>
        <p:txBody>
          <a:bodyPr/>
          <a:lstStyle/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La </a:t>
            </a:r>
            <a:r>
              <a:rPr lang="en-US" sz="2400" dirty="0" err="1"/>
              <a:t>Niňa</a:t>
            </a:r>
            <a:r>
              <a:rPr lang="en-US" sz="2400" dirty="0"/>
              <a:t> phase for onset of rains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1"/>
                </a:solidFill>
              </a:rPr>
              <a:t>Neutral phases – length of growing season, cessation and rainfall amount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Inter-tropical Discontinuity  (ITD) Trajectory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Pressure Intensification and weakening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95CF4-9487-9EB6-274E-AFB040B2A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8871" y="400332"/>
            <a:ext cx="8694485" cy="24621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89571-D2E9-FDF4-9551-46FE30BCE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7" y="947534"/>
            <a:ext cx="5330326" cy="5236076"/>
          </a:xfrm>
          <a:prstGeom prst="rect">
            <a:avLst/>
          </a:prstGeom>
          <a:ln w="28575">
            <a:solidFill>
              <a:srgbClr val="86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E2F69D-706B-500B-4B7E-B068640B6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3962" y="728951"/>
            <a:ext cx="3865924" cy="3717235"/>
          </a:xfrm>
          <a:prstGeom prst="rect">
            <a:avLst/>
          </a:prstGeom>
          <a:ln w="38100">
            <a:solidFill>
              <a:srgbClr val="86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25CEBF-38CE-8216-A562-498EFFFAB3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8126" y="3883233"/>
            <a:ext cx="5208106" cy="2462139"/>
          </a:xfrm>
          <a:prstGeom prst="rect">
            <a:avLst/>
          </a:prstGeom>
          <a:ln w="28575">
            <a:solidFill>
              <a:srgbClr val="86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28966E-7A29-AB77-0BF7-CDD0097FE019}"/>
              </a:ext>
            </a:extLst>
          </p:cNvPr>
          <p:cNvSpPr txBox="1"/>
          <p:nvPr/>
        </p:nvSpPr>
        <p:spPr>
          <a:xfrm>
            <a:off x="1468293" y="227129"/>
            <a:ext cx="79556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Inter-tropical Discontinuity  (ITD) Trajectory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D32E28-10B5-29FB-A7B8-971ECBFD64E5}"/>
              </a:ext>
            </a:extLst>
          </p:cNvPr>
          <p:cNvSpPr txBox="1"/>
          <p:nvPr/>
        </p:nvSpPr>
        <p:spPr>
          <a:xfrm>
            <a:off x="9621781" y="1631401"/>
            <a:ext cx="245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MSLP in July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78BD71-A1D3-1BC1-78DC-15CAF1605F27}"/>
              </a:ext>
            </a:extLst>
          </p:cNvPr>
          <p:cNvSpPr txBox="1"/>
          <p:nvPr/>
        </p:nvSpPr>
        <p:spPr>
          <a:xfrm>
            <a:off x="5643962" y="6345372"/>
            <a:ext cx="308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MSLP in August 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26D1A439-F602-F50B-2723-1FBF16686E0E}"/>
              </a:ext>
            </a:extLst>
          </p:cNvPr>
          <p:cNvSpPr/>
          <p:nvPr/>
        </p:nvSpPr>
        <p:spPr>
          <a:xfrm>
            <a:off x="7142922" y="2000733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F2180C3E-3AA8-D25D-EE11-19692ED71605}"/>
              </a:ext>
            </a:extLst>
          </p:cNvPr>
          <p:cNvSpPr/>
          <p:nvPr/>
        </p:nvSpPr>
        <p:spPr>
          <a:xfrm>
            <a:off x="7534387" y="5400515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240261D-6228-4D92-9338-90E53166D71D}"/>
              </a:ext>
            </a:extLst>
          </p:cNvPr>
          <p:cNvSpPr/>
          <p:nvPr/>
        </p:nvSpPr>
        <p:spPr>
          <a:xfrm>
            <a:off x="2443575" y="2901768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8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42739-74A6-29EF-EB0A-585F1454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2AC9E-46F1-F603-B5BC-0C4B27B22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98359-6A56-3001-E542-337DAC066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6742" y="602723"/>
            <a:ext cx="6222500" cy="5306757"/>
          </a:xfrm>
          <a:prstGeom prst="rect">
            <a:avLst/>
          </a:prstGeom>
          <a:ln w="28575">
            <a:solidFill>
              <a:srgbClr val="86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C47036-A3D2-5B2B-97BA-4A9099108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35" y="602723"/>
            <a:ext cx="5570107" cy="53067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62B99E2B-FC17-EC3F-EBBF-E5C6CE1E1AEB}"/>
              </a:ext>
            </a:extLst>
          </p:cNvPr>
          <p:cNvSpPr/>
          <p:nvPr/>
        </p:nvSpPr>
        <p:spPr>
          <a:xfrm>
            <a:off x="9108172" y="3617498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419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C376B-6C74-E831-2D7A-212619DA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C9CA5-F4DA-CA8B-541B-21CCF9D53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95D508-938B-C10E-665A-A4F9CACCD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74" y="1179829"/>
            <a:ext cx="5592417" cy="51944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FEFB7B-546E-71CD-0E6E-D90E5EB72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151" y="1179828"/>
            <a:ext cx="6907207" cy="5194468"/>
          </a:xfrm>
          <a:prstGeom prst="rect">
            <a:avLst/>
          </a:prstGeom>
          <a:ln w="38100">
            <a:solidFill>
              <a:srgbClr val="86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6ED05-6AC6-849B-3C90-EEBCCBA7316C}"/>
              </a:ext>
            </a:extLst>
          </p:cNvPr>
          <p:cNvSpPr txBox="1"/>
          <p:nvPr/>
        </p:nvSpPr>
        <p:spPr>
          <a:xfrm>
            <a:off x="1813432" y="6466814"/>
            <a:ext cx="26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 accumulation in July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5208AA-5397-3932-694A-18DBDD2BFDE2}"/>
              </a:ext>
            </a:extLst>
          </p:cNvPr>
          <p:cNvSpPr txBox="1"/>
          <p:nvPr/>
        </p:nvSpPr>
        <p:spPr>
          <a:xfrm>
            <a:off x="6907695" y="6374296"/>
            <a:ext cx="6685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Rain accumulation in August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98B03C77-ACC6-BF83-F192-C9E125061B13}"/>
              </a:ext>
            </a:extLst>
          </p:cNvPr>
          <p:cNvSpPr/>
          <p:nvPr/>
        </p:nvSpPr>
        <p:spPr>
          <a:xfrm>
            <a:off x="8612920" y="3190904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A195D244-021C-7359-3C53-7547F4CB67EA}"/>
              </a:ext>
            </a:extLst>
          </p:cNvPr>
          <p:cNvSpPr/>
          <p:nvPr/>
        </p:nvSpPr>
        <p:spPr>
          <a:xfrm>
            <a:off x="3016973" y="3710628"/>
            <a:ext cx="196002" cy="13286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91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AAEE-600F-630C-08AA-8982C9DE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A0861-3B22-A479-C1CA-8363AEC662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9A528-9D41-0D72-18B4-AAEDAD0305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81878"/>
            <a:ext cx="11634952" cy="5539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82B93-0295-38C0-F3C6-6A433BE19F01}"/>
              </a:ext>
            </a:extLst>
          </p:cNvPr>
          <p:cNvSpPr txBox="1"/>
          <p:nvPr/>
        </p:nvSpPr>
        <p:spPr>
          <a:xfrm>
            <a:off x="3209649" y="6568044"/>
            <a:ext cx="449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Satellite (IR) image of a system 31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July, 2023</a:t>
            </a:r>
          </a:p>
        </p:txBody>
      </p:sp>
    </p:spTree>
    <p:extLst>
      <p:ext uri="{BB962C8B-B14F-4D97-AF65-F5344CB8AC3E}">
        <p14:creationId xmlns:p14="http://schemas.microsoft.com/office/powerpoint/2010/main" val="11072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56BC0-BE36-2D86-1077-788A87976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1CFAB-C5F9-47FA-9674-9E15040AF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CE383CD-5649-0FB7-6A47-A4F711E858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6435" y="397579"/>
            <a:ext cx="4331390" cy="605725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FD9304-FC48-2141-42F3-5A9ED5305C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714439"/>
            <a:ext cx="4031976" cy="277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6E8EF2-DE48-A4AF-D736-FF956A4FE0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570" y="4127101"/>
            <a:ext cx="4065953" cy="25422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81148E-EA77-A0A6-D004-BDBB78ACAF1A}"/>
              </a:ext>
            </a:extLst>
          </p:cNvPr>
          <p:cNvSpPr txBox="1"/>
          <p:nvPr/>
        </p:nvSpPr>
        <p:spPr>
          <a:xfrm>
            <a:off x="6570541" y="391944"/>
            <a:ext cx="292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Chad Basin Flood Risk region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7DC2A0-D20C-7630-64C2-9973102FE998}"/>
              </a:ext>
            </a:extLst>
          </p:cNvPr>
          <p:cNvSpPr txBox="1"/>
          <p:nvPr/>
        </p:nvSpPr>
        <p:spPr>
          <a:xfrm>
            <a:off x="6570541" y="3630452"/>
            <a:ext cx="3178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 Benue Flood Risk region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B3CB5-4045-8548-31E8-B4F3F9DB69D2}"/>
              </a:ext>
            </a:extLst>
          </p:cNvPr>
          <p:cNvSpPr/>
          <p:nvPr/>
        </p:nvSpPr>
        <p:spPr>
          <a:xfrm>
            <a:off x="6400800" y="714439"/>
            <a:ext cx="4018723" cy="2783859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655152C-B6B5-CD34-2F69-CFA75C921F2B}"/>
              </a:ext>
            </a:extLst>
          </p:cNvPr>
          <p:cNvSpPr/>
          <p:nvPr/>
        </p:nvSpPr>
        <p:spPr>
          <a:xfrm>
            <a:off x="6353570" y="4081670"/>
            <a:ext cx="4087902" cy="2617032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EA0F65-6561-7932-7008-FD9FD8F4C948}"/>
              </a:ext>
            </a:extLst>
          </p:cNvPr>
          <p:cNvSpPr txBox="1"/>
          <p:nvPr/>
        </p:nvSpPr>
        <p:spPr>
          <a:xfrm>
            <a:off x="988325" y="6374801"/>
            <a:ext cx="6294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Nigerian Hydrological Agency(NIHSA), 2023</a:t>
            </a:r>
          </a:p>
        </p:txBody>
      </p:sp>
    </p:spTree>
    <p:extLst>
      <p:ext uri="{BB962C8B-B14F-4D97-AF65-F5344CB8AC3E}">
        <p14:creationId xmlns:p14="http://schemas.microsoft.com/office/powerpoint/2010/main" val="2896335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AA28-D7E6-EE5B-C8FC-0A8A2DF5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Expected changes in the 2023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CF118-A78F-01E6-E73F-0CDDA5D7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51435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Prolongment of Little Dry Spell from normal to abnormal condition (&gt;20days)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Decrease in Rainfall amount especially in northern </a:t>
            </a:r>
            <a:r>
              <a:rPr lang="en-US" dirty="0" err="1"/>
              <a:t>Borno</a:t>
            </a:r>
            <a:r>
              <a:rPr lang="en-US" dirty="0"/>
              <a:t> and </a:t>
            </a:r>
            <a:r>
              <a:rPr lang="en-US"/>
              <a:t>Yobe state (&lt;350mm)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Decline in Cumulative Number of rainy days from minimum of 90 days to 67days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Early cessation than forecasted in the BAY region (from Mid September to early October)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D4DC1-D8C3-CC79-5094-FE7619C04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51CFAB-C5F9-47FA-9674-9E15040AF68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1222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62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Caslon Pro</vt:lpstr>
      <vt:lpstr>Arial</vt:lpstr>
      <vt:lpstr>Bierstadt Display</vt:lpstr>
      <vt:lpstr>Calibri</vt:lpstr>
      <vt:lpstr>Calibri Light</vt:lpstr>
      <vt:lpstr>Times New Roman</vt:lpstr>
      <vt:lpstr>Wingdings</vt:lpstr>
      <vt:lpstr>1_Office Theme</vt:lpstr>
      <vt:lpstr>Updates On 2023  Seasonal Climate Prediction in   Borno, Adamawa and Yobe State</vt:lpstr>
      <vt:lpstr>2023 RAINFAL PREDICTION RECAP FOR BAY </vt:lpstr>
      <vt:lpstr>Determining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Expected changes in the 2023 Prediction</vt:lpstr>
      <vt:lpstr>Adaptation and Mitigation strategies to Farmers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 2023  Seasonal Climate Prediction in   Borno, Adamawa and Yobe State</dc:title>
  <dc:creator>Tiruneh DEBENA</dc:creator>
  <cp:lastModifiedBy>Tiruneh DEBENA</cp:lastModifiedBy>
  <cp:revision>2</cp:revision>
  <dcterms:created xsi:type="dcterms:W3CDTF">2023-08-15T08:54:52Z</dcterms:created>
  <dcterms:modified xsi:type="dcterms:W3CDTF">2023-08-15T09:20:20Z</dcterms:modified>
</cp:coreProperties>
</file>