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7" r:id="rId5"/>
    <p:sldId id="256" r:id="rId6"/>
  </p:sldIdLst>
  <p:sldSz cx="6858000" cy="852805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33770E-EDE6-446E-8103-11B21326B455}" name="Jocelyne SANKIMA" initials="JS" userId="S::jocelyne.sankima@wfp.org::762b928f-c185-4e75-bc8d-073e24b090ca" providerId="AD"/>
  <p188:author id="{267EE71F-E4CF-2640-16B2-A6A6650BB44B}" name="Cassandra WALKER" initials="CW" userId="S::cassandra.walker@wfp.org::7d551a76-2a3b-46ce-9612-27f9694a0380" providerId="AD"/>
  <p188:author id="{5E1F615A-78A9-D0EA-20FB-286D9951BAE4}" name="Mireille HANGI" initials="MH" userId="S::mireille.hangi@wfp.org::c0abfb40-1cc5-4a9b-9658-2937cfa9da8f" providerId="AD"/>
  <p188:author id="{DBD4AB7D-1EA8-16DE-3492-D42DEC0B768B}" name="Hajar ANBAR" initials="HA" userId="S::hajar.anbar@wfp.org::98a11bde-a64e-4106-83d5-a9f0202a241b" providerId="AD"/>
  <p188:author id="{CD380DE4-0C2B-7AE3-D1F6-165E3D372C85}" name="Constant PHAMBU" initials="CP" userId="S::constant.phambu@wfp.org::3460d464-bf30-4ee6-ae8f-98e917c6a9bc" providerId="AD"/>
  <p188:author id="{DBA36DEE-29AF-0373-D76E-DC2E1641CDD9}" name="Djimadoumadji ALLAINGAR" initials="DA" userId="S::djimadoumadji.allaingar@wfp.org::05d8488d-65da-4f8d-854b-fc5550905e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reille HANGI" initials="MH" lastIdx="1" clrIdx="0">
    <p:extLst>
      <p:ext uri="{19B8F6BF-5375-455C-9EA6-DF929625EA0E}">
        <p15:presenceInfo xmlns:p15="http://schemas.microsoft.com/office/powerpoint/2012/main" userId="S::mireille.hangi@wfp.org::c0abfb40-1cc5-4a9b-9658-2937cfa9da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EB9"/>
    <a:srgbClr val="FFCC99"/>
    <a:srgbClr val="92D4C6"/>
    <a:srgbClr val="9B9FD4"/>
    <a:srgbClr val="EEE9E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702C48-4540-490D-8C38-7B100E4281BF}" v="2" dt="2023-04-28T10:03:31.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6" d="100"/>
          <a:sy n="96" d="100"/>
        </p:scale>
        <p:origin x="1064" y="-1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395679"/>
            <a:ext cx="5829300" cy="2969025"/>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479201"/>
            <a:ext cx="5143500" cy="205897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331463-1066-4165-AE42-60AB6431A355}"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D12595-F3CA-4310-A597-24EFC79E4E7B}" type="slidenum">
              <a:rPr lang="en-GB" smtClean="0"/>
              <a:t>‹N°›</a:t>
            </a:fld>
            <a:endParaRPr lang="en-GB"/>
          </a:p>
        </p:txBody>
      </p:sp>
    </p:spTree>
    <p:extLst>
      <p:ext uri="{BB962C8B-B14F-4D97-AF65-F5344CB8AC3E}">
        <p14:creationId xmlns:p14="http://schemas.microsoft.com/office/powerpoint/2010/main" val="420175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31463-1066-4165-AE42-60AB6431A355}"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D12595-F3CA-4310-A597-24EFC79E4E7B}" type="slidenum">
              <a:rPr lang="en-GB" smtClean="0"/>
              <a:t>‹N°›</a:t>
            </a:fld>
            <a:endParaRPr lang="en-GB"/>
          </a:p>
        </p:txBody>
      </p:sp>
    </p:spTree>
    <p:extLst>
      <p:ext uri="{BB962C8B-B14F-4D97-AF65-F5344CB8AC3E}">
        <p14:creationId xmlns:p14="http://schemas.microsoft.com/office/powerpoint/2010/main" val="185648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54040"/>
            <a:ext cx="1478756" cy="722712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54040"/>
            <a:ext cx="4350544" cy="72271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31463-1066-4165-AE42-60AB6431A355}"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D12595-F3CA-4310-A597-24EFC79E4E7B}" type="slidenum">
              <a:rPr lang="en-GB" smtClean="0"/>
              <a:t>‹N°›</a:t>
            </a:fld>
            <a:endParaRPr lang="en-GB"/>
          </a:p>
        </p:txBody>
      </p:sp>
    </p:spTree>
    <p:extLst>
      <p:ext uri="{BB962C8B-B14F-4D97-AF65-F5344CB8AC3E}">
        <p14:creationId xmlns:p14="http://schemas.microsoft.com/office/powerpoint/2010/main" val="425041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31463-1066-4165-AE42-60AB6431A355}"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D12595-F3CA-4310-A597-24EFC79E4E7B}" type="slidenum">
              <a:rPr lang="en-GB" smtClean="0"/>
              <a:t>‹N°›</a:t>
            </a:fld>
            <a:endParaRPr lang="en-GB"/>
          </a:p>
        </p:txBody>
      </p:sp>
    </p:spTree>
    <p:extLst>
      <p:ext uri="{BB962C8B-B14F-4D97-AF65-F5344CB8AC3E}">
        <p14:creationId xmlns:p14="http://schemas.microsoft.com/office/powerpoint/2010/main" val="3306836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126093"/>
            <a:ext cx="5915025" cy="354743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5707084"/>
            <a:ext cx="5915025" cy="186551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31463-1066-4165-AE42-60AB6431A355}"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D12595-F3CA-4310-A597-24EFC79E4E7B}" type="slidenum">
              <a:rPr lang="en-GB" smtClean="0"/>
              <a:t>‹N°›</a:t>
            </a:fld>
            <a:endParaRPr lang="en-GB"/>
          </a:p>
        </p:txBody>
      </p:sp>
    </p:spTree>
    <p:extLst>
      <p:ext uri="{BB962C8B-B14F-4D97-AF65-F5344CB8AC3E}">
        <p14:creationId xmlns:p14="http://schemas.microsoft.com/office/powerpoint/2010/main" val="187531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270199"/>
            <a:ext cx="2914650" cy="5410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270199"/>
            <a:ext cx="2914650" cy="5410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331463-1066-4165-AE42-60AB6431A355}" type="datetimeFigureOut">
              <a:rPr lang="en-GB" smtClean="0"/>
              <a:t>28/04/2023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D12595-F3CA-4310-A597-24EFC79E4E7B}" type="slidenum">
              <a:rPr lang="en-GB" smtClean="0"/>
              <a:t>‹N°›</a:t>
            </a:fld>
            <a:endParaRPr lang="en-GB"/>
          </a:p>
        </p:txBody>
      </p:sp>
    </p:spTree>
    <p:extLst>
      <p:ext uri="{BB962C8B-B14F-4D97-AF65-F5344CB8AC3E}">
        <p14:creationId xmlns:p14="http://schemas.microsoft.com/office/powerpoint/2010/main" val="425928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54042"/>
            <a:ext cx="5915025" cy="164836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090557"/>
            <a:ext cx="2901255" cy="10245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115107"/>
            <a:ext cx="2901255" cy="4581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090557"/>
            <a:ext cx="2915543" cy="10245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115107"/>
            <a:ext cx="2915543" cy="4581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331463-1066-4165-AE42-60AB6431A355}" type="datetimeFigureOut">
              <a:rPr lang="en-GB" smtClean="0"/>
              <a:t>28/04/2023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D12595-F3CA-4310-A597-24EFC79E4E7B}" type="slidenum">
              <a:rPr lang="en-GB" smtClean="0"/>
              <a:t>‹N°›</a:t>
            </a:fld>
            <a:endParaRPr lang="en-GB"/>
          </a:p>
        </p:txBody>
      </p:sp>
    </p:spTree>
    <p:extLst>
      <p:ext uri="{BB962C8B-B14F-4D97-AF65-F5344CB8AC3E}">
        <p14:creationId xmlns:p14="http://schemas.microsoft.com/office/powerpoint/2010/main" val="210138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331463-1066-4165-AE42-60AB6431A355}" type="datetimeFigureOut">
              <a:rPr lang="en-GB" smtClean="0"/>
              <a:t>28/04/2023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D12595-F3CA-4310-A597-24EFC79E4E7B}" type="slidenum">
              <a:rPr lang="en-GB" smtClean="0"/>
              <a:t>‹N°›</a:t>
            </a:fld>
            <a:endParaRPr lang="en-GB"/>
          </a:p>
        </p:txBody>
      </p:sp>
    </p:spTree>
    <p:extLst>
      <p:ext uri="{BB962C8B-B14F-4D97-AF65-F5344CB8AC3E}">
        <p14:creationId xmlns:p14="http://schemas.microsoft.com/office/powerpoint/2010/main" val="1791720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31463-1066-4165-AE42-60AB6431A355}" type="datetimeFigureOut">
              <a:rPr lang="en-GB" smtClean="0"/>
              <a:t>28/04/2023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D12595-F3CA-4310-A597-24EFC79E4E7B}" type="slidenum">
              <a:rPr lang="en-GB" smtClean="0"/>
              <a:t>‹N°›</a:t>
            </a:fld>
            <a:endParaRPr lang="en-GB"/>
          </a:p>
        </p:txBody>
      </p:sp>
    </p:spTree>
    <p:extLst>
      <p:ext uri="{BB962C8B-B14F-4D97-AF65-F5344CB8AC3E}">
        <p14:creationId xmlns:p14="http://schemas.microsoft.com/office/powerpoint/2010/main" val="132476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568537"/>
            <a:ext cx="2211884" cy="1989878"/>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227883"/>
            <a:ext cx="3471863" cy="606044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558415"/>
            <a:ext cx="2211884" cy="47397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3331463-1066-4165-AE42-60AB6431A355}" type="datetimeFigureOut">
              <a:rPr lang="en-GB" smtClean="0"/>
              <a:t>28/04/2023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D12595-F3CA-4310-A597-24EFC79E4E7B}" type="slidenum">
              <a:rPr lang="en-GB" smtClean="0"/>
              <a:t>‹N°›</a:t>
            </a:fld>
            <a:endParaRPr lang="en-GB"/>
          </a:p>
        </p:txBody>
      </p:sp>
    </p:spTree>
    <p:extLst>
      <p:ext uri="{BB962C8B-B14F-4D97-AF65-F5344CB8AC3E}">
        <p14:creationId xmlns:p14="http://schemas.microsoft.com/office/powerpoint/2010/main" val="99643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568537"/>
            <a:ext cx="2211884" cy="1989878"/>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227883"/>
            <a:ext cx="3471863" cy="60604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558415"/>
            <a:ext cx="2211884" cy="47397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3331463-1066-4165-AE42-60AB6431A355}" type="datetimeFigureOut">
              <a:rPr lang="en-GB" smtClean="0"/>
              <a:t>28/04/2023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D12595-F3CA-4310-A597-24EFC79E4E7B}" type="slidenum">
              <a:rPr lang="en-GB" smtClean="0"/>
              <a:t>‹N°›</a:t>
            </a:fld>
            <a:endParaRPr lang="en-GB"/>
          </a:p>
        </p:txBody>
      </p:sp>
    </p:spTree>
    <p:extLst>
      <p:ext uri="{BB962C8B-B14F-4D97-AF65-F5344CB8AC3E}">
        <p14:creationId xmlns:p14="http://schemas.microsoft.com/office/powerpoint/2010/main" val="321622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54042"/>
            <a:ext cx="5915025" cy="16483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270199"/>
            <a:ext cx="5915025" cy="5410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7904241"/>
            <a:ext cx="1543050" cy="454040"/>
          </a:xfrm>
          <a:prstGeom prst="rect">
            <a:avLst/>
          </a:prstGeom>
        </p:spPr>
        <p:txBody>
          <a:bodyPr vert="horz" lIns="91440" tIns="45720" rIns="91440" bIns="45720" rtlCol="0" anchor="ctr"/>
          <a:lstStyle>
            <a:lvl1pPr algn="l">
              <a:defRPr sz="900">
                <a:solidFill>
                  <a:schemeClr val="tx1">
                    <a:tint val="75000"/>
                  </a:schemeClr>
                </a:solidFill>
              </a:defRPr>
            </a:lvl1pPr>
          </a:lstStyle>
          <a:p>
            <a:fld id="{03331463-1066-4165-AE42-60AB6431A355}" type="datetimeFigureOut">
              <a:rPr lang="en-GB" smtClean="0"/>
              <a:t>28/04/2023</a:t>
            </a:fld>
            <a:endParaRPr lang="en-GB"/>
          </a:p>
        </p:txBody>
      </p:sp>
      <p:sp>
        <p:nvSpPr>
          <p:cNvPr id="5" name="Footer Placeholder 4"/>
          <p:cNvSpPr>
            <a:spLocks noGrp="1"/>
          </p:cNvSpPr>
          <p:nvPr>
            <p:ph type="ftr" sz="quarter" idx="3"/>
          </p:nvPr>
        </p:nvSpPr>
        <p:spPr>
          <a:xfrm>
            <a:off x="2271713" y="7904241"/>
            <a:ext cx="2314575" cy="45404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7904241"/>
            <a:ext cx="1543050" cy="454040"/>
          </a:xfrm>
          <a:prstGeom prst="rect">
            <a:avLst/>
          </a:prstGeom>
        </p:spPr>
        <p:txBody>
          <a:bodyPr vert="horz" lIns="91440" tIns="45720" rIns="91440" bIns="45720" rtlCol="0" anchor="ctr"/>
          <a:lstStyle>
            <a:lvl1pPr algn="r">
              <a:defRPr sz="900">
                <a:solidFill>
                  <a:schemeClr val="tx1">
                    <a:tint val="75000"/>
                  </a:schemeClr>
                </a:solidFill>
              </a:defRPr>
            </a:lvl1pPr>
          </a:lstStyle>
          <a:p>
            <a:fld id="{4FD12595-F3CA-4310-A597-24EFC79E4E7B}" type="slidenum">
              <a:rPr lang="en-GB" smtClean="0"/>
              <a:t>‹N°›</a:t>
            </a:fld>
            <a:endParaRPr lang="en-GB"/>
          </a:p>
        </p:txBody>
      </p:sp>
    </p:spTree>
    <p:extLst>
      <p:ext uri="{BB962C8B-B14F-4D97-AF65-F5344CB8AC3E}">
        <p14:creationId xmlns:p14="http://schemas.microsoft.com/office/powerpoint/2010/main" val="11285375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1C856C-A973-4E8C-BAFD-DFD143F5769F}"/>
              </a:ext>
            </a:extLst>
          </p:cNvPr>
          <p:cNvSpPr/>
          <p:nvPr/>
        </p:nvSpPr>
        <p:spPr>
          <a:xfrm>
            <a:off x="-13507" y="6467"/>
            <a:ext cx="6887180" cy="727335"/>
          </a:xfrm>
          <a:prstGeom prst="rect">
            <a:avLst/>
          </a:prstGeom>
          <a:solidFill>
            <a:srgbClr val="0A6E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9" tIns="45720" rIns="91439" bIns="45720" numCol="1" spcCol="0" rtlCol="0" fromWordArt="0" anchor="ctr" anchorCtr="0" forceAA="0" compatLnSpc="1">
            <a:prstTxWarp prst="textNoShape">
              <a:avLst/>
            </a:prstTxWarp>
            <a:noAutofit/>
          </a:bodyPr>
          <a:lstStyle/>
          <a:p>
            <a:pPr algn="ctr"/>
            <a:endParaRPr lang="en-GB" sz="1799" dirty="0"/>
          </a:p>
        </p:txBody>
      </p:sp>
      <p:pic>
        <p:nvPicPr>
          <p:cNvPr id="11" name="Graphic 10">
            <a:extLst>
              <a:ext uri="{FF2B5EF4-FFF2-40B4-BE49-F238E27FC236}">
                <a16:creationId xmlns:a16="http://schemas.microsoft.com/office/drawing/2014/main" id="{AD4F81BC-36DE-4A74-AB9E-8469E2F050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49324" y="47012"/>
            <a:ext cx="436668" cy="655001"/>
          </a:xfrm>
          <a:prstGeom prst="rect">
            <a:avLst/>
          </a:prstGeom>
        </p:spPr>
      </p:pic>
      <p:sp>
        <p:nvSpPr>
          <p:cNvPr id="2" name="Title 1">
            <a:extLst>
              <a:ext uri="{FF2B5EF4-FFF2-40B4-BE49-F238E27FC236}">
                <a16:creationId xmlns:a16="http://schemas.microsoft.com/office/drawing/2014/main" id="{F5129655-F33F-459C-9853-97FBDD3D367D}"/>
              </a:ext>
            </a:extLst>
          </p:cNvPr>
          <p:cNvSpPr>
            <a:spLocks noGrp="1"/>
          </p:cNvSpPr>
          <p:nvPr>
            <p:ph type="title"/>
          </p:nvPr>
        </p:nvSpPr>
        <p:spPr>
          <a:xfrm>
            <a:off x="124248" y="-102933"/>
            <a:ext cx="1353607" cy="672231"/>
          </a:xfrm>
        </p:spPr>
        <p:txBody>
          <a:bodyPr/>
          <a:lstStyle/>
          <a:p>
            <a:r>
              <a:rPr lang="fr-FR" b="1" dirty="0" err="1">
                <a:solidFill>
                  <a:schemeClr val="bg1"/>
                </a:solidFill>
              </a:rPr>
              <a:t>mVAM</a:t>
            </a:r>
            <a:endParaRPr lang="en-GB" b="1" dirty="0">
              <a:solidFill>
                <a:schemeClr val="bg1"/>
              </a:solidFill>
            </a:endParaRPr>
          </a:p>
        </p:txBody>
      </p:sp>
      <p:sp>
        <p:nvSpPr>
          <p:cNvPr id="3" name="Content Placeholder 2">
            <a:extLst>
              <a:ext uri="{FF2B5EF4-FFF2-40B4-BE49-F238E27FC236}">
                <a16:creationId xmlns:a16="http://schemas.microsoft.com/office/drawing/2014/main" id="{688D7358-6F2E-4D1B-818E-6A91993D0EDD}"/>
              </a:ext>
            </a:extLst>
          </p:cNvPr>
          <p:cNvSpPr>
            <a:spLocks noGrp="1"/>
          </p:cNvSpPr>
          <p:nvPr>
            <p:ph idx="1"/>
          </p:nvPr>
        </p:nvSpPr>
        <p:spPr>
          <a:xfrm>
            <a:off x="2637093" y="722342"/>
            <a:ext cx="4220907" cy="7561910"/>
          </a:xfrm>
        </p:spPr>
        <p:txBody>
          <a:bodyPr>
            <a:normAutofit/>
          </a:bodyPr>
          <a:lstStyle/>
          <a:p>
            <a:pPr marL="0" indent="0">
              <a:buNone/>
            </a:pPr>
            <a:r>
              <a:rPr lang="fr-FR" sz="1050" b="1" dirty="0">
                <a:solidFill>
                  <a:srgbClr val="0070C0"/>
                </a:solidFill>
                <a:latin typeface="Verdana" panose="020B0604030504040204" pitchFamily="34" charset="0"/>
                <a:ea typeface="Verdana" panose="020B0604030504040204" pitchFamily="34" charset="0"/>
              </a:rPr>
              <a:t>Tendances</a:t>
            </a:r>
          </a:p>
          <a:p>
            <a:pPr algn="just">
              <a:lnSpc>
                <a:spcPct val="107000"/>
              </a:lnSpc>
              <a:buClr>
                <a:schemeClr val="accent4"/>
              </a:buClr>
              <a:buSzPct val="150000"/>
              <a:buFont typeface="Wingdings" panose="05000000000000000000" pitchFamily="2" charset="2"/>
              <a:buChar char="§"/>
            </a:pPr>
            <a:r>
              <a:rPr lang="fr-FR" sz="800" dirty="0">
                <a:effectLst/>
                <a:latin typeface="Verdana" panose="020B0604030504040204" pitchFamily="34" charset="0"/>
                <a:ea typeface="Verdana" panose="020B0604030504040204" pitchFamily="34" charset="0"/>
                <a:cs typeface="Times New Roman" panose="02020603050405020304" pitchFamily="18" charset="0"/>
              </a:rPr>
              <a:t>En ce mois de Mars 2023, la situation de la province du Nord Kivu </a:t>
            </a:r>
            <a:r>
              <a:rPr lang="fr-FR" sz="800" dirty="0">
                <a:latin typeface="Verdana" panose="020B0604030504040204" pitchFamily="34" charset="0"/>
                <a:ea typeface="Verdana" panose="020B0604030504040204" pitchFamily="34" charset="0"/>
                <a:cs typeface="Times New Roman" panose="02020603050405020304" pitchFamily="18" charset="0"/>
              </a:rPr>
              <a:t>demeure </a:t>
            </a:r>
            <a:r>
              <a:rPr lang="fr-FR" sz="800" dirty="0">
                <a:effectLst/>
                <a:latin typeface="Verdana" panose="020B0604030504040204" pitchFamily="34" charset="0"/>
                <a:ea typeface="Verdana" panose="020B0604030504040204" pitchFamily="34" charset="0"/>
                <a:cs typeface="Times New Roman" panose="02020603050405020304" pitchFamily="18" charset="0"/>
              </a:rPr>
              <a:t>préoccupante sur le plan de la </a:t>
            </a:r>
            <a:r>
              <a:rPr lang="fr-FR" sz="800" dirty="0">
                <a:latin typeface="Verdana" panose="020B0604030504040204" pitchFamily="34" charset="0"/>
                <a:ea typeface="Verdana" panose="020B0604030504040204" pitchFamily="34" charset="0"/>
                <a:cs typeface="Times New Roman" panose="02020603050405020304" pitchFamily="18" charset="0"/>
              </a:rPr>
              <a:t>sécurité alimentaire mais stable en comparaison à la situation de février 2023: l’approche </a:t>
            </a:r>
            <a:r>
              <a:rPr lang="fr-FR" sz="800" dirty="0" err="1">
                <a:latin typeface="Verdana" panose="020B0604030504040204" pitchFamily="34" charset="0"/>
                <a:ea typeface="Verdana" panose="020B0604030504040204" pitchFamily="34" charset="0"/>
                <a:cs typeface="Times New Roman" panose="02020603050405020304" pitchFamily="18" charset="0"/>
              </a:rPr>
              <a:t>mVAM</a:t>
            </a:r>
            <a:r>
              <a:rPr lang="fr-FR" sz="800" dirty="0">
                <a:latin typeface="Verdana" panose="020B0604030504040204" pitchFamily="34" charset="0"/>
                <a:ea typeface="Verdana" panose="020B0604030504040204" pitchFamily="34" charset="0"/>
                <a:cs typeface="Times New Roman" panose="02020603050405020304" pitchFamily="18" charset="0"/>
              </a:rPr>
              <a:t> révèle qu’ e</a:t>
            </a:r>
            <a:r>
              <a:rPr lang="fr-FR" sz="800" dirty="0">
                <a:effectLst/>
                <a:latin typeface="Verdana" panose="020B0604030504040204" pitchFamily="34" charset="0"/>
                <a:ea typeface="Verdana" panose="020B0604030504040204" pitchFamily="34" charset="0"/>
                <a:cs typeface="Times New Roman" panose="02020603050405020304" pitchFamily="18" charset="0"/>
              </a:rPr>
              <a:t>nviron</a:t>
            </a:r>
            <a:r>
              <a:rPr lang="fr-FR" sz="800" b="1" dirty="0">
                <a:solidFill>
                  <a:schemeClr val="accent4"/>
                </a:solidFill>
                <a:effectLst/>
                <a:latin typeface="Verdana" panose="020B0604030504040204" pitchFamily="34" charset="0"/>
                <a:ea typeface="Verdana" panose="020B0604030504040204" pitchFamily="34" charset="0"/>
                <a:cs typeface="Times New Roman" panose="02020603050405020304" pitchFamily="18" charset="0"/>
              </a:rPr>
              <a:t> 81% </a:t>
            </a:r>
            <a:r>
              <a:rPr lang="fr-FR" sz="800" dirty="0">
                <a:effectLst/>
                <a:latin typeface="Verdana" panose="020B0604030504040204" pitchFamily="34" charset="0"/>
                <a:ea typeface="Verdana" panose="020B0604030504040204" pitchFamily="34" charset="0"/>
                <a:cs typeface="Times New Roman" panose="02020603050405020304" pitchFamily="18" charset="0"/>
              </a:rPr>
              <a:t>des ménages dans les zones affectées par les crises au niveau de la province </a:t>
            </a:r>
            <a:r>
              <a:rPr lang="fr-FR" sz="800" b="1" dirty="0">
                <a:solidFill>
                  <a:schemeClr val="accent4"/>
                </a:solidFill>
                <a:effectLst/>
                <a:latin typeface="Verdana" panose="020B0604030504040204" pitchFamily="34" charset="0"/>
                <a:ea typeface="Verdana" panose="020B0604030504040204" pitchFamily="34" charset="0"/>
                <a:cs typeface="Times New Roman" panose="02020603050405020304" pitchFamily="18" charset="0"/>
              </a:rPr>
              <a:t>souffriraient de la faim globale</a:t>
            </a:r>
            <a:r>
              <a:rPr lang="fr-FR" sz="800" dirty="0">
                <a:latin typeface="Verdana" panose="020B0604030504040204" pitchFamily="34" charset="0"/>
                <a:ea typeface="Verdana" panose="020B0604030504040204" pitchFamily="34" charset="0"/>
                <a:cs typeface="Times New Roman" panose="02020603050405020304" pitchFamily="18" charset="0"/>
              </a:rPr>
              <a:t>. </a:t>
            </a:r>
            <a:r>
              <a:rPr lang="fr-FR" sz="800" b="1" dirty="0">
                <a:effectLst/>
                <a:latin typeface="Verdana" panose="020B0604030504040204" pitchFamily="34" charset="0"/>
                <a:ea typeface="Verdana" panose="020B0604030504040204" pitchFamily="34" charset="0"/>
                <a:cs typeface="Times New Roman" panose="02020603050405020304" pitchFamily="18" charset="0"/>
              </a:rPr>
              <a:t>Les territoires les plus touchés seraient: </a:t>
            </a:r>
            <a:r>
              <a:rPr lang="fr-FR" sz="800" b="1" dirty="0">
                <a:solidFill>
                  <a:srgbClr val="0A6EB9"/>
                </a:solidFill>
                <a:effectLst/>
                <a:latin typeface="Verdana" panose="020B0604030504040204" pitchFamily="34" charset="0"/>
                <a:ea typeface="Verdana" panose="020B0604030504040204" pitchFamily="34" charset="0"/>
                <a:cs typeface="Times New Roman" panose="02020603050405020304" pitchFamily="18" charset="0"/>
              </a:rPr>
              <a:t>Rutshuru (94%), suivi de Masisi (91%), Nyiragongo (90%) et la ville de Goma (80%). </a:t>
            </a:r>
            <a:r>
              <a:rPr lang="fr-FR" sz="800" dirty="0">
                <a:effectLst/>
                <a:latin typeface="Verdana" panose="020B0604030504040204" pitchFamily="34" charset="0"/>
                <a:ea typeface="Verdana" panose="020B0604030504040204" pitchFamily="34" charset="0"/>
                <a:cs typeface="Times New Roman" panose="02020603050405020304" pitchFamily="18" charset="0"/>
              </a:rPr>
              <a:t>Le suivi de deux grandes crises majeurs M23 et ADF laisse croire que c</a:t>
            </a:r>
            <a:r>
              <a:rPr lang="fr-FR" sz="800" dirty="0">
                <a:latin typeface="Verdana" panose="020B0604030504040204" pitchFamily="34" charset="0"/>
                <a:ea typeface="Verdana" panose="020B0604030504040204" pitchFamily="34" charset="0"/>
                <a:cs typeface="Times New Roman" panose="02020603050405020304" pitchFamily="18" charset="0"/>
              </a:rPr>
              <a:t>ette situation risque de perdurer pendant toute la période de préparation de la campagne agricole (Petite saison).</a:t>
            </a:r>
          </a:p>
          <a:p>
            <a:pPr algn="just">
              <a:lnSpc>
                <a:spcPct val="107000"/>
              </a:lnSpc>
              <a:buClr>
                <a:schemeClr val="accent4"/>
              </a:buClr>
              <a:buSzPct val="150000"/>
              <a:buFont typeface="Wingdings" panose="05000000000000000000" pitchFamily="2" charset="2"/>
              <a:buChar char="§"/>
            </a:pPr>
            <a:r>
              <a:rPr lang="fr-FR" sz="800" b="1" dirty="0">
                <a:solidFill>
                  <a:srgbClr val="0A6EB9"/>
                </a:solidFill>
                <a:latin typeface="Verdana" panose="020B0604030504040204" pitchFamily="34" charset="0"/>
                <a:ea typeface="Verdana" panose="020B0604030504040204" pitchFamily="34" charset="0"/>
                <a:cs typeface="Times New Roman" panose="02020603050405020304" pitchFamily="18" charset="0"/>
              </a:rPr>
              <a:t>En Territoire de </a:t>
            </a:r>
            <a:r>
              <a:rPr lang="fr-FR" sz="800" b="1" dirty="0" err="1">
                <a:solidFill>
                  <a:srgbClr val="0A6EB9"/>
                </a:solidFill>
                <a:latin typeface="Verdana" panose="020B0604030504040204" pitchFamily="34" charset="0"/>
                <a:ea typeface="Verdana" panose="020B0604030504040204" pitchFamily="34" charset="0"/>
                <a:cs typeface="Times New Roman" panose="02020603050405020304" pitchFamily="18" charset="0"/>
              </a:rPr>
              <a:t>Walikale</a:t>
            </a:r>
            <a:r>
              <a:rPr lang="fr-FR" sz="800" b="1" dirty="0">
                <a:solidFill>
                  <a:srgbClr val="0A6EB9"/>
                </a:solidFill>
                <a:latin typeface="Verdana" panose="020B0604030504040204" pitchFamily="34" charset="0"/>
                <a:ea typeface="Verdana" panose="020B0604030504040204" pitchFamily="34" charset="0"/>
                <a:cs typeface="Times New Roman" panose="02020603050405020304" pitchFamily="18" charset="0"/>
              </a:rPr>
              <a:t> </a:t>
            </a:r>
            <a:r>
              <a:rPr lang="fr-FR" sz="800" dirty="0">
                <a:latin typeface="Verdana" panose="020B0604030504040204" pitchFamily="34" charset="0"/>
                <a:ea typeface="Verdana" panose="020B0604030504040204" pitchFamily="34" charset="0"/>
                <a:cs typeface="Times New Roman" panose="02020603050405020304" pitchFamily="18" charset="0"/>
              </a:rPr>
              <a:t>par contre, la situation se serait améliorée suite  au renforcement des activités de résilience  85% des ménages qui souffriraient de la faim globale contre 51% des ménages observé en ce mois de Mars 2023.</a:t>
            </a:r>
            <a:endParaRPr lang="fr-FR" sz="800" b="1"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buClr>
                <a:schemeClr val="accent4"/>
              </a:buClr>
              <a:buSzPct val="150000"/>
              <a:buFont typeface="Wingdings" panose="05000000000000000000" pitchFamily="2" charset="2"/>
              <a:buChar char="§"/>
            </a:pPr>
            <a:r>
              <a:rPr lang="fr-FR" sz="800" dirty="0">
                <a:latin typeface="Verdana" panose="020B0604030504040204" pitchFamily="34" charset="0"/>
                <a:ea typeface="Verdana" panose="020B0604030504040204" pitchFamily="34" charset="0"/>
                <a:cs typeface="Times New Roman" panose="02020603050405020304" pitchFamily="18" charset="0"/>
              </a:rPr>
              <a:t>L’analyse comparative avec la situation de février 2023, note une amélioration de proportion des populations utilisant les stratégies de crise et d’urgence basées sur les moyens d’existence passant de</a:t>
            </a:r>
            <a:r>
              <a:rPr lang="fr-FR" sz="800" dirty="0">
                <a:solidFill>
                  <a:srgbClr val="FF0000"/>
                </a:solidFill>
                <a:latin typeface="Verdana" panose="020B0604030504040204" pitchFamily="34" charset="0"/>
                <a:ea typeface="Verdana" panose="020B0604030504040204" pitchFamily="34" charset="0"/>
                <a:cs typeface="Times New Roman" panose="02020603050405020304" pitchFamily="18" charset="0"/>
              </a:rPr>
              <a:t> </a:t>
            </a:r>
            <a:r>
              <a:rPr lang="fr-FR" sz="800" b="1" dirty="0">
                <a:solidFill>
                  <a:schemeClr val="accent4"/>
                </a:solidFill>
                <a:latin typeface="Verdana" panose="020B0604030504040204" pitchFamily="34" charset="0"/>
                <a:ea typeface="Verdana" panose="020B0604030504040204" pitchFamily="34" charset="0"/>
                <a:cs typeface="Times New Roman" panose="02020603050405020304" pitchFamily="18" charset="0"/>
              </a:rPr>
              <a:t>66%</a:t>
            </a:r>
            <a:r>
              <a:rPr lang="fr-FR" sz="800" dirty="0">
                <a:solidFill>
                  <a:schemeClr val="accent4"/>
                </a:solidFill>
                <a:latin typeface="Verdana" panose="020B0604030504040204" pitchFamily="34" charset="0"/>
                <a:ea typeface="Verdana" panose="020B0604030504040204" pitchFamily="34" charset="0"/>
                <a:cs typeface="Times New Roman" panose="02020603050405020304" pitchFamily="18" charset="0"/>
              </a:rPr>
              <a:t> à </a:t>
            </a:r>
            <a:r>
              <a:rPr lang="fr-FR" sz="800" b="1" dirty="0">
                <a:solidFill>
                  <a:schemeClr val="accent4"/>
                </a:solidFill>
                <a:latin typeface="Verdana" panose="020B0604030504040204" pitchFamily="34" charset="0"/>
                <a:ea typeface="Verdana" panose="020B0604030504040204" pitchFamily="34" charset="0"/>
                <a:cs typeface="Times New Roman" panose="02020603050405020304" pitchFamily="18" charset="0"/>
              </a:rPr>
              <a:t>50%: </a:t>
            </a:r>
            <a:r>
              <a:rPr lang="fr-FR" sz="800" dirty="0">
                <a:latin typeface="Verdana" panose="020B0604030504040204" pitchFamily="34" charset="0"/>
                <a:ea typeface="Verdana" panose="020B0604030504040204" pitchFamily="34" charset="0"/>
                <a:cs typeface="Times New Roman" panose="02020603050405020304" pitchFamily="18" charset="0"/>
              </a:rPr>
              <a:t>Les ville de Beni et </a:t>
            </a:r>
            <a:r>
              <a:rPr lang="fr-FR" sz="800" dirty="0" err="1">
                <a:latin typeface="Verdana" panose="020B0604030504040204" pitchFamily="34" charset="0"/>
                <a:ea typeface="Verdana" panose="020B0604030504040204" pitchFamily="34" charset="0"/>
                <a:cs typeface="Times New Roman" panose="02020603050405020304" pitchFamily="18" charset="0"/>
              </a:rPr>
              <a:t>Butembo</a:t>
            </a:r>
            <a:r>
              <a:rPr lang="fr-FR" sz="800" dirty="0">
                <a:latin typeface="Verdana" panose="020B0604030504040204" pitchFamily="34" charset="0"/>
                <a:ea typeface="Verdana" panose="020B0604030504040204" pitchFamily="34" charset="0"/>
                <a:cs typeface="Times New Roman" panose="02020603050405020304" pitchFamily="18" charset="0"/>
              </a:rPr>
              <a:t> restent les plus touchés où respectivement 63% et 65% en auraient fait recours. </a:t>
            </a:r>
          </a:p>
          <a:p>
            <a:pPr algn="just">
              <a:lnSpc>
                <a:spcPct val="107000"/>
              </a:lnSpc>
              <a:buClr>
                <a:schemeClr val="accent4"/>
              </a:buClr>
              <a:buSzPct val="150000"/>
              <a:buFont typeface="Wingdings" panose="05000000000000000000" pitchFamily="2" charset="2"/>
              <a:buChar char="§"/>
            </a:pPr>
            <a:r>
              <a:rPr lang="fr-FR" sz="800" b="1" dirty="0">
                <a:solidFill>
                  <a:srgbClr val="0A6EB9"/>
                </a:solidFill>
                <a:effectLst/>
                <a:latin typeface="Verdana" panose="020B0604030504040204" pitchFamily="34" charset="0"/>
                <a:ea typeface="Verdana" panose="020B0604030504040204" pitchFamily="34" charset="0"/>
                <a:cs typeface="Times New Roman" panose="02020603050405020304" pitchFamily="18" charset="0"/>
              </a:rPr>
              <a:t>Le territoire de </a:t>
            </a:r>
            <a:r>
              <a:rPr lang="fr-FR" sz="800" b="1" dirty="0">
                <a:solidFill>
                  <a:srgbClr val="0A6EB9"/>
                </a:solidFill>
                <a:latin typeface="Verdana" panose="020B0604030504040204" pitchFamily="34" charset="0"/>
                <a:ea typeface="Verdana" panose="020B0604030504040204" pitchFamily="34" charset="0"/>
                <a:cs typeface="Times New Roman" panose="02020603050405020304" pitchFamily="18" charset="0"/>
              </a:rPr>
              <a:t>Rutshuru</a:t>
            </a:r>
            <a:r>
              <a:rPr lang="fr-FR" sz="800" dirty="0">
                <a:solidFill>
                  <a:srgbClr val="0A6EB9"/>
                </a:solidFill>
                <a:effectLst/>
                <a:latin typeface="Verdana" panose="020B0604030504040204" pitchFamily="34" charset="0"/>
                <a:ea typeface="Verdana" panose="020B0604030504040204" pitchFamily="34" charset="0"/>
                <a:cs typeface="Times New Roman" panose="02020603050405020304" pitchFamily="18" charset="0"/>
              </a:rPr>
              <a:t> </a:t>
            </a:r>
            <a:r>
              <a:rPr lang="fr-FR" sz="800" dirty="0">
                <a:effectLst/>
                <a:latin typeface="Verdana" panose="020B0604030504040204" pitchFamily="34" charset="0"/>
                <a:ea typeface="Verdana" panose="020B0604030504040204" pitchFamily="34" charset="0"/>
                <a:cs typeface="Times New Roman" panose="02020603050405020304" pitchFamily="18" charset="0"/>
              </a:rPr>
              <a:t>qui </a:t>
            </a:r>
            <a:r>
              <a:rPr lang="fr-FR" sz="800" dirty="0">
                <a:latin typeface="Verdana" panose="020B0604030504040204" pitchFamily="34" charset="0"/>
                <a:ea typeface="Verdana" panose="020B0604030504040204" pitchFamily="34" charset="0"/>
                <a:cs typeface="Times New Roman" panose="02020603050405020304" pitchFamily="18" charset="0"/>
              </a:rPr>
              <a:t>connait un nombre important des population retournées regorge la proportion la plus élevée des ménages ayant atteint la faim globale passant de </a:t>
            </a:r>
            <a:r>
              <a:rPr lang="fr-FR" sz="800" b="1" dirty="0">
                <a:solidFill>
                  <a:srgbClr val="0A6EB9"/>
                </a:solidFill>
                <a:latin typeface="Verdana" panose="020B0604030504040204" pitchFamily="34" charset="0"/>
                <a:ea typeface="Verdana" panose="020B0604030504040204" pitchFamily="34" charset="0"/>
                <a:cs typeface="Times New Roman" panose="02020603050405020304" pitchFamily="18" charset="0"/>
              </a:rPr>
              <a:t>87% à 94% </a:t>
            </a:r>
            <a:r>
              <a:rPr lang="fr-FR" sz="800" dirty="0">
                <a:latin typeface="Verdana" panose="020B0604030504040204" pitchFamily="34" charset="0"/>
                <a:ea typeface="Verdana" panose="020B0604030504040204" pitchFamily="34" charset="0"/>
                <a:cs typeface="Times New Roman" panose="02020603050405020304" pitchFamily="18" charset="0"/>
              </a:rPr>
              <a:t>de février 2023 à Mars 2023. 59% des ménages atteints auraient développé des stratégies de crise et d’urgence pour pallier au manque de nourriture avec un </a:t>
            </a:r>
            <a:r>
              <a:rPr lang="fr-FR" sz="800" b="1" dirty="0" err="1">
                <a:solidFill>
                  <a:srgbClr val="0A6EB9"/>
                </a:solidFill>
                <a:latin typeface="Verdana" panose="020B0604030504040204" pitchFamily="34" charset="0"/>
                <a:ea typeface="Verdana" panose="020B0604030504040204" pitchFamily="34" charset="0"/>
                <a:cs typeface="Times New Roman" panose="02020603050405020304" pitchFamily="18" charset="0"/>
              </a:rPr>
              <a:t>ISSr</a:t>
            </a:r>
            <a:r>
              <a:rPr lang="fr-FR" sz="800" b="1" dirty="0">
                <a:solidFill>
                  <a:srgbClr val="0A6EB9"/>
                </a:solidFill>
                <a:latin typeface="Verdana" panose="020B0604030504040204" pitchFamily="34" charset="0"/>
                <a:ea typeface="Verdana" panose="020B0604030504040204" pitchFamily="34" charset="0"/>
                <a:cs typeface="Times New Roman" panose="02020603050405020304" pitchFamily="18" charset="0"/>
              </a:rPr>
              <a:t> moyen le plus élevé, </a:t>
            </a:r>
            <a:r>
              <a:rPr lang="fr-FR" sz="800" dirty="0">
                <a:latin typeface="Verdana" panose="020B0604030504040204" pitchFamily="34" charset="0"/>
                <a:ea typeface="Verdana" panose="020B0604030504040204" pitchFamily="34" charset="0"/>
                <a:cs typeface="Times New Roman" panose="02020603050405020304" pitchFamily="18" charset="0"/>
              </a:rPr>
              <a:t>passant de </a:t>
            </a:r>
            <a:r>
              <a:rPr lang="fr-FR" sz="800" b="1" dirty="0">
                <a:solidFill>
                  <a:srgbClr val="0A6EB9"/>
                </a:solidFill>
                <a:latin typeface="Verdana" panose="020B0604030504040204" pitchFamily="34" charset="0"/>
                <a:ea typeface="Verdana" panose="020B0604030504040204" pitchFamily="34" charset="0"/>
                <a:cs typeface="Times New Roman" panose="02020603050405020304" pitchFamily="18" charset="0"/>
              </a:rPr>
              <a:t>25 à 27</a:t>
            </a:r>
            <a:r>
              <a:rPr lang="fr-FR" sz="800" dirty="0">
                <a:latin typeface="Verdana" panose="020B0604030504040204" pitchFamily="34" charset="0"/>
                <a:ea typeface="Verdana" panose="020B0604030504040204" pitchFamily="34" charset="0"/>
                <a:cs typeface="Times New Roman" panose="02020603050405020304" pitchFamily="18" charset="0"/>
              </a:rPr>
              <a:t>. Pour ce territoire, une proportion de 92% des ménages aurait un SCA pauvre et limite et en moyenne un seul repas serait consommé par les adultes la veille de l’évaluation. A ce jour ce territoire reste déconnecté des autres par des flux commerciaux; hors mis les trafics avec la frontière ougandaise; le champs reste la seule activité pour la majorité des habitants.</a:t>
            </a:r>
          </a:p>
          <a:p>
            <a:pPr algn="just">
              <a:lnSpc>
                <a:spcPct val="107000"/>
              </a:lnSpc>
              <a:buClr>
                <a:schemeClr val="accent4"/>
              </a:buClr>
              <a:buSzPct val="150000"/>
              <a:buFont typeface="Wingdings" panose="05000000000000000000" pitchFamily="2" charset="2"/>
              <a:buChar char="§"/>
            </a:pPr>
            <a:r>
              <a:rPr lang="fr-FR" sz="800" b="1" dirty="0">
                <a:solidFill>
                  <a:srgbClr val="0A6EB9"/>
                </a:solidFill>
                <a:effectLst/>
                <a:latin typeface="Verdana" panose="020B0604030504040204" pitchFamily="34" charset="0"/>
                <a:ea typeface="Verdana" panose="020B0604030504040204" pitchFamily="34" charset="0"/>
                <a:cs typeface="Times New Roman" panose="02020603050405020304" pitchFamily="18" charset="0"/>
              </a:rPr>
              <a:t>Territoire de Masisi </a:t>
            </a:r>
            <a:r>
              <a:rPr lang="fr-FR" sz="800" b="1" dirty="0">
                <a:latin typeface="Verdana" panose="020B0604030504040204" pitchFamily="34" charset="0"/>
                <a:ea typeface="Verdana" panose="020B0604030504040204" pitchFamily="34" charset="0"/>
                <a:cs typeface="Times New Roman" panose="02020603050405020304" pitchFamily="18" charset="0"/>
              </a:rPr>
              <a:t>: </a:t>
            </a:r>
            <a:r>
              <a:rPr lang="fr-FR" sz="800" b="1" dirty="0">
                <a:effectLst/>
                <a:latin typeface="Verdana" panose="020B0604030504040204" pitchFamily="34" charset="0"/>
                <a:ea typeface="Verdana" panose="020B0604030504040204" pitchFamily="34" charset="0"/>
                <a:cs typeface="Times New Roman" panose="02020603050405020304" pitchFamily="18" charset="0"/>
              </a:rPr>
              <a:t> </a:t>
            </a:r>
            <a:r>
              <a:rPr lang="fr-FR" sz="800" dirty="0">
                <a:effectLst/>
                <a:latin typeface="Verdana" panose="020B0604030504040204" pitchFamily="34" charset="0"/>
                <a:ea typeface="Verdana" panose="020B0604030504040204" pitchFamily="34" charset="0"/>
                <a:cs typeface="Times New Roman" panose="02020603050405020304" pitchFamily="18" charset="0"/>
              </a:rPr>
              <a:t>Avec </a:t>
            </a:r>
            <a:r>
              <a:rPr lang="fr-FR" sz="800" b="1" dirty="0">
                <a:solidFill>
                  <a:srgbClr val="0A6EB9"/>
                </a:solidFill>
                <a:effectLst/>
                <a:latin typeface="Verdana" panose="020B0604030504040204" pitchFamily="34" charset="0"/>
                <a:ea typeface="Verdana" panose="020B0604030504040204" pitchFamily="34" charset="0"/>
                <a:cs typeface="Times New Roman" panose="02020603050405020304" pitchFamily="18" charset="0"/>
              </a:rPr>
              <a:t>91%</a:t>
            </a:r>
            <a:r>
              <a:rPr lang="fr-FR" sz="800" dirty="0">
                <a:solidFill>
                  <a:srgbClr val="0A6EB9"/>
                </a:solidFill>
                <a:effectLst/>
                <a:latin typeface="Verdana" panose="020B0604030504040204" pitchFamily="34" charset="0"/>
                <a:ea typeface="Verdana" panose="020B0604030504040204" pitchFamily="34" charset="0"/>
                <a:cs typeface="Times New Roman" panose="02020603050405020304" pitchFamily="18" charset="0"/>
              </a:rPr>
              <a:t> </a:t>
            </a:r>
            <a:r>
              <a:rPr lang="fr-FR" sz="800" dirty="0">
                <a:latin typeface="Verdana" panose="020B0604030504040204" pitchFamily="34" charset="0"/>
                <a:ea typeface="Verdana" panose="020B0604030504040204" pitchFamily="34" charset="0"/>
                <a:cs typeface="Times New Roman" panose="02020603050405020304" pitchFamily="18" charset="0"/>
              </a:rPr>
              <a:t>des ménages ayant été </a:t>
            </a:r>
            <a:r>
              <a:rPr lang="fr-FR" sz="800" dirty="0">
                <a:effectLst/>
                <a:latin typeface="Verdana" panose="020B0604030504040204" pitchFamily="34" charset="0"/>
                <a:ea typeface="Verdana" panose="020B0604030504040204" pitchFamily="34" charset="0"/>
                <a:cs typeface="Times New Roman" panose="02020603050405020304" pitchFamily="18" charset="0"/>
              </a:rPr>
              <a:t>touché par la faim globale, seul </a:t>
            </a:r>
            <a:r>
              <a:rPr lang="fr-FR" sz="800" b="1" dirty="0">
                <a:effectLst/>
                <a:latin typeface="Verdana" panose="020B0604030504040204" pitchFamily="34" charset="0"/>
                <a:ea typeface="Verdana" panose="020B0604030504040204" pitchFamily="34" charset="0"/>
                <a:cs typeface="Times New Roman" panose="02020603050405020304" pitchFamily="18" charset="0"/>
              </a:rPr>
              <a:t>9%</a:t>
            </a:r>
            <a:r>
              <a:rPr lang="fr-FR" sz="800" dirty="0">
                <a:effectLst/>
                <a:latin typeface="Verdana" panose="020B0604030504040204" pitchFamily="34" charset="0"/>
                <a:ea typeface="Verdana" panose="020B0604030504040204" pitchFamily="34" charset="0"/>
                <a:cs typeface="Times New Roman" panose="02020603050405020304" pitchFamily="18" charset="0"/>
              </a:rPr>
              <a:t> des ménages atteints pendant l’</a:t>
            </a:r>
            <a:r>
              <a:rPr lang="fr-FR" sz="800" dirty="0">
                <a:latin typeface="Verdana" panose="020B0604030504040204" pitchFamily="34" charset="0"/>
                <a:ea typeface="Verdana" panose="020B0604030504040204" pitchFamily="34" charset="0"/>
                <a:cs typeface="Times New Roman" panose="02020603050405020304" pitchFamily="18" charset="0"/>
              </a:rPr>
              <a:t>é</a:t>
            </a:r>
            <a:r>
              <a:rPr lang="fr-FR" sz="800" dirty="0">
                <a:effectLst/>
                <a:latin typeface="Verdana" panose="020B0604030504040204" pitchFamily="34" charset="0"/>
                <a:ea typeface="Verdana" panose="020B0604030504040204" pitchFamily="34" charset="0"/>
                <a:cs typeface="Times New Roman" panose="02020603050405020304" pitchFamily="18" charset="0"/>
              </a:rPr>
              <a:t>valuation auraient un </a:t>
            </a:r>
            <a:r>
              <a:rPr lang="fr-FR" sz="800" b="1" dirty="0">
                <a:effectLst/>
                <a:latin typeface="Verdana" panose="020B0604030504040204" pitchFamily="34" charset="0"/>
                <a:ea typeface="Verdana" panose="020B0604030504040204" pitchFamily="34" charset="0"/>
                <a:cs typeface="Times New Roman" panose="02020603050405020304" pitchFamily="18" charset="0"/>
              </a:rPr>
              <a:t>SCA Acceptable</a:t>
            </a:r>
            <a:r>
              <a:rPr lang="fr-FR" sz="800" dirty="0">
                <a:effectLst/>
                <a:latin typeface="Verdana" panose="020B0604030504040204" pitchFamily="34" charset="0"/>
                <a:ea typeface="Verdana" panose="020B0604030504040204" pitchFamily="34" charset="0"/>
                <a:cs typeface="Times New Roman" panose="02020603050405020304" pitchFamily="18" charset="0"/>
              </a:rPr>
              <a:t>. En moyenne, </a:t>
            </a:r>
            <a:r>
              <a:rPr lang="fr-FR" sz="800" b="1" dirty="0">
                <a:solidFill>
                  <a:srgbClr val="0A6EB9"/>
                </a:solidFill>
                <a:effectLst/>
                <a:latin typeface="Verdana" panose="020B0604030504040204" pitchFamily="34" charset="0"/>
                <a:ea typeface="Verdana" panose="020B0604030504040204" pitchFamily="34" charset="0"/>
                <a:cs typeface="Times New Roman" panose="02020603050405020304" pitchFamily="18" charset="0"/>
              </a:rPr>
              <a:t>2 repas sont consommés par les adultes la veille</a:t>
            </a:r>
            <a:r>
              <a:rPr lang="fr-FR" sz="800" b="1" dirty="0">
                <a:effectLst/>
                <a:latin typeface="Verdana" panose="020B0604030504040204" pitchFamily="34" charset="0"/>
                <a:ea typeface="Verdana" panose="020B0604030504040204" pitchFamily="34" charset="0"/>
                <a:cs typeface="Times New Roman" panose="02020603050405020304" pitchFamily="18" charset="0"/>
              </a:rPr>
              <a:t> </a:t>
            </a:r>
            <a:r>
              <a:rPr lang="fr-FR" sz="800" dirty="0">
                <a:effectLst/>
                <a:latin typeface="Verdana" panose="020B0604030504040204" pitchFamily="34" charset="0"/>
                <a:ea typeface="Verdana" panose="020B0604030504040204" pitchFamily="34" charset="0"/>
                <a:cs typeface="Times New Roman" panose="02020603050405020304" pitchFamily="18" charset="0"/>
              </a:rPr>
              <a:t>d’entretien et </a:t>
            </a:r>
            <a:r>
              <a:rPr lang="fr-FR" sz="800" b="1" dirty="0">
                <a:effectLst/>
                <a:latin typeface="Verdana" panose="020B0604030504040204" pitchFamily="34" charset="0"/>
                <a:ea typeface="Verdana" panose="020B0604030504040204" pitchFamily="34" charset="0"/>
                <a:cs typeface="Times New Roman" panose="02020603050405020304" pitchFamily="18" charset="0"/>
              </a:rPr>
              <a:t>38%</a:t>
            </a:r>
            <a:r>
              <a:rPr lang="fr-FR" sz="800" dirty="0">
                <a:effectLst/>
                <a:latin typeface="Verdana" panose="020B0604030504040204" pitchFamily="34" charset="0"/>
                <a:ea typeface="Verdana" panose="020B0604030504040204" pitchFamily="34" charset="0"/>
                <a:cs typeface="Times New Roman" panose="02020603050405020304" pitchFamily="18" charset="0"/>
              </a:rPr>
              <a:t> d’entre eux auraient développé des stratégies des crises et d’urgence pour subvenir aux besoins alimentaire en cas de manque.</a:t>
            </a:r>
            <a:endParaRPr lang="en-GB" sz="8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EA2FCE9-9882-4388-AFED-160429339A5D}"/>
              </a:ext>
            </a:extLst>
          </p:cNvPr>
          <p:cNvSpPr txBox="1"/>
          <p:nvPr/>
        </p:nvSpPr>
        <p:spPr>
          <a:xfrm>
            <a:off x="1477855" y="-21929"/>
            <a:ext cx="4674016" cy="646331"/>
          </a:xfrm>
          <a:prstGeom prst="rect">
            <a:avLst/>
          </a:prstGeom>
          <a:noFill/>
        </p:spPr>
        <p:txBody>
          <a:bodyPr wrap="square">
            <a:spAutoFit/>
          </a:bodyPr>
          <a:lstStyle/>
          <a:p>
            <a:r>
              <a:rPr lang="fr-FR" b="1" dirty="0">
                <a:solidFill>
                  <a:schemeClr val="bg1"/>
                </a:solidFill>
                <a:latin typeface="Calibri" panose="020F0502020204030204" pitchFamily="34" charset="0"/>
              </a:rPr>
              <a:t>L’analyse de la situation sécurité alimentaire en province du  Nord KIVU -  # 3 Mars 2023</a:t>
            </a:r>
            <a:endParaRPr lang="en-GB" b="1" dirty="0">
              <a:solidFill>
                <a:schemeClr val="bg1"/>
              </a:solidFill>
            </a:endParaRPr>
          </a:p>
        </p:txBody>
      </p:sp>
      <p:sp>
        <p:nvSpPr>
          <p:cNvPr id="12" name="TextBox 11">
            <a:extLst>
              <a:ext uri="{FF2B5EF4-FFF2-40B4-BE49-F238E27FC236}">
                <a16:creationId xmlns:a16="http://schemas.microsoft.com/office/drawing/2014/main" id="{F054A962-9169-42EC-A135-3949B23373DB}"/>
              </a:ext>
            </a:extLst>
          </p:cNvPr>
          <p:cNvSpPr txBox="1"/>
          <p:nvPr/>
        </p:nvSpPr>
        <p:spPr>
          <a:xfrm>
            <a:off x="29515" y="4229653"/>
            <a:ext cx="2617227" cy="846386"/>
          </a:xfrm>
          <a:prstGeom prst="rect">
            <a:avLst/>
          </a:prstGeom>
          <a:solidFill>
            <a:srgbClr val="EEE9E1"/>
          </a:solidFill>
        </p:spPr>
        <p:txBody>
          <a:bodyPr wrap="square">
            <a:spAutoFit/>
          </a:bodyPr>
          <a:lstStyle/>
          <a:p>
            <a:pPr algn="just"/>
            <a:r>
              <a:rPr lang="fr-FR" sz="900" b="1" dirty="0" err="1">
                <a:solidFill>
                  <a:schemeClr val="accent1"/>
                </a:solidFill>
                <a:latin typeface="Calibri" panose="020F0502020204030204" pitchFamily="34" charset="0"/>
                <a:ea typeface="Calibri" panose="020F0502020204030204" pitchFamily="34" charset="0"/>
              </a:rPr>
              <a:t>mVAM</a:t>
            </a:r>
            <a:r>
              <a:rPr lang="fr-FR" sz="900" dirty="0">
                <a:effectLst/>
                <a:latin typeface="Calibri" panose="020F0502020204030204" pitchFamily="34" charset="0"/>
                <a:ea typeface="Calibri" panose="020F0502020204030204" pitchFamily="34" charset="0"/>
              </a:rPr>
              <a:t> </a:t>
            </a:r>
            <a:r>
              <a:rPr lang="fr-FR" sz="900" i="1" dirty="0">
                <a:effectLst/>
                <a:latin typeface="Calibri" panose="020F0502020204030204" pitchFamily="34" charset="0"/>
                <a:ea typeface="Calibri" panose="020F0502020204030204" pitchFamily="34" charset="0"/>
              </a:rPr>
              <a:t>:</a:t>
            </a:r>
            <a:r>
              <a:rPr lang="fr-FR" sz="900" i="1" dirty="0">
                <a:effectLst/>
                <a:latin typeface="Verdana" panose="020B0604030504040204" pitchFamily="34" charset="0"/>
                <a:ea typeface="Verdana" panose="020B0604030504040204" pitchFamily="34" charset="0"/>
              </a:rPr>
              <a:t> </a:t>
            </a:r>
            <a:r>
              <a:rPr lang="fr-FR" sz="800" i="1" dirty="0">
                <a:effectLst/>
                <a:latin typeface="Verdana" panose="020B0604030504040204" pitchFamily="34" charset="0"/>
                <a:ea typeface="Verdana" panose="020B0604030504040204" pitchFamily="34" charset="0"/>
              </a:rPr>
              <a:t>la cartographie mobile d'analyse de la vulnérabilité est un outil utilisé par le PAM pour effectuer une collecte de données à distance en utilisant des répondants par téléphone. L'outil </a:t>
            </a:r>
            <a:r>
              <a:rPr lang="fr-FR" sz="800" i="1" dirty="0" err="1">
                <a:effectLst/>
                <a:latin typeface="Verdana" panose="020B0604030504040204" pitchFamily="34" charset="0"/>
                <a:ea typeface="Verdana" panose="020B0604030504040204" pitchFamily="34" charset="0"/>
              </a:rPr>
              <a:t>mVAM</a:t>
            </a:r>
            <a:r>
              <a:rPr lang="fr-FR" sz="800" i="1" dirty="0">
                <a:effectLst/>
                <a:latin typeface="Verdana" panose="020B0604030504040204" pitchFamily="34" charset="0"/>
                <a:ea typeface="Verdana" panose="020B0604030504040204" pitchFamily="34" charset="0"/>
              </a:rPr>
              <a:t> est parfois utilisé pour le suivi post-distribution, ou </a:t>
            </a:r>
            <a:r>
              <a:rPr lang="fr-FR" sz="800" i="1" dirty="0" err="1">
                <a:effectLst/>
                <a:latin typeface="Verdana" panose="020B0604030504040204" pitchFamily="34" charset="0"/>
                <a:ea typeface="Verdana" panose="020B0604030504040204" pitchFamily="34" charset="0"/>
              </a:rPr>
              <a:t>mPDM</a:t>
            </a:r>
            <a:r>
              <a:rPr lang="fr-FR" sz="800" i="1" dirty="0">
                <a:effectLst/>
                <a:latin typeface="Verdana" panose="020B0604030504040204" pitchFamily="34" charset="0"/>
                <a:ea typeface="Verdana" panose="020B0604030504040204" pitchFamily="34" charset="0"/>
              </a:rPr>
              <a:t>.</a:t>
            </a:r>
            <a:endParaRPr lang="en-GB" sz="800" i="1" dirty="0">
              <a:effectLst/>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F67763F3-A15F-412A-A595-AC0D20FE5662}"/>
              </a:ext>
            </a:extLst>
          </p:cNvPr>
          <p:cNvSpPr/>
          <p:nvPr/>
        </p:nvSpPr>
        <p:spPr>
          <a:xfrm>
            <a:off x="-13507" y="8309574"/>
            <a:ext cx="6885014" cy="212624"/>
          </a:xfrm>
          <a:prstGeom prst="rect">
            <a:avLst/>
          </a:prstGeom>
          <a:solidFill>
            <a:srgbClr val="0A6E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9" tIns="45720" rIns="91439" bIns="45720" numCol="1" spcCol="0" rtlCol="0" fromWordArt="0" anchor="ctr" anchorCtr="0" forceAA="0" compatLnSpc="1">
            <a:prstTxWarp prst="textNoShape">
              <a:avLst/>
            </a:prstTxWarp>
            <a:noAutofit/>
          </a:bodyPr>
          <a:lstStyle/>
          <a:p>
            <a:pPr>
              <a:lnSpc>
                <a:spcPts val="1100"/>
              </a:lnSpc>
            </a:pPr>
            <a:r>
              <a:rPr lang="fr-FR" sz="900" b="1" dirty="0">
                <a:solidFill>
                  <a:schemeClr val="bg1"/>
                </a:solidFill>
                <a:latin typeface="Verdana" panose="020B0604030504040204" pitchFamily="34" charset="0"/>
                <a:ea typeface="Verdana" panose="020B0604030504040204" pitchFamily="34" charset="0"/>
                <a:cs typeface="Open Sans" panose="020B0606030504020204" pitchFamily="34" charset="0"/>
              </a:rPr>
              <a:t>B</a:t>
            </a:r>
            <a:r>
              <a:rPr lang="en-GB" sz="900" b="1" dirty="0" err="1">
                <a:solidFill>
                  <a:schemeClr val="bg1"/>
                </a:solidFill>
                <a:latin typeface="Verdana" panose="020B0604030504040204" pitchFamily="34" charset="0"/>
                <a:ea typeface="Verdana" panose="020B0604030504040204" pitchFamily="34" charset="0"/>
                <a:cs typeface="Open Sans" panose="020B0606030504020204" pitchFamily="34" charset="0"/>
              </a:rPr>
              <a:t>ulletin</a:t>
            </a:r>
            <a:r>
              <a:rPr lang="en-GB" sz="900" b="1" dirty="0">
                <a:solidFill>
                  <a:schemeClr val="bg1"/>
                </a:solidFill>
                <a:latin typeface="Verdana" panose="020B0604030504040204" pitchFamily="34" charset="0"/>
                <a:ea typeface="Verdana" panose="020B0604030504040204" pitchFamily="34" charset="0"/>
                <a:cs typeface="Open Sans" panose="020B0606030504020204" pitchFamily="34" charset="0"/>
              </a:rPr>
              <a:t> </a:t>
            </a:r>
            <a:r>
              <a:rPr lang="en-GB" sz="900" b="1" dirty="0" err="1">
                <a:solidFill>
                  <a:schemeClr val="bg1"/>
                </a:solidFill>
                <a:latin typeface="Verdana" panose="020B0604030504040204" pitchFamily="34" charset="0"/>
                <a:ea typeface="Verdana" panose="020B0604030504040204" pitchFamily="34" charset="0"/>
                <a:cs typeface="Open Sans" panose="020B0606030504020204" pitchFamily="34" charset="0"/>
              </a:rPr>
              <a:t>mVAM</a:t>
            </a:r>
            <a:r>
              <a:rPr lang="en-GB" sz="900" b="1" dirty="0">
                <a:solidFill>
                  <a:schemeClr val="bg1"/>
                </a:solidFill>
                <a:latin typeface="Verdana" panose="020B0604030504040204" pitchFamily="34" charset="0"/>
                <a:ea typeface="Verdana" panose="020B0604030504040204" pitchFamily="34" charset="0"/>
                <a:cs typeface="Open Sans" panose="020B0606030504020204" pitchFamily="34" charset="0"/>
              </a:rPr>
              <a:t>  N° 03 Mars 2023</a:t>
            </a:r>
            <a:endParaRPr lang="en-GB" sz="900" dirty="0">
              <a:solidFill>
                <a:schemeClr val="bg1"/>
              </a:solidFill>
              <a:latin typeface="Verdana" panose="020B0604030504040204" pitchFamily="34" charset="0"/>
              <a:ea typeface="Verdana" panose="020B060403050404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F9017C05-92F5-4705-8B6C-5E5DA1E29555}"/>
              </a:ext>
            </a:extLst>
          </p:cNvPr>
          <p:cNvSpPr txBox="1"/>
          <p:nvPr/>
        </p:nvSpPr>
        <p:spPr>
          <a:xfrm>
            <a:off x="35538" y="5082600"/>
            <a:ext cx="2617228" cy="1282531"/>
          </a:xfrm>
          <a:prstGeom prst="rect">
            <a:avLst/>
          </a:prstGeom>
          <a:solidFill>
            <a:srgbClr val="EEE9E1"/>
          </a:solidFill>
        </p:spPr>
        <p:txBody>
          <a:bodyPr wrap="square">
            <a:spAutoFit/>
          </a:bodyPr>
          <a:lstStyle/>
          <a:p>
            <a:pPr algn="just">
              <a:lnSpc>
                <a:spcPct val="107000"/>
              </a:lnSpc>
              <a:spcAft>
                <a:spcPts val="800"/>
              </a:spcAft>
            </a:pPr>
            <a:r>
              <a:rPr lang="fr-FR" sz="900" b="1" dirty="0">
                <a:solidFill>
                  <a:schemeClr val="accent1"/>
                </a:solidFill>
                <a:latin typeface="Calibri" panose="020F0502020204030204" pitchFamily="34" charset="0"/>
                <a:ea typeface="Calibri" panose="020F0502020204030204" pitchFamily="34" charset="0"/>
              </a:rPr>
              <a:t>E</a:t>
            </a:r>
            <a:r>
              <a:rPr lang="fr-FR" sz="900" b="1" dirty="0">
                <a:solidFill>
                  <a:schemeClr val="accent1"/>
                </a:solidFill>
                <a:effectLst/>
                <a:latin typeface="Calibri" panose="020F0502020204030204" pitchFamily="34" charset="0"/>
                <a:ea typeface="Calibri" panose="020F0502020204030204" pitchFamily="34" charset="0"/>
              </a:rPr>
              <a:t>chantillon</a:t>
            </a:r>
            <a:r>
              <a:rPr lang="fr-FR" sz="900" dirty="0">
                <a:effectLst/>
                <a:latin typeface="Calibri" panose="020F0502020204030204" pitchFamily="34" charset="0"/>
                <a:ea typeface="Calibri" panose="020F0502020204030204" pitchFamily="34" charset="0"/>
              </a:rPr>
              <a:t> : </a:t>
            </a:r>
            <a:r>
              <a:rPr lang="fr-FR" sz="800" dirty="0">
                <a:latin typeface="Verdana" panose="020B0604030504040204" pitchFamily="34" charset="0"/>
                <a:ea typeface="Verdana" panose="020B0604030504040204" pitchFamily="34" charset="0"/>
              </a:rPr>
              <a:t>Du  22 au 31 mars 2023 environ </a:t>
            </a:r>
            <a:r>
              <a:rPr lang="fr-FR" sz="800" b="1" dirty="0">
                <a:latin typeface="Verdana" panose="020B0604030504040204" pitchFamily="34" charset="0"/>
                <a:ea typeface="Verdana" panose="020B0604030504040204" pitchFamily="34" charset="0"/>
              </a:rPr>
              <a:t>918</a:t>
            </a:r>
            <a:r>
              <a:rPr lang="fr-FR" sz="800" dirty="0">
                <a:latin typeface="Verdana" panose="020B0604030504040204" pitchFamily="34" charset="0"/>
                <a:ea typeface="Verdana" panose="020B0604030504040204" pitchFamily="34" charset="0"/>
              </a:rPr>
              <a:t> ménages parmi lesquels 54 ménages bénéficiaires de l’assistance du PAM, 256 déplacés/retournés et 662 résidents ont pu être atteints et enquêtés convenablement soit un taux de réalisation de </a:t>
            </a:r>
            <a:r>
              <a:rPr lang="fr-FR" sz="800" b="1" dirty="0">
                <a:latin typeface="Verdana" panose="020B0604030504040204" pitchFamily="34" charset="0"/>
                <a:ea typeface="Verdana" panose="020B0604030504040204" pitchFamily="34" charset="0"/>
              </a:rPr>
              <a:t>75%</a:t>
            </a:r>
            <a:r>
              <a:rPr lang="fr-FR" sz="800" dirty="0">
                <a:latin typeface="Verdana" panose="020B0604030504040204" pitchFamily="34" charset="0"/>
                <a:ea typeface="Verdana" panose="020B0604030504040204" pitchFamily="34" charset="0"/>
              </a:rPr>
              <a:t> sur un minimum de 1270 ménages planifiés en province du Nord Kivu ; parmi lesquels 29% des femmes soit 264 répondants. </a:t>
            </a:r>
            <a:endParaRPr lang="en-GB" sz="800" dirty="0">
              <a:latin typeface="Verdana" panose="020B0604030504040204" pitchFamily="34" charset="0"/>
              <a:ea typeface="Verdana" panose="020B060403050404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4F6FD79-B251-484D-BB7F-96A2D187BD3A}"/>
              </a:ext>
            </a:extLst>
          </p:cNvPr>
          <p:cNvPicPr>
            <a:picLocks noChangeAspect="1"/>
          </p:cNvPicPr>
          <p:nvPr/>
        </p:nvPicPr>
        <p:blipFill>
          <a:blip r:embed="rId4"/>
          <a:stretch>
            <a:fillRect/>
          </a:stretch>
        </p:blipFill>
        <p:spPr>
          <a:xfrm>
            <a:off x="35538" y="737083"/>
            <a:ext cx="2601555" cy="3526942"/>
          </a:xfrm>
          <a:prstGeom prst="rect">
            <a:avLst/>
          </a:prstGeom>
        </p:spPr>
      </p:pic>
      <p:sp>
        <p:nvSpPr>
          <p:cNvPr id="15" name="TextBox 14">
            <a:extLst>
              <a:ext uri="{FF2B5EF4-FFF2-40B4-BE49-F238E27FC236}">
                <a16:creationId xmlns:a16="http://schemas.microsoft.com/office/drawing/2014/main" id="{7A7DC1F1-F0ED-4B02-B2C8-EFF1201A2650}"/>
              </a:ext>
            </a:extLst>
          </p:cNvPr>
          <p:cNvSpPr txBox="1"/>
          <p:nvPr/>
        </p:nvSpPr>
        <p:spPr>
          <a:xfrm>
            <a:off x="39378" y="6539990"/>
            <a:ext cx="2761639" cy="215444"/>
          </a:xfrm>
          <a:prstGeom prst="rect">
            <a:avLst/>
          </a:prstGeom>
          <a:noFill/>
        </p:spPr>
        <p:txBody>
          <a:bodyPr wrap="square">
            <a:spAutoFit/>
          </a:bodyPr>
          <a:lstStyle/>
          <a:p>
            <a:r>
              <a:rPr lang="fr-FR" sz="700" b="1" dirty="0">
                <a:solidFill>
                  <a:srgbClr val="0070C0"/>
                </a:solidFill>
                <a:latin typeface="Verdana" panose="020B0604030504040204" pitchFamily="34" charset="0"/>
                <a:ea typeface="Verdana" panose="020B0604030504040204" pitchFamily="34" charset="0"/>
              </a:rPr>
              <a:t>Positionnement</a:t>
            </a:r>
            <a:r>
              <a:rPr lang="fr-FR" sz="800" b="1" dirty="0">
                <a:solidFill>
                  <a:srgbClr val="0070C0"/>
                </a:solidFill>
                <a:latin typeface="Verdana" panose="020B0604030504040204" pitchFamily="34" charset="0"/>
                <a:ea typeface="Verdana" panose="020B0604030504040204" pitchFamily="34" charset="0"/>
              </a:rPr>
              <a:t> du WFP face à la crise de l’EST</a:t>
            </a:r>
            <a:endParaRPr lang="en-GB" sz="800" b="1" dirty="0">
              <a:solidFill>
                <a:srgbClr val="0070C0"/>
              </a:solidFill>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00C08F00-0123-450E-82CA-2F876688E4BB}"/>
              </a:ext>
            </a:extLst>
          </p:cNvPr>
          <p:cNvSpPr txBox="1"/>
          <p:nvPr/>
        </p:nvSpPr>
        <p:spPr>
          <a:xfrm>
            <a:off x="2801017" y="6258542"/>
            <a:ext cx="4121503" cy="323165"/>
          </a:xfrm>
          <a:prstGeom prst="rect">
            <a:avLst/>
          </a:prstGeom>
          <a:noFill/>
        </p:spPr>
        <p:txBody>
          <a:bodyPr wrap="square">
            <a:spAutoFit/>
          </a:bodyPr>
          <a:lstStyle/>
          <a:p>
            <a:r>
              <a:rPr lang="fr-FR" sz="700" b="1" dirty="0">
                <a:solidFill>
                  <a:srgbClr val="0070C0"/>
                </a:solidFill>
                <a:latin typeface="Verdana" panose="020B0604030504040204" pitchFamily="34" charset="0"/>
                <a:ea typeface="Verdana" panose="020B0604030504040204" pitchFamily="34" charset="0"/>
              </a:rPr>
              <a:t>Prévalence</a:t>
            </a:r>
            <a:r>
              <a:rPr lang="fr-FR" sz="700" dirty="0">
                <a:solidFill>
                  <a:srgbClr val="0070C0"/>
                </a:solidFill>
                <a:effectLst/>
                <a:latin typeface="Calibri" panose="020F0502020204030204" pitchFamily="34" charset="0"/>
                <a:ea typeface="Calibri" panose="020F0502020204030204" pitchFamily="34" charset="0"/>
              </a:rPr>
              <a:t> </a:t>
            </a:r>
            <a:r>
              <a:rPr lang="fr-FR" sz="700" b="1" dirty="0">
                <a:solidFill>
                  <a:srgbClr val="0070C0"/>
                </a:solidFill>
                <a:latin typeface="Verdana" panose="020B0604030504040204" pitchFamily="34" charset="0"/>
                <a:ea typeface="Verdana" panose="020B0604030504040204" pitchFamily="34" charset="0"/>
              </a:rPr>
              <a:t>de l’insécurité alimentaire au Nord-Kivu sur base de l’échelle de la faim domestique (</a:t>
            </a:r>
            <a:r>
              <a:rPr lang="fr-FR" sz="700" b="1" dirty="0" err="1">
                <a:solidFill>
                  <a:srgbClr val="0070C0"/>
                </a:solidFill>
                <a:latin typeface="Verdana" panose="020B0604030504040204" pitchFamily="34" charset="0"/>
                <a:ea typeface="Verdana" panose="020B0604030504040204" pitchFamily="34" charset="0"/>
              </a:rPr>
              <a:t>Household</a:t>
            </a:r>
            <a:r>
              <a:rPr lang="fr-FR" sz="700" b="1" dirty="0">
                <a:solidFill>
                  <a:srgbClr val="0070C0"/>
                </a:solidFill>
                <a:latin typeface="Verdana" panose="020B0604030504040204" pitchFamily="34" charset="0"/>
                <a:ea typeface="Verdana" panose="020B0604030504040204" pitchFamily="34" charset="0"/>
              </a:rPr>
              <a:t> Hunger </a:t>
            </a:r>
            <a:r>
              <a:rPr lang="fr-FR" sz="700" b="1" dirty="0" err="1">
                <a:solidFill>
                  <a:srgbClr val="0070C0"/>
                </a:solidFill>
                <a:latin typeface="Verdana" panose="020B0604030504040204" pitchFamily="34" charset="0"/>
                <a:ea typeface="Verdana" panose="020B0604030504040204" pitchFamily="34" charset="0"/>
              </a:rPr>
              <a:t>Scale</a:t>
            </a:r>
            <a:r>
              <a:rPr lang="fr-FR" sz="800" b="1" dirty="0">
                <a:solidFill>
                  <a:srgbClr val="0070C0"/>
                </a:solidFill>
                <a:latin typeface="Verdana" panose="020B0604030504040204" pitchFamily="34" charset="0"/>
                <a:ea typeface="Verdana" panose="020B0604030504040204" pitchFamily="34" charset="0"/>
              </a:rPr>
              <a:t>)</a:t>
            </a:r>
            <a:endParaRPr lang="en-GB" sz="800" b="1" dirty="0">
              <a:solidFill>
                <a:srgbClr val="0070C0"/>
              </a:solidFill>
              <a:latin typeface="Verdana" panose="020B0604030504040204" pitchFamily="34" charset="0"/>
              <a:ea typeface="Verdana" panose="020B0604030504040204" pitchFamily="34" charset="0"/>
            </a:endParaRPr>
          </a:p>
        </p:txBody>
      </p:sp>
      <p:pic>
        <p:nvPicPr>
          <p:cNvPr id="9" name="Picture 8">
            <a:extLst>
              <a:ext uri="{FF2B5EF4-FFF2-40B4-BE49-F238E27FC236}">
                <a16:creationId xmlns:a16="http://schemas.microsoft.com/office/drawing/2014/main" id="{B217BE9E-9C66-BDDD-9A8D-5537E9F93737}"/>
              </a:ext>
            </a:extLst>
          </p:cNvPr>
          <p:cNvPicPr>
            <a:picLocks noChangeAspect="1"/>
          </p:cNvPicPr>
          <p:nvPr/>
        </p:nvPicPr>
        <p:blipFill>
          <a:blip r:embed="rId5"/>
          <a:stretch>
            <a:fillRect/>
          </a:stretch>
        </p:blipFill>
        <p:spPr>
          <a:xfrm>
            <a:off x="124248" y="6793297"/>
            <a:ext cx="2546594" cy="1403086"/>
          </a:xfrm>
          <a:prstGeom prst="rect">
            <a:avLst/>
          </a:prstGeom>
        </p:spPr>
      </p:pic>
      <p:pic>
        <p:nvPicPr>
          <p:cNvPr id="8" name="Picture 7">
            <a:extLst>
              <a:ext uri="{FF2B5EF4-FFF2-40B4-BE49-F238E27FC236}">
                <a16:creationId xmlns:a16="http://schemas.microsoft.com/office/drawing/2014/main" id="{80F8EDBF-869E-32A5-2709-EB95E6D5EF56}"/>
              </a:ext>
            </a:extLst>
          </p:cNvPr>
          <p:cNvPicPr>
            <a:picLocks noChangeAspect="1"/>
          </p:cNvPicPr>
          <p:nvPr/>
        </p:nvPicPr>
        <p:blipFill>
          <a:blip r:embed="rId6"/>
          <a:stretch>
            <a:fillRect/>
          </a:stretch>
        </p:blipFill>
        <p:spPr>
          <a:xfrm>
            <a:off x="2901077" y="6574013"/>
            <a:ext cx="3921385" cy="1710239"/>
          </a:xfrm>
          <a:prstGeom prst="rect">
            <a:avLst/>
          </a:prstGeom>
        </p:spPr>
      </p:pic>
    </p:spTree>
    <p:extLst>
      <p:ext uri="{BB962C8B-B14F-4D97-AF65-F5344CB8AC3E}">
        <p14:creationId xmlns:p14="http://schemas.microsoft.com/office/powerpoint/2010/main" val="340621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E3B33209-53D1-491E-B130-0D5FAE6A2474}"/>
              </a:ext>
            </a:extLst>
          </p:cNvPr>
          <p:cNvSpPr>
            <a:spLocks noChangeArrowheads="1"/>
          </p:cNvSpPr>
          <p:nvPr/>
        </p:nvSpPr>
        <p:spPr bwMode="auto">
          <a:xfrm>
            <a:off x="0" y="3657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B4226328-FF28-44ED-82E2-1E71754628C6}"/>
              </a:ext>
            </a:extLst>
          </p:cNvPr>
          <p:cNvSpPr/>
          <p:nvPr/>
        </p:nvSpPr>
        <p:spPr>
          <a:xfrm>
            <a:off x="0" y="-56282"/>
            <a:ext cx="6858000" cy="632618"/>
          </a:xfrm>
          <a:prstGeom prst="rect">
            <a:avLst/>
          </a:prstGeom>
          <a:solidFill>
            <a:srgbClr val="0A6E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9" tIns="45720" rIns="91439" bIns="45720" numCol="1" spcCol="0" rtlCol="0" fromWordArt="0" anchor="ctr" anchorCtr="0" forceAA="0" compatLnSpc="1">
            <a:prstTxWarp prst="textNoShape">
              <a:avLst/>
            </a:prstTxWarp>
            <a:noAutofit/>
          </a:bodyPr>
          <a:lstStyle/>
          <a:p>
            <a:pPr algn="ctr"/>
            <a:endParaRPr lang="en-GB" sz="1799"/>
          </a:p>
        </p:txBody>
      </p:sp>
      <p:pic>
        <p:nvPicPr>
          <p:cNvPr id="13" name="Graphic 12">
            <a:extLst>
              <a:ext uri="{FF2B5EF4-FFF2-40B4-BE49-F238E27FC236}">
                <a16:creationId xmlns:a16="http://schemas.microsoft.com/office/drawing/2014/main" id="{8C947675-7C64-43A0-B0FC-D8039A1F54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16980" y="13757"/>
            <a:ext cx="329454" cy="494180"/>
          </a:xfrm>
          <a:prstGeom prst="rect">
            <a:avLst/>
          </a:prstGeom>
        </p:spPr>
      </p:pic>
      <p:sp>
        <p:nvSpPr>
          <p:cNvPr id="18" name="Title 1">
            <a:extLst>
              <a:ext uri="{FF2B5EF4-FFF2-40B4-BE49-F238E27FC236}">
                <a16:creationId xmlns:a16="http://schemas.microsoft.com/office/drawing/2014/main" id="{917E6E83-A8AA-4895-8D53-129E9B96270A}"/>
              </a:ext>
            </a:extLst>
          </p:cNvPr>
          <p:cNvSpPr txBox="1">
            <a:spLocks/>
          </p:cNvSpPr>
          <p:nvPr/>
        </p:nvSpPr>
        <p:spPr>
          <a:xfrm>
            <a:off x="106334" y="-118716"/>
            <a:ext cx="1353607" cy="672231"/>
          </a:xfrm>
          <a:prstGeom prst="rect">
            <a:avLst/>
          </a:prstGeom>
        </p:spPr>
        <p:txBody>
          <a:bodyPr vert="horz" lIns="91440" tIns="45720" rIns="91440" bIns="4572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b="1" dirty="0" err="1">
                <a:solidFill>
                  <a:schemeClr val="bg1"/>
                </a:solidFill>
              </a:rPr>
              <a:t>mVAM</a:t>
            </a:r>
            <a:endParaRPr lang="en-GB" b="1" dirty="0">
              <a:solidFill>
                <a:schemeClr val="bg1"/>
              </a:solidFill>
            </a:endParaRPr>
          </a:p>
        </p:txBody>
      </p:sp>
      <p:sp>
        <p:nvSpPr>
          <p:cNvPr id="19" name="TextBox 18">
            <a:extLst>
              <a:ext uri="{FF2B5EF4-FFF2-40B4-BE49-F238E27FC236}">
                <a16:creationId xmlns:a16="http://schemas.microsoft.com/office/drawing/2014/main" id="{9D8E75AD-6F1E-44F8-A4AD-DC35D2C125A4}"/>
              </a:ext>
            </a:extLst>
          </p:cNvPr>
          <p:cNvSpPr txBox="1"/>
          <p:nvPr/>
        </p:nvSpPr>
        <p:spPr>
          <a:xfrm>
            <a:off x="1548691" y="-16670"/>
            <a:ext cx="4556723" cy="584775"/>
          </a:xfrm>
          <a:prstGeom prst="rect">
            <a:avLst/>
          </a:prstGeom>
          <a:noFill/>
        </p:spPr>
        <p:txBody>
          <a:bodyPr wrap="square">
            <a:spAutoFit/>
          </a:bodyPr>
          <a:lstStyle/>
          <a:p>
            <a:r>
              <a:rPr lang="fr-FR" sz="1600" b="1" dirty="0">
                <a:solidFill>
                  <a:schemeClr val="bg1"/>
                </a:solidFill>
                <a:latin typeface="Calibri" panose="020F0502020204030204" pitchFamily="34" charset="0"/>
              </a:rPr>
              <a:t>L’analyse de la situation sécurité alimentaire en Province du Nord Kivu – # 03 Mars 2023</a:t>
            </a:r>
            <a:endParaRPr lang="en-GB" sz="1600" b="1" dirty="0">
              <a:solidFill>
                <a:schemeClr val="bg1"/>
              </a:solidFill>
            </a:endParaRPr>
          </a:p>
        </p:txBody>
      </p:sp>
      <p:sp>
        <p:nvSpPr>
          <p:cNvPr id="17" name="TextBox 16">
            <a:extLst>
              <a:ext uri="{FF2B5EF4-FFF2-40B4-BE49-F238E27FC236}">
                <a16:creationId xmlns:a16="http://schemas.microsoft.com/office/drawing/2014/main" id="{B250E4B5-AF52-447D-864F-5ABD714AA3A5}"/>
              </a:ext>
            </a:extLst>
          </p:cNvPr>
          <p:cNvSpPr txBox="1"/>
          <p:nvPr/>
        </p:nvSpPr>
        <p:spPr>
          <a:xfrm>
            <a:off x="59340" y="5978627"/>
            <a:ext cx="3044534" cy="369332"/>
          </a:xfrm>
          <a:prstGeom prst="rect">
            <a:avLst/>
          </a:prstGeom>
          <a:noFill/>
        </p:spPr>
        <p:txBody>
          <a:bodyPr wrap="square">
            <a:spAutoFit/>
          </a:bodyPr>
          <a:lstStyle/>
          <a:p>
            <a:endParaRPr lang="fr-FR" sz="900" dirty="0"/>
          </a:p>
          <a:p>
            <a:r>
              <a:rPr lang="en-US" sz="900" b="1" dirty="0" err="1">
                <a:solidFill>
                  <a:srgbClr val="0070C0"/>
                </a:solidFill>
                <a:latin typeface="Verdana" panose="020B0604030504040204" pitchFamily="34" charset="0"/>
                <a:ea typeface="Verdana" panose="020B0604030504040204" pitchFamily="34" charset="0"/>
              </a:rPr>
              <a:t>Indicateurs</a:t>
            </a:r>
            <a:r>
              <a:rPr lang="en-US" sz="900" b="1" dirty="0">
                <a:solidFill>
                  <a:srgbClr val="0070C0"/>
                </a:solidFill>
                <a:latin typeface="Verdana" panose="020B0604030504040204" pitchFamily="34" charset="0"/>
                <a:ea typeface="Verdana" panose="020B0604030504040204" pitchFamily="34" charset="0"/>
              </a:rPr>
              <a:t> de </a:t>
            </a:r>
            <a:r>
              <a:rPr lang="en-US" sz="900" b="1" dirty="0" err="1">
                <a:solidFill>
                  <a:srgbClr val="0070C0"/>
                </a:solidFill>
                <a:latin typeface="Verdana" panose="020B0604030504040204" pitchFamily="34" charset="0"/>
                <a:ea typeface="Verdana" panose="020B0604030504040204" pitchFamily="34" charset="0"/>
              </a:rPr>
              <a:t>consommation</a:t>
            </a:r>
            <a:r>
              <a:rPr lang="en-US" sz="900" b="1" dirty="0">
                <a:solidFill>
                  <a:srgbClr val="0070C0"/>
                </a:solidFill>
                <a:latin typeface="Verdana" panose="020B0604030504040204" pitchFamily="34" charset="0"/>
                <a:ea typeface="Verdana" panose="020B0604030504040204" pitchFamily="34" charset="0"/>
              </a:rPr>
              <a:t> </a:t>
            </a:r>
            <a:r>
              <a:rPr lang="en-US" sz="900" b="1" dirty="0" err="1">
                <a:solidFill>
                  <a:srgbClr val="0070C0"/>
                </a:solidFill>
                <a:latin typeface="Verdana" panose="020B0604030504040204" pitchFamily="34" charset="0"/>
                <a:ea typeface="Verdana" panose="020B0604030504040204" pitchFamily="34" charset="0"/>
              </a:rPr>
              <a:t>alimentaire</a:t>
            </a:r>
            <a:endParaRPr lang="en-GB" sz="900" b="1" dirty="0">
              <a:solidFill>
                <a:srgbClr val="0070C0"/>
              </a:solidFill>
              <a:latin typeface="Verdana" panose="020B0604030504040204" pitchFamily="34" charset="0"/>
              <a:ea typeface="Verdana" panose="020B0604030504040204" pitchFamily="34" charset="0"/>
            </a:endParaRPr>
          </a:p>
        </p:txBody>
      </p:sp>
      <p:sp>
        <p:nvSpPr>
          <p:cNvPr id="20" name="Rectangle 19">
            <a:extLst>
              <a:ext uri="{FF2B5EF4-FFF2-40B4-BE49-F238E27FC236}">
                <a16:creationId xmlns:a16="http://schemas.microsoft.com/office/drawing/2014/main" id="{18B24DCD-FA73-4D9C-842C-0F4C9CD7CD09}"/>
              </a:ext>
            </a:extLst>
          </p:cNvPr>
          <p:cNvSpPr/>
          <p:nvPr/>
        </p:nvSpPr>
        <p:spPr>
          <a:xfrm>
            <a:off x="0" y="8253717"/>
            <a:ext cx="6858000" cy="274333"/>
          </a:xfrm>
          <a:prstGeom prst="rect">
            <a:avLst/>
          </a:prstGeom>
          <a:solidFill>
            <a:srgbClr val="0A6E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9" tIns="45720" rIns="91439" bIns="45720" numCol="1" spcCol="0" rtlCol="0" fromWordArt="0" anchor="ctr" anchorCtr="0" forceAA="0" compatLnSpc="1">
            <a:prstTxWarp prst="textNoShape">
              <a:avLst/>
            </a:prstTxWarp>
            <a:noAutofit/>
          </a:bodyPr>
          <a:lstStyle/>
          <a:p>
            <a:pPr>
              <a:lnSpc>
                <a:spcPts val="1100"/>
              </a:lnSpc>
            </a:pPr>
            <a:r>
              <a:rPr lang="fr-FR" sz="900" b="1" dirty="0">
                <a:solidFill>
                  <a:schemeClr val="bg1"/>
                </a:solidFill>
                <a:latin typeface="Verdana" panose="020B0604030504040204" pitchFamily="34" charset="0"/>
                <a:ea typeface="Verdana" panose="020B0604030504040204" pitchFamily="34" charset="0"/>
                <a:cs typeface="Open Sans" panose="020B0606030504020204" pitchFamily="34" charset="0"/>
              </a:rPr>
              <a:t>B</a:t>
            </a:r>
            <a:r>
              <a:rPr lang="en-GB" sz="900" b="1" dirty="0" err="1">
                <a:solidFill>
                  <a:schemeClr val="bg1"/>
                </a:solidFill>
                <a:latin typeface="Verdana" panose="020B0604030504040204" pitchFamily="34" charset="0"/>
                <a:ea typeface="Verdana" panose="020B0604030504040204" pitchFamily="34" charset="0"/>
                <a:cs typeface="Open Sans" panose="020B0606030504020204" pitchFamily="34" charset="0"/>
              </a:rPr>
              <a:t>ulletin</a:t>
            </a:r>
            <a:r>
              <a:rPr lang="en-GB" sz="900" b="1" dirty="0">
                <a:solidFill>
                  <a:schemeClr val="bg1"/>
                </a:solidFill>
                <a:latin typeface="Verdana" panose="020B0604030504040204" pitchFamily="34" charset="0"/>
                <a:ea typeface="Verdana" panose="020B0604030504040204" pitchFamily="34" charset="0"/>
                <a:cs typeface="Open Sans" panose="020B0606030504020204" pitchFamily="34" charset="0"/>
              </a:rPr>
              <a:t> </a:t>
            </a:r>
            <a:r>
              <a:rPr lang="en-GB" sz="900" b="1" dirty="0" err="1">
                <a:solidFill>
                  <a:schemeClr val="bg1"/>
                </a:solidFill>
                <a:latin typeface="Verdana" panose="020B0604030504040204" pitchFamily="34" charset="0"/>
                <a:ea typeface="Verdana" panose="020B0604030504040204" pitchFamily="34" charset="0"/>
                <a:cs typeface="Open Sans" panose="020B0606030504020204" pitchFamily="34" charset="0"/>
              </a:rPr>
              <a:t>mVAM</a:t>
            </a:r>
            <a:r>
              <a:rPr lang="en-GB" sz="900" b="1" dirty="0">
                <a:solidFill>
                  <a:schemeClr val="bg1"/>
                </a:solidFill>
                <a:latin typeface="Verdana" panose="020B0604030504040204" pitchFamily="34" charset="0"/>
                <a:ea typeface="Verdana" panose="020B0604030504040204" pitchFamily="34" charset="0"/>
                <a:cs typeface="Open Sans" panose="020B0606030504020204" pitchFamily="34" charset="0"/>
              </a:rPr>
              <a:t>  N° </a:t>
            </a:r>
            <a:r>
              <a:rPr lang="en-GB" sz="900" b="1">
                <a:solidFill>
                  <a:schemeClr val="bg1"/>
                </a:solidFill>
                <a:latin typeface="Verdana" panose="020B0604030504040204" pitchFamily="34" charset="0"/>
                <a:ea typeface="Verdana" panose="020B0604030504040204" pitchFamily="34" charset="0"/>
                <a:cs typeface="Open Sans" panose="020B0606030504020204" pitchFamily="34" charset="0"/>
              </a:rPr>
              <a:t>03 Mars </a:t>
            </a:r>
            <a:r>
              <a:rPr lang="en-GB" sz="900" b="1" dirty="0">
                <a:solidFill>
                  <a:schemeClr val="bg1"/>
                </a:solidFill>
                <a:latin typeface="Verdana" panose="020B0604030504040204" pitchFamily="34" charset="0"/>
                <a:ea typeface="Verdana" panose="020B0604030504040204" pitchFamily="34" charset="0"/>
                <a:cs typeface="Open Sans" panose="020B0606030504020204" pitchFamily="34" charset="0"/>
              </a:rPr>
              <a:t>2023</a:t>
            </a:r>
            <a:endParaRPr lang="en-GB" sz="900" dirty="0">
              <a:solidFill>
                <a:schemeClr val="bg1"/>
              </a:solidFill>
              <a:latin typeface="Verdana" panose="020B0604030504040204" pitchFamily="34" charset="0"/>
              <a:ea typeface="Verdana" panose="020B060403050404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7D04F26B-14C2-40E1-98CD-E5F5361DC9E9}"/>
              </a:ext>
            </a:extLst>
          </p:cNvPr>
          <p:cNvSpPr txBox="1"/>
          <p:nvPr/>
        </p:nvSpPr>
        <p:spPr>
          <a:xfrm>
            <a:off x="49430" y="2706325"/>
            <a:ext cx="3565323" cy="215444"/>
          </a:xfrm>
          <a:prstGeom prst="rect">
            <a:avLst/>
          </a:prstGeom>
          <a:noFill/>
        </p:spPr>
        <p:txBody>
          <a:bodyPr wrap="square">
            <a:spAutoFit/>
          </a:bodyPr>
          <a:lstStyle/>
          <a:p>
            <a:r>
              <a:rPr lang="fr-FR" sz="800" b="1" dirty="0">
                <a:solidFill>
                  <a:srgbClr val="0070C0"/>
                </a:solidFill>
                <a:latin typeface="Verdana" panose="020B0604030504040204" pitchFamily="34" charset="0"/>
                <a:ea typeface="Verdana" panose="020B0604030504040204" pitchFamily="34" charset="0"/>
              </a:rPr>
              <a:t>Nombre de repas pris la veille par les adultes du ménage</a:t>
            </a:r>
            <a:endParaRPr lang="en-GB" sz="800" b="1" dirty="0">
              <a:solidFill>
                <a:srgbClr val="0070C0"/>
              </a:solidFill>
              <a:latin typeface="Verdana" panose="020B0604030504040204" pitchFamily="34" charset="0"/>
              <a:ea typeface="Verdana" panose="020B0604030504040204" pitchFamily="34" charset="0"/>
            </a:endParaRPr>
          </a:p>
        </p:txBody>
      </p:sp>
      <p:sp>
        <p:nvSpPr>
          <p:cNvPr id="26" name="Content Placeholder 2">
            <a:extLst>
              <a:ext uri="{FF2B5EF4-FFF2-40B4-BE49-F238E27FC236}">
                <a16:creationId xmlns:a16="http://schemas.microsoft.com/office/drawing/2014/main" id="{1F6C9C04-8238-43CF-9236-3B68205B4F8E}"/>
              </a:ext>
            </a:extLst>
          </p:cNvPr>
          <p:cNvSpPr txBox="1">
            <a:spLocks/>
          </p:cNvSpPr>
          <p:nvPr/>
        </p:nvSpPr>
        <p:spPr>
          <a:xfrm>
            <a:off x="0" y="4892226"/>
            <a:ext cx="6857999" cy="1190552"/>
          </a:xfrm>
          <a:prstGeom prst="rect">
            <a:avLst/>
          </a:prstGeom>
        </p:spPr>
        <p:txBody>
          <a:bodyPr vert="horz" lIns="91440" tIns="45720" rIns="91440" bIns="45720" rtlCol="0">
            <a:normAutofit fontScale="25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sz="3200" b="1" dirty="0">
                <a:solidFill>
                  <a:srgbClr val="0070C0"/>
                </a:solidFill>
                <a:latin typeface="Verdana" panose="020B0604030504040204" pitchFamily="34" charset="0"/>
                <a:ea typeface="Verdana" panose="020B0604030504040204" pitchFamily="34" charset="0"/>
              </a:rPr>
              <a:t>Recommandations et implications programmatiques</a:t>
            </a:r>
          </a:p>
          <a:p>
            <a:endParaRPr lang="fr-FR" sz="800" b="1" dirty="0">
              <a:solidFill>
                <a:srgbClr val="0070C0"/>
              </a:solidFill>
              <a:latin typeface="Verdana" panose="020B0604030504040204" pitchFamily="34" charset="0"/>
              <a:ea typeface="Verdana" panose="020B0604030504040204" pitchFamily="34" charset="0"/>
            </a:endParaRPr>
          </a:p>
          <a:p>
            <a:pPr marL="98425" indent="-98425" algn="just" defTabSz="457200">
              <a:lnSpc>
                <a:spcPct val="120000"/>
              </a:lnSpc>
              <a:spcBef>
                <a:spcPts val="0"/>
              </a:spcBef>
              <a:spcAft>
                <a:spcPts val="600"/>
              </a:spcAft>
              <a:buClr>
                <a:schemeClr val="accent4"/>
              </a:buClr>
              <a:buFont typeface="Wingdings" panose="05000000000000000000" pitchFamily="2" charset="2"/>
              <a:buChar char="§"/>
            </a:pPr>
            <a:r>
              <a:rPr lang="fr-FR" sz="3200" dirty="0">
                <a:latin typeface="Verdana" panose="020B0604030504040204" pitchFamily="34" charset="0"/>
                <a:ea typeface="Verdana" panose="020B0604030504040204" pitchFamily="34" charset="0"/>
                <a:cs typeface="Times New Roman" panose="02020603050405020304" pitchFamily="18" charset="0"/>
              </a:rPr>
              <a:t>Poursuivre les distributions dans les zones de déplacements émanant de la crise de Rutshuru et dans la mesure du possible, continuer avec l’identification de nouveaux ménages arrivés dans les sites autour de Goma et dans Nyiragongo: dernière vague (</a:t>
            </a:r>
            <a:r>
              <a:rPr lang="fr-FR" sz="3200" dirty="0" err="1">
                <a:latin typeface="Verdana" panose="020B0604030504040204" pitchFamily="34" charset="0"/>
                <a:ea typeface="Verdana" panose="020B0604030504040204" pitchFamily="34" charset="0"/>
                <a:cs typeface="Times New Roman" panose="02020603050405020304" pitchFamily="18" charset="0"/>
              </a:rPr>
              <a:t>Rusayo</a:t>
            </a:r>
            <a:r>
              <a:rPr lang="fr-FR" sz="3200" dirty="0">
                <a:latin typeface="Verdana" panose="020B0604030504040204" pitchFamily="34" charset="0"/>
                <a:ea typeface="Verdana" panose="020B0604030504040204" pitchFamily="34" charset="0"/>
                <a:cs typeface="Times New Roman" panose="02020603050405020304" pitchFamily="18" charset="0"/>
              </a:rPr>
              <a:t>, </a:t>
            </a:r>
            <a:r>
              <a:rPr lang="fr-FR" sz="3200" dirty="0" err="1">
                <a:latin typeface="Verdana" panose="020B0604030504040204" pitchFamily="34" charset="0"/>
                <a:ea typeface="Verdana" panose="020B0604030504040204" pitchFamily="34" charset="0"/>
                <a:cs typeface="Times New Roman" panose="02020603050405020304" pitchFamily="18" charset="0"/>
              </a:rPr>
              <a:t>Bulengo</a:t>
            </a:r>
            <a:r>
              <a:rPr lang="fr-FR" sz="3200" dirty="0">
                <a:latin typeface="Verdana" panose="020B0604030504040204" pitchFamily="34" charset="0"/>
                <a:ea typeface="Verdana" panose="020B0604030504040204" pitchFamily="34" charset="0"/>
                <a:cs typeface="Times New Roman" panose="02020603050405020304" pitchFamily="18" charset="0"/>
              </a:rPr>
              <a:t>, </a:t>
            </a:r>
            <a:r>
              <a:rPr lang="fr-FR" sz="3200" dirty="0" err="1">
                <a:latin typeface="Verdana" panose="020B0604030504040204" pitchFamily="34" charset="0"/>
                <a:ea typeface="Verdana" panose="020B0604030504040204" pitchFamily="34" charset="0"/>
                <a:cs typeface="Times New Roman" panose="02020603050405020304" pitchFamily="18" charset="0"/>
              </a:rPr>
              <a:t>Lushagara</a:t>
            </a:r>
            <a:r>
              <a:rPr lang="fr-FR" sz="3200" dirty="0">
                <a:latin typeface="Verdana" panose="020B0604030504040204" pitchFamily="34" charset="0"/>
                <a:ea typeface="Verdana" panose="020B0604030504040204" pitchFamily="34" charset="0"/>
                <a:cs typeface="Times New Roman" panose="02020603050405020304" pitchFamily="18" charset="0"/>
              </a:rPr>
              <a:t>, Nyiragongo…).</a:t>
            </a:r>
          </a:p>
          <a:p>
            <a:pPr marL="98425" indent="-98425" algn="just" defTabSz="457200">
              <a:lnSpc>
                <a:spcPct val="120000"/>
              </a:lnSpc>
              <a:spcBef>
                <a:spcPts val="0"/>
              </a:spcBef>
              <a:spcAft>
                <a:spcPts val="600"/>
              </a:spcAft>
              <a:buClr>
                <a:schemeClr val="accent4"/>
              </a:buClr>
              <a:buFont typeface="Wingdings" panose="05000000000000000000" pitchFamily="2" charset="2"/>
              <a:buChar char="§"/>
            </a:pPr>
            <a:r>
              <a:rPr lang="fr-FR" sz="3200" dirty="0">
                <a:latin typeface="Verdana" panose="020B0604030504040204" pitchFamily="34" charset="0"/>
                <a:ea typeface="Verdana" panose="020B0604030504040204" pitchFamily="34" charset="0"/>
                <a:cs typeface="Times New Roman" panose="02020603050405020304" pitchFamily="18" charset="0"/>
              </a:rPr>
              <a:t>Dès que l’accès reste favorable, procéder à l’identification des ménages déplacés logés sur la littorale (</a:t>
            </a:r>
            <a:r>
              <a:rPr lang="fr-FR" sz="3200" dirty="0" err="1">
                <a:latin typeface="Verdana" panose="020B0604030504040204" pitchFamily="34" charset="0"/>
                <a:ea typeface="Verdana" panose="020B0604030504040204" pitchFamily="34" charset="0"/>
                <a:cs typeface="Times New Roman" panose="02020603050405020304" pitchFamily="18" charset="0"/>
              </a:rPr>
              <a:t>Kirotche</a:t>
            </a:r>
            <a:r>
              <a:rPr lang="fr-FR" sz="3200" dirty="0">
                <a:latin typeface="Verdana" panose="020B0604030504040204" pitchFamily="34" charset="0"/>
                <a:ea typeface="Verdana" panose="020B0604030504040204" pitchFamily="34" charset="0"/>
                <a:cs typeface="Times New Roman" panose="02020603050405020304" pitchFamily="18" charset="0"/>
              </a:rPr>
              <a:t>, </a:t>
            </a:r>
            <a:r>
              <a:rPr lang="fr-FR" sz="3200" dirty="0" err="1">
                <a:latin typeface="Verdana" panose="020B0604030504040204" pitchFamily="34" charset="0"/>
                <a:ea typeface="Verdana" panose="020B0604030504040204" pitchFamily="34" charset="0"/>
                <a:cs typeface="Times New Roman" panose="02020603050405020304" pitchFamily="18" charset="0"/>
              </a:rPr>
              <a:t>Bweremana</a:t>
            </a:r>
            <a:r>
              <a:rPr lang="fr-FR" sz="3200" dirty="0">
                <a:latin typeface="Verdana" panose="020B0604030504040204" pitchFamily="34" charset="0"/>
                <a:ea typeface="Verdana" panose="020B0604030504040204" pitchFamily="34" charset="0"/>
                <a:cs typeface="Times New Roman" panose="02020603050405020304" pitchFamily="18" charset="0"/>
              </a:rPr>
              <a:t>, Shasha: en territoire de </a:t>
            </a:r>
            <a:r>
              <a:rPr lang="fr-FR" sz="3200" dirty="0" err="1">
                <a:latin typeface="Verdana" panose="020B0604030504040204" pitchFamily="34" charset="0"/>
                <a:ea typeface="Verdana" panose="020B0604030504040204" pitchFamily="34" charset="0"/>
                <a:cs typeface="Times New Roman" panose="02020603050405020304" pitchFamily="18" charset="0"/>
              </a:rPr>
              <a:t>Masisi</a:t>
            </a:r>
            <a:r>
              <a:rPr lang="fr-FR" sz="3200" dirty="0">
                <a:latin typeface="Verdana" panose="020B0604030504040204" pitchFamily="34" charset="0"/>
                <a:ea typeface="Verdana" panose="020B0604030504040204" pitchFamily="34" charset="0"/>
                <a:cs typeface="Times New Roman" panose="02020603050405020304" pitchFamily="18" charset="0"/>
              </a:rPr>
              <a:t>; et à </a:t>
            </a:r>
            <a:r>
              <a:rPr lang="fr-FR" sz="3200" dirty="0" err="1">
                <a:latin typeface="Verdana" panose="020B0604030504040204" pitchFamily="34" charset="0"/>
                <a:ea typeface="Verdana" panose="020B0604030504040204" pitchFamily="34" charset="0"/>
                <a:cs typeface="Times New Roman" panose="02020603050405020304" pitchFamily="18" charset="0"/>
              </a:rPr>
              <a:t>Minova</a:t>
            </a:r>
            <a:r>
              <a:rPr lang="fr-FR" sz="3200" dirty="0">
                <a:latin typeface="Verdana" panose="020B0604030504040204" pitchFamily="34" charset="0"/>
                <a:ea typeface="Verdana" panose="020B0604030504040204" pitchFamily="34" charset="0"/>
                <a:cs typeface="Times New Roman" panose="02020603050405020304" pitchFamily="18" charset="0"/>
              </a:rPr>
              <a:t> sur la partie sud Kivu) pour une assistance dans l’urgence selon les ressources et à la résilience de renforcer les activités existantes dans la zone qui pourraient susciter les récoltes durant cette campagne agricole en cours et influencer sur la disponibilité et le prix sur les marchés de consommation.</a:t>
            </a:r>
          </a:p>
        </p:txBody>
      </p:sp>
      <p:sp>
        <p:nvSpPr>
          <p:cNvPr id="28" name="TextBox 27">
            <a:extLst>
              <a:ext uri="{FF2B5EF4-FFF2-40B4-BE49-F238E27FC236}">
                <a16:creationId xmlns:a16="http://schemas.microsoft.com/office/drawing/2014/main" id="{3952AAFA-875D-4CB9-AF31-652163A130BA}"/>
              </a:ext>
            </a:extLst>
          </p:cNvPr>
          <p:cNvSpPr txBox="1"/>
          <p:nvPr/>
        </p:nvSpPr>
        <p:spPr>
          <a:xfrm>
            <a:off x="3754127" y="609350"/>
            <a:ext cx="3692768" cy="338554"/>
          </a:xfrm>
          <a:prstGeom prst="rect">
            <a:avLst/>
          </a:prstGeom>
          <a:noFill/>
        </p:spPr>
        <p:txBody>
          <a:bodyPr wrap="square">
            <a:spAutoFit/>
          </a:bodyPr>
          <a:lstStyle/>
          <a:p>
            <a:pPr marL="457200"/>
            <a:r>
              <a:rPr lang="fr-FR" sz="800" b="1" dirty="0">
                <a:solidFill>
                  <a:srgbClr val="0070C0"/>
                </a:solidFill>
                <a:latin typeface="Verdana" panose="020B0604030504040204" pitchFamily="34" charset="0"/>
                <a:ea typeface="Verdana" panose="020B0604030504040204" pitchFamily="34" charset="0"/>
              </a:rPr>
              <a:t>Prévalence</a:t>
            </a:r>
            <a:r>
              <a:rPr lang="fr-FR" sz="800" dirty="0">
                <a:solidFill>
                  <a:srgbClr val="0070C0"/>
                </a:solidFill>
                <a:effectLst/>
                <a:latin typeface="Calibri" panose="020F0502020204030204" pitchFamily="34" charset="0"/>
                <a:ea typeface="Calibri" panose="020F0502020204030204" pitchFamily="34" charset="0"/>
              </a:rPr>
              <a:t> </a:t>
            </a:r>
            <a:r>
              <a:rPr lang="fr-FR" sz="800" b="1" dirty="0">
                <a:solidFill>
                  <a:srgbClr val="0070C0"/>
                </a:solidFill>
                <a:latin typeface="Verdana" panose="020B0604030504040204" pitchFamily="34" charset="0"/>
                <a:ea typeface="Verdana" panose="020B0604030504040204" pitchFamily="34" charset="0"/>
              </a:rPr>
              <a:t>de l’insécurité alimentaire par bénéficiaires d’assistance</a:t>
            </a:r>
            <a:endParaRPr lang="en-GB" sz="800" b="1" dirty="0">
              <a:solidFill>
                <a:srgbClr val="0070C0"/>
              </a:solidFill>
              <a:latin typeface="Verdana" panose="020B0604030504040204" pitchFamily="34" charset="0"/>
              <a:ea typeface="Verdana" panose="020B0604030504040204" pitchFamily="34" charset="0"/>
            </a:endParaRPr>
          </a:p>
        </p:txBody>
      </p:sp>
      <p:sp>
        <p:nvSpPr>
          <p:cNvPr id="29" name="TextBox 28">
            <a:extLst>
              <a:ext uri="{FF2B5EF4-FFF2-40B4-BE49-F238E27FC236}">
                <a16:creationId xmlns:a16="http://schemas.microsoft.com/office/drawing/2014/main" id="{2C8F43A8-0B19-49FD-9282-65584D00B706}"/>
              </a:ext>
            </a:extLst>
          </p:cNvPr>
          <p:cNvSpPr txBox="1"/>
          <p:nvPr/>
        </p:nvSpPr>
        <p:spPr>
          <a:xfrm>
            <a:off x="3557851" y="2713980"/>
            <a:ext cx="3565323" cy="215444"/>
          </a:xfrm>
          <a:prstGeom prst="rect">
            <a:avLst/>
          </a:prstGeom>
          <a:noFill/>
        </p:spPr>
        <p:txBody>
          <a:bodyPr wrap="square">
            <a:spAutoFit/>
          </a:bodyPr>
          <a:lstStyle/>
          <a:p>
            <a:r>
              <a:rPr lang="fr-FR" sz="800" b="1" dirty="0">
                <a:solidFill>
                  <a:srgbClr val="0070C0"/>
                </a:solidFill>
                <a:latin typeface="Verdana" panose="020B0604030504040204" pitchFamily="34" charset="0"/>
                <a:ea typeface="Verdana" panose="020B0604030504040204" pitchFamily="34" charset="0"/>
              </a:rPr>
              <a:t>Stratégie de survie basées sur les moyens d’existence</a:t>
            </a:r>
            <a:endParaRPr lang="en-GB" sz="800" b="1" dirty="0">
              <a:solidFill>
                <a:srgbClr val="0070C0"/>
              </a:solidFill>
              <a:latin typeface="Verdana" panose="020B0604030504040204" pitchFamily="34" charset="0"/>
              <a:ea typeface="Verdana" panose="020B0604030504040204" pitchFamily="34" charset="0"/>
            </a:endParaRPr>
          </a:p>
        </p:txBody>
      </p:sp>
      <p:sp>
        <p:nvSpPr>
          <p:cNvPr id="33" name="TextBox 32">
            <a:extLst>
              <a:ext uri="{FF2B5EF4-FFF2-40B4-BE49-F238E27FC236}">
                <a16:creationId xmlns:a16="http://schemas.microsoft.com/office/drawing/2014/main" id="{51DEA5A2-95CF-46B8-9CB0-A534C1547AF9}"/>
              </a:ext>
            </a:extLst>
          </p:cNvPr>
          <p:cNvSpPr txBox="1"/>
          <p:nvPr/>
        </p:nvSpPr>
        <p:spPr>
          <a:xfrm>
            <a:off x="3754127" y="6082778"/>
            <a:ext cx="3014485" cy="2456122"/>
          </a:xfrm>
          <a:prstGeom prst="rect">
            <a:avLst/>
          </a:prstGeom>
          <a:noFill/>
        </p:spPr>
        <p:txBody>
          <a:bodyPr wrap="square">
            <a:spAutoFit/>
          </a:bodyPr>
          <a:lstStyle/>
          <a:p>
            <a:pPr marL="95250" lvl="0" indent="-95250" algn="just">
              <a:spcAft>
                <a:spcPts val="800"/>
              </a:spcAft>
              <a:buClr>
                <a:schemeClr val="accent4"/>
              </a:buClr>
              <a:buFont typeface="Wingdings" panose="05000000000000000000" pitchFamily="2" charset="2"/>
              <a:buChar char="§"/>
            </a:pPr>
            <a:r>
              <a:rPr lang="fr-FR" sz="800" dirty="0">
                <a:latin typeface="Verdana" panose="020B0604030504040204" pitchFamily="34" charset="0"/>
                <a:ea typeface="Verdana" panose="020B0604030504040204" pitchFamily="34" charset="0"/>
                <a:cs typeface="Times New Roman" panose="02020603050405020304" pitchFamily="18" charset="0"/>
              </a:rPr>
              <a:t>Suite à cette coupure momentanée de la connexion Goma – Rutshuru &amp; Goma – </a:t>
            </a:r>
            <a:r>
              <a:rPr lang="fr-FR" sz="800" dirty="0" err="1">
                <a:latin typeface="Verdana" panose="020B0604030504040204" pitchFamily="34" charset="0"/>
                <a:ea typeface="Verdana" panose="020B0604030504040204" pitchFamily="34" charset="0"/>
                <a:cs typeface="Times New Roman" panose="02020603050405020304" pitchFamily="18" charset="0"/>
              </a:rPr>
              <a:t>Masisi</a:t>
            </a:r>
            <a:r>
              <a:rPr lang="fr-FR" sz="800" dirty="0">
                <a:latin typeface="Verdana" panose="020B0604030504040204" pitchFamily="34" charset="0"/>
                <a:ea typeface="Verdana" panose="020B0604030504040204" pitchFamily="34" charset="0"/>
                <a:cs typeface="Times New Roman" panose="02020603050405020304" pitchFamily="18" charset="0"/>
              </a:rPr>
              <a:t>, les transactions, les flux /échanges commerciaux restent timides et risquant et cela affectent aussi les deux territoires Rutshuru &amp; </a:t>
            </a:r>
            <a:r>
              <a:rPr lang="fr-FR" sz="800" dirty="0" err="1">
                <a:latin typeface="Verdana" panose="020B0604030504040204" pitchFamily="34" charset="0"/>
                <a:ea typeface="Verdana" panose="020B0604030504040204" pitchFamily="34" charset="0"/>
                <a:cs typeface="Times New Roman" panose="02020603050405020304" pitchFamily="18" charset="0"/>
              </a:rPr>
              <a:t>Masisi</a:t>
            </a:r>
            <a:r>
              <a:rPr lang="fr-FR" sz="800" dirty="0">
                <a:latin typeface="Verdana" panose="020B0604030504040204" pitchFamily="34" charset="0"/>
                <a:ea typeface="Verdana" panose="020B0604030504040204" pitchFamily="34" charset="0"/>
                <a:cs typeface="Times New Roman" panose="02020603050405020304" pitchFamily="18" charset="0"/>
              </a:rPr>
              <a:t>); ce qui justifierait la détérioration de la situation sur le plan sécurité alimentaire dans ces deux zones en terme </a:t>
            </a:r>
            <a:r>
              <a:rPr lang="fr-FR" sz="800" b="1" dirty="0">
                <a:latin typeface="Verdana" panose="020B0604030504040204" pitchFamily="34" charset="0"/>
                <a:ea typeface="Verdana" panose="020B0604030504040204" pitchFamily="34" charset="0"/>
                <a:cs typeface="Times New Roman" panose="02020603050405020304" pitchFamily="18" charset="0"/>
              </a:rPr>
              <a:t>de faim globale: </a:t>
            </a:r>
            <a:r>
              <a:rPr lang="fr-FR" sz="800" b="1" dirty="0">
                <a:solidFill>
                  <a:schemeClr val="accent4"/>
                </a:solidFill>
                <a:latin typeface="Verdana" panose="020B0604030504040204" pitchFamily="34" charset="0"/>
                <a:ea typeface="Verdana" panose="020B0604030504040204" pitchFamily="34" charset="0"/>
                <a:cs typeface="Times New Roman" panose="02020603050405020304" pitchFamily="18" charset="0"/>
              </a:rPr>
              <a:t>87% à 94% pour Rutshuru &amp; de 87% à 91% à </a:t>
            </a:r>
            <a:r>
              <a:rPr lang="fr-FR" sz="800" b="1" dirty="0" err="1">
                <a:solidFill>
                  <a:schemeClr val="accent4"/>
                </a:solidFill>
                <a:latin typeface="Verdana" panose="020B0604030504040204" pitchFamily="34" charset="0"/>
                <a:ea typeface="Verdana" panose="020B0604030504040204" pitchFamily="34" charset="0"/>
                <a:cs typeface="Times New Roman" panose="02020603050405020304" pitchFamily="18" charset="0"/>
              </a:rPr>
              <a:t>Masisi</a:t>
            </a:r>
            <a:r>
              <a:rPr lang="fr-FR" sz="800" b="1" dirty="0">
                <a:solidFill>
                  <a:schemeClr val="accent4"/>
                </a:solidFill>
                <a:latin typeface="Verdana" panose="020B0604030504040204" pitchFamily="34" charset="0"/>
                <a:ea typeface="Verdana" panose="020B0604030504040204" pitchFamily="34" charset="0"/>
                <a:cs typeface="Times New Roman" panose="02020603050405020304" pitchFamily="18" charset="0"/>
              </a:rPr>
              <a:t>.</a:t>
            </a:r>
          </a:p>
          <a:p>
            <a:pPr marL="95250" marR="0" lvl="0" indent="-95250" algn="just" defTabSz="457200" rtl="0" eaLnBrk="1" fontAlgn="auto" latinLnBrk="0" hangingPunct="1">
              <a:lnSpc>
                <a:spcPct val="107000"/>
              </a:lnSpc>
              <a:spcBef>
                <a:spcPts val="0"/>
              </a:spcBef>
              <a:spcAft>
                <a:spcPts val="800"/>
              </a:spcAft>
              <a:buClr>
                <a:schemeClr val="accent4"/>
              </a:buClr>
              <a:buSzTx/>
              <a:buFont typeface="Wingdings" panose="05000000000000000000" pitchFamily="2" charset="2"/>
              <a:buChar char="§"/>
              <a:tabLst/>
              <a:defRPr/>
            </a:pPr>
            <a:r>
              <a:rPr lang="fr-FR" sz="800" b="1" dirty="0">
                <a:latin typeface="Verdana" panose="020B0604030504040204" pitchFamily="34" charset="0"/>
                <a:ea typeface="Verdana" panose="020B0604030504040204" pitchFamily="34" charset="0"/>
                <a:cs typeface="Times New Roman" panose="02020603050405020304" pitchFamily="18" charset="0"/>
              </a:rPr>
              <a:t>Encourager les distributions de vivres </a:t>
            </a:r>
            <a:r>
              <a:rPr lang="fr-FR" sz="800" dirty="0">
                <a:latin typeface="Verdana" panose="020B0604030504040204" pitchFamily="34" charset="0"/>
                <a:ea typeface="Verdana" panose="020B0604030504040204" pitchFamily="34" charset="0"/>
                <a:cs typeface="Times New Roman" panose="02020603050405020304" pitchFamily="18" charset="0"/>
              </a:rPr>
              <a:t>pendant cette période de soudure qui approche pour la saison agricole B (petite saison avec moins des récoltes) afin de faciliter la disponibilité des vivres au sein des ménages déplacés et diminuer la demande sur les marchés de consommation, ce qui pourraient stabiliser le taux de variation des produits spécifiques distribués par le PAM.</a:t>
            </a:r>
            <a:endParaRPr kumimoji="0" lang="fr-FR" sz="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Times New Roman" panose="02020603050405020304" pitchFamily="18" charset="0"/>
            </a:endParaRPr>
          </a:p>
          <a:p>
            <a:pPr marL="457200" lvl="0" indent="-457200" algn="just">
              <a:lnSpc>
                <a:spcPct val="107000"/>
              </a:lnSpc>
              <a:spcAft>
                <a:spcPts val="800"/>
              </a:spcAft>
              <a:buFont typeface="Wingdings" panose="05000000000000000000" pitchFamily="2" charset="2"/>
              <a:buChar char="ü"/>
            </a:pPr>
            <a:endParaRPr lang="en-GB" sz="800" dirty="0">
              <a:latin typeface="Verdana" panose="020B0604030504040204" pitchFamily="34" charset="0"/>
              <a:ea typeface="Verdana" panose="020B060403050404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D65DB77F-B429-47A8-98B0-FF702AEFF861}"/>
              </a:ext>
            </a:extLst>
          </p:cNvPr>
          <p:cNvSpPr txBox="1"/>
          <p:nvPr/>
        </p:nvSpPr>
        <p:spPr>
          <a:xfrm>
            <a:off x="-409150" y="650971"/>
            <a:ext cx="4425582" cy="2200602"/>
          </a:xfrm>
          <a:prstGeom prst="rect">
            <a:avLst/>
          </a:prstGeom>
          <a:noFill/>
        </p:spPr>
        <p:txBody>
          <a:bodyPr wrap="square">
            <a:spAutoFit/>
          </a:bodyPr>
          <a:lstStyle/>
          <a:p>
            <a:pPr marL="628650" indent="-171450" algn="just">
              <a:buClr>
                <a:schemeClr val="accent4"/>
              </a:buClr>
              <a:buSzPct val="150000"/>
              <a:buFont typeface="Wingdings" panose="05000000000000000000" pitchFamily="2" charset="2"/>
              <a:buChar char="§"/>
            </a:pPr>
            <a:r>
              <a:rPr lang="fr-FR" sz="800" b="1" dirty="0">
                <a:effectLst/>
                <a:latin typeface="Verdana" panose="020B0604030504040204" pitchFamily="34" charset="0"/>
                <a:ea typeface="Verdana" panose="020B0604030504040204" pitchFamily="34" charset="0"/>
                <a:cs typeface="Times New Roman" panose="02020603050405020304" pitchFamily="18" charset="0"/>
              </a:rPr>
              <a:t>Le territoire de Nyiragongo </a:t>
            </a:r>
            <a:r>
              <a:rPr lang="fr-FR" sz="800" dirty="0">
                <a:effectLst/>
                <a:latin typeface="Verdana" panose="020B0604030504040204" pitchFamily="34" charset="0"/>
                <a:ea typeface="Verdana" panose="020B0604030504040204" pitchFamily="34" charset="0"/>
                <a:cs typeface="Times New Roman" panose="02020603050405020304" pitchFamily="18" charset="0"/>
              </a:rPr>
              <a:t>présente une proportion des ménages ayant été touchée par la faim globale passant de </a:t>
            </a:r>
            <a:r>
              <a:rPr lang="fr-FR" sz="800" b="1" dirty="0">
                <a:effectLst/>
                <a:latin typeface="Verdana" panose="020B0604030504040204" pitchFamily="34" charset="0"/>
                <a:ea typeface="Verdana" panose="020B0604030504040204" pitchFamily="34" charset="0"/>
                <a:cs typeface="Times New Roman" panose="02020603050405020304" pitchFamily="18" charset="0"/>
              </a:rPr>
              <a:t>86% à 90% </a:t>
            </a:r>
            <a:r>
              <a:rPr lang="fr-FR" sz="800" dirty="0">
                <a:effectLst/>
                <a:latin typeface="Verdana" panose="020B0604030504040204" pitchFamily="34" charset="0"/>
                <a:ea typeface="Verdana" panose="020B0604030504040204" pitchFamily="34" charset="0"/>
                <a:cs typeface="Times New Roman" panose="02020603050405020304" pitchFamily="18" charset="0"/>
              </a:rPr>
              <a:t>pour la période de Février à Mars 2023. Malgré cette détérioration, l’on note une amélioration d’adaptation dans la zone après deux mois d’assistance en cash: seul 18% des ménages atteint auraient développé des stratégies de crises et d’urgence en cas de manque de nourriture ou d’argent pour son achat plutôt que 48% observé en Février 2023. Avec un </a:t>
            </a:r>
            <a:r>
              <a:rPr lang="fr-FR" sz="800" b="1" dirty="0">
                <a:effectLst/>
                <a:latin typeface="Verdana" panose="020B0604030504040204" pitchFamily="34" charset="0"/>
                <a:ea typeface="Verdana" panose="020B0604030504040204" pitchFamily="34" charset="0"/>
                <a:cs typeface="Times New Roman" panose="02020603050405020304" pitchFamily="18" charset="0"/>
              </a:rPr>
              <a:t>SCA moyen de 28</a:t>
            </a:r>
            <a:r>
              <a:rPr lang="fr-FR" sz="800" dirty="0">
                <a:effectLst/>
                <a:latin typeface="Verdana" panose="020B0604030504040204" pitchFamily="34" charset="0"/>
                <a:ea typeface="Verdana" panose="020B0604030504040204" pitchFamily="34" charset="0"/>
                <a:cs typeface="Times New Roman" panose="02020603050405020304" pitchFamily="18" charset="0"/>
              </a:rPr>
              <a:t>, une proportion de 97%  auraient un SCA pauvre et limite et auraient consommé en moyenne une diversité de 4 groupes d’aliments durant les 7 derniers jours d’enquête. Environ </a:t>
            </a:r>
            <a:r>
              <a:rPr lang="fr-FR" sz="800" b="1" dirty="0">
                <a:effectLst/>
                <a:latin typeface="Verdana" panose="020B0604030504040204" pitchFamily="34" charset="0"/>
                <a:ea typeface="Verdana" panose="020B0604030504040204" pitchFamily="34" charset="0"/>
                <a:cs typeface="Times New Roman" panose="02020603050405020304" pitchFamily="18" charset="0"/>
              </a:rPr>
              <a:t>2% des adultes n’auraient rien </a:t>
            </a:r>
            <a:r>
              <a:rPr lang="fr-FR" sz="800" dirty="0">
                <a:effectLst/>
                <a:latin typeface="Verdana" panose="020B0604030504040204" pitchFamily="34" charset="0"/>
                <a:ea typeface="Verdana" panose="020B0604030504040204" pitchFamily="34" charset="0"/>
                <a:cs typeface="Times New Roman" panose="02020603050405020304" pitchFamily="18" charset="0"/>
              </a:rPr>
              <a:t>consommé la veille de l’enquête.</a:t>
            </a:r>
          </a:p>
          <a:p>
            <a:pPr marL="457200" algn="just">
              <a:buClr>
                <a:schemeClr val="accent4"/>
              </a:buClr>
              <a:buSzPct val="150000"/>
            </a:pPr>
            <a:endParaRPr lang="fr-FR" sz="800" dirty="0">
              <a:latin typeface="Verdana" panose="020B0604030504040204" pitchFamily="34" charset="0"/>
              <a:ea typeface="Verdana" panose="020B0604030504040204" pitchFamily="34" charset="0"/>
              <a:cs typeface="Times New Roman" panose="02020603050405020304" pitchFamily="18" charset="0"/>
            </a:endParaRPr>
          </a:p>
          <a:p>
            <a:pPr marL="628650" indent="-171450" algn="just">
              <a:buClr>
                <a:schemeClr val="accent4"/>
              </a:buClr>
              <a:buSzPct val="150000"/>
              <a:buFont typeface="Wingdings" panose="05000000000000000000" pitchFamily="2" charset="2"/>
              <a:buChar char="§"/>
            </a:pPr>
            <a:r>
              <a:rPr lang="fr-FR" sz="800" b="1" dirty="0">
                <a:solidFill>
                  <a:srgbClr val="0A6EB9"/>
                </a:solidFill>
                <a:latin typeface="Verdana" panose="020B0604030504040204" pitchFamily="34" charset="0"/>
                <a:ea typeface="Verdana" panose="020B0604030504040204" pitchFamily="34" charset="0"/>
                <a:cs typeface="Times New Roman" panose="02020603050405020304" pitchFamily="18" charset="0"/>
              </a:rPr>
              <a:t>6% des ménages bénéficiaires </a:t>
            </a:r>
            <a:r>
              <a:rPr lang="fr-FR" sz="800" dirty="0">
                <a:latin typeface="Verdana" panose="020B0604030504040204" pitchFamily="34" charset="0"/>
                <a:ea typeface="Verdana" panose="020B0604030504040204" pitchFamily="34" charset="0"/>
                <a:cs typeface="Times New Roman" panose="02020603050405020304" pitchFamily="18" charset="0"/>
              </a:rPr>
              <a:t>ont été atteint pendant l’évaluation de façon aléatoire, parmi lesquels </a:t>
            </a:r>
            <a:r>
              <a:rPr lang="fr-FR" sz="800" b="1" dirty="0">
                <a:latin typeface="Verdana" panose="020B0604030504040204" pitchFamily="34" charset="0"/>
                <a:ea typeface="Verdana" panose="020B0604030504040204" pitchFamily="34" charset="0"/>
                <a:cs typeface="Times New Roman" panose="02020603050405020304" pitchFamily="18" charset="0"/>
              </a:rPr>
              <a:t>66%</a:t>
            </a:r>
            <a:r>
              <a:rPr lang="fr-FR" sz="800" dirty="0">
                <a:latin typeface="Verdana" panose="020B0604030504040204" pitchFamily="34" charset="0"/>
                <a:ea typeface="Verdana" panose="020B0604030504040204" pitchFamily="34" charset="0"/>
                <a:cs typeface="Times New Roman" panose="02020603050405020304" pitchFamily="18" charset="0"/>
              </a:rPr>
              <a:t> </a:t>
            </a:r>
            <a:r>
              <a:rPr lang="fr-FR" sz="800" b="1" dirty="0">
                <a:latin typeface="Verdana" panose="020B0604030504040204" pitchFamily="34" charset="0"/>
                <a:ea typeface="Verdana" panose="020B0604030504040204" pitchFamily="34" charset="0"/>
                <a:cs typeface="Times New Roman" panose="02020603050405020304" pitchFamily="18" charset="0"/>
              </a:rPr>
              <a:t>souffriraient de la faim globale </a:t>
            </a:r>
            <a:r>
              <a:rPr lang="fr-FR" sz="800" dirty="0">
                <a:latin typeface="Verdana" panose="020B0604030504040204" pitchFamily="34" charset="0"/>
                <a:ea typeface="Verdana" panose="020B0604030504040204" pitchFamily="34" charset="0"/>
                <a:cs typeface="Times New Roman" panose="02020603050405020304" pitchFamily="18" charset="0"/>
              </a:rPr>
              <a:t>quand </a:t>
            </a:r>
            <a:r>
              <a:rPr lang="fr-FR" sz="800" b="1" dirty="0">
                <a:latin typeface="Verdana" panose="020B0604030504040204" pitchFamily="34" charset="0"/>
                <a:ea typeface="Verdana" panose="020B0604030504040204" pitchFamily="34" charset="0"/>
                <a:cs typeface="Times New Roman" panose="02020603050405020304" pitchFamily="18" charset="0"/>
              </a:rPr>
              <a:t>82%</a:t>
            </a:r>
            <a:r>
              <a:rPr lang="fr-FR" sz="800" dirty="0">
                <a:latin typeface="Verdana" panose="020B0604030504040204" pitchFamily="34" charset="0"/>
                <a:ea typeface="Verdana" panose="020B0604030504040204" pitchFamily="34" charset="0"/>
                <a:cs typeface="Times New Roman" panose="02020603050405020304" pitchFamily="18" charset="0"/>
              </a:rPr>
              <a:t> en souffriraient du coté non bénéficiaires.</a:t>
            </a:r>
          </a:p>
          <a:p>
            <a:pPr marL="457200" algn="just">
              <a:buClr>
                <a:schemeClr val="accent4"/>
              </a:buClr>
              <a:buSzPct val="150000"/>
            </a:pPr>
            <a:endParaRPr lang="fr-FR" sz="900" b="1" dirty="0">
              <a:latin typeface="Verdana" panose="020B0604030504040204" pitchFamily="34" charset="0"/>
              <a:ea typeface="Verdana" panose="020B060403050404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DA69DE7-366C-8E4E-04A6-89D4B5B1C8BC}"/>
              </a:ext>
            </a:extLst>
          </p:cNvPr>
          <p:cNvPicPr>
            <a:picLocks noChangeAspect="1"/>
          </p:cNvPicPr>
          <p:nvPr/>
        </p:nvPicPr>
        <p:blipFill>
          <a:blip r:embed="rId4"/>
          <a:stretch>
            <a:fillRect/>
          </a:stretch>
        </p:blipFill>
        <p:spPr>
          <a:xfrm>
            <a:off x="4110958" y="988149"/>
            <a:ext cx="2709398" cy="1392509"/>
          </a:xfrm>
          <a:prstGeom prst="rect">
            <a:avLst/>
          </a:prstGeom>
        </p:spPr>
      </p:pic>
      <p:pic>
        <p:nvPicPr>
          <p:cNvPr id="4" name="Picture 3">
            <a:extLst>
              <a:ext uri="{FF2B5EF4-FFF2-40B4-BE49-F238E27FC236}">
                <a16:creationId xmlns:a16="http://schemas.microsoft.com/office/drawing/2014/main" id="{60D6DEF2-DE34-B135-D25C-01E10C0B5678}"/>
              </a:ext>
            </a:extLst>
          </p:cNvPr>
          <p:cNvPicPr>
            <a:picLocks noChangeAspect="1"/>
          </p:cNvPicPr>
          <p:nvPr/>
        </p:nvPicPr>
        <p:blipFill>
          <a:blip r:embed="rId5"/>
          <a:stretch>
            <a:fillRect/>
          </a:stretch>
        </p:blipFill>
        <p:spPr>
          <a:xfrm>
            <a:off x="106334" y="2981404"/>
            <a:ext cx="3451517" cy="1865523"/>
          </a:xfrm>
          <a:prstGeom prst="rect">
            <a:avLst/>
          </a:prstGeom>
        </p:spPr>
      </p:pic>
      <p:pic>
        <p:nvPicPr>
          <p:cNvPr id="5" name="Picture 4">
            <a:extLst>
              <a:ext uri="{FF2B5EF4-FFF2-40B4-BE49-F238E27FC236}">
                <a16:creationId xmlns:a16="http://schemas.microsoft.com/office/drawing/2014/main" id="{89F92645-2DE8-7FAD-6A12-3E49B3E02C3D}"/>
              </a:ext>
            </a:extLst>
          </p:cNvPr>
          <p:cNvPicPr>
            <a:picLocks noChangeAspect="1"/>
          </p:cNvPicPr>
          <p:nvPr/>
        </p:nvPicPr>
        <p:blipFill>
          <a:blip r:embed="rId6"/>
          <a:stretch>
            <a:fillRect/>
          </a:stretch>
        </p:blipFill>
        <p:spPr>
          <a:xfrm>
            <a:off x="3678415" y="2970562"/>
            <a:ext cx="3141941" cy="1865522"/>
          </a:xfrm>
          <a:prstGeom prst="rect">
            <a:avLst/>
          </a:prstGeom>
        </p:spPr>
      </p:pic>
      <p:pic>
        <p:nvPicPr>
          <p:cNvPr id="8" name="Picture 7">
            <a:extLst>
              <a:ext uri="{FF2B5EF4-FFF2-40B4-BE49-F238E27FC236}">
                <a16:creationId xmlns:a16="http://schemas.microsoft.com/office/drawing/2014/main" id="{50B775A5-F82F-FB74-BAC0-A7695E4E4D4A}"/>
              </a:ext>
            </a:extLst>
          </p:cNvPr>
          <p:cNvPicPr>
            <a:picLocks noChangeAspect="1"/>
          </p:cNvPicPr>
          <p:nvPr/>
        </p:nvPicPr>
        <p:blipFill>
          <a:blip r:embed="rId7"/>
          <a:stretch>
            <a:fillRect/>
          </a:stretch>
        </p:blipFill>
        <p:spPr>
          <a:xfrm>
            <a:off x="106334" y="6358809"/>
            <a:ext cx="3647793" cy="1894908"/>
          </a:xfrm>
          <a:prstGeom prst="rect">
            <a:avLst/>
          </a:prstGeom>
        </p:spPr>
      </p:pic>
    </p:spTree>
    <p:extLst>
      <p:ext uri="{BB962C8B-B14F-4D97-AF65-F5344CB8AC3E}">
        <p14:creationId xmlns:p14="http://schemas.microsoft.com/office/powerpoint/2010/main" val="6461957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6a44f55-b566-422b-a1ff-5efc0ddc6814" xsi:nil="true"/>
    <lcf76f155ced4ddcb4097134ff3c332f xmlns="e414688d-9903-4fd0-8b93-733b733b17d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BEBDA154675549840EF8B1A6A1D98C" ma:contentTypeVersion="15" ma:contentTypeDescription="Create a new document." ma:contentTypeScope="" ma:versionID="7cc9a08415ea73829d5fc254a7f7b1fa">
  <xsd:schema xmlns:xsd="http://www.w3.org/2001/XMLSchema" xmlns:xs="http://www.w3.org/2001/XMLSchema" xmlns:p="http://schemas.microsoft.com/office/2006/metadata/properties" xmlns:ns2="e414688d-9903-4fd0-8b93-733b733b17de" xmlns:ns3="e6a44f55-b566-422b-a1ff-5efc0ddc6814" targetNamespace="http://schemas.microsoft.com/office/2006/metadata/properties" ma:root="true" ma:fieldsID="47630e434588f082ce7ab86a6c7fc173" ns2:_="" ns3:_="">
    <xsd:import namespace="e414688d-9903-4fd0-8b93-733b733b17de"/>
    <xsd:import namespace="e6a44f55-b566-422b-a1ff-5efc0ddc68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14688d-9903-4fd0-8b93-733b733b17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6a44f55-b566-422b-a1ff-5efc0ddc681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16f4c04-bf01-4cf7-b5b5-357e0a4460f5}" ma:internalName="TaxCatchAll" ma:showField="CatchAllData" ma:web="e6a44f55-b566-422b-a1ff-5efc0ddc68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BB30E2-F386-4E67-B4FB-6B03B0A2FBD2}">
  <ds:schemaRefs>
    <ds:schemaRef ds:uri="http://schemas.microsoft.com/office/2006/metadata/properties"/>
    <ds:schemaRef ds:uri="http://schemas.microsoft.com/office/infopath/2007/PartnerControls"/>
    <ds:schemaRef ds:uri="e109f860-a5bc-4096-a7e9-70f4376de3c3"/>
    <ds:schemaRef ds:uri="4b1054d9-a2dd-44f9-86c1-9ebf6051d94b"/>
    <ds:schemaRef ds:uri="e6a44f55-b566-422b-a1ff-5efc0ddc6814"/>
    <ds:schemaRef ds:uri="e414688d-9903-4fd0-8b93-733b733b17de"/>
  </ds:schemaRefs>
</ds:datastoreItem>
</file>

<file path=customXml/itemProps2.xml><?xml version="1.0" encoding="utf-8"?>
<ds:datastoreItem xmlns:ds="http://schemas.openxmlformats.org/officeDocument/2006/customXml" ds:itemID="{F7B9F92A-D5B7-499F-890B-CD5831B1AFDE}">
  <ds:schemaRefs>
    <ds:schemaRef ds:uri="http://schemas.microsoft.com/sharepoint/v3/contenttype/forms"/>
  </ds:schemaRefs>
</ds:datastoreItem>
</file>

<file path=customXml/itemProps3.xml><?xml version="1.0" encoding="utf-8"?>
<ds:datastoreItem xmlns:ds="http://schemas.openxmlformats.org/officeDocument/2006/customXml" ds:itemID="{1BD79DAC-9F34-42F4-A137-4A6364FBB6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14688d-9903-4fd0-8b93-733b733b17de"/>
    <ds:schemaRef ds:uri="e6a44f55-b566-422b-a1ff-5efc0ddc68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14435</TotalTime>
  <Words>1092</Words>
  <Application>Microsoft Office PowerPoint</Application>
  <PresentationFormat>Personnalisé</PresentationFormat>
  <Paragraphs>30</Paragraphs>
  <Slides>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Arial</vt:lpstr>
      <vt:lpstr>Calibri</vt:lpstr>
      <vt:lpstr>Calibri Light</vt:lpstr>
      <vt:lpstr>Verdana</vt:lpstr>
      <vt:lpstr>Wingdings</vt:lpstr>
      <vt:lpstr>Office Theme</vt:lpstr>
      <vt:lpstr>mVAM</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mPDM</dc:title>
  <dc:creator>Cassandra WALKER</dc:creator>
  <cp:lastModifiedBy>Marc Mbiye</cp:lastModifiedBy>
  <cp:revision>137</cp:revision>
  <dcterms:created xsi:type="dcterms:W3CDTF">2021-09-30T20:41:28Z</dcterms:created>
  <dcterms:modified xsi:type="dcterms:W3CDTF">2023-04-28T10:03:43Z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0x0101002CBEBDA154675549840EF8B1A6A1D98C</vt:lpwstr>
  </property>
</Properties>
</file>