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834" r:id="rId6"/>
    <p:sldId id="275" r:id="rId7"/>
    <p:sldId id="867" r:id="rId8"/>
    <p:sldId id="880" r:id="rId9"/>
    <p:sldId id="876" r:id="rId10"/>
    <p:sldId id="831" r:id="rId11"/>
    <p:sldId id="836" r:id="rId12"/>
    <p:sldId id="852" r:id="rId13"/>
    <p:sldId id="881" r:id="rId14"/>
    <p:sldId id="882" r:id="rId15"/>
    <p:sldId id="272" r:id="rId16"/>
    <p:sldId id="819" r:id="rId17"/>
    <p:sldId id="829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95A70F-A7FB-FAE3-50C3-9AEAAF57ECC3}" name="Kseniya V Bozhkova" initials="KB" userId="S::kbozhkova@chemonics.com::71f34a55-8e47-4a41-8a03-68f36a3b4158" providerId="AD"/>
  <p188:author id="{7BEBF523-DBE6-3568-F6C5-217661E4D486}" name="Andriy A Zayika" initials="AZ" userId="S::azayika@chemonics.com::0436e7e1-f9a4-4ee3-b4a0-c1d07974ddf8" providerId="AD"/>
  <p188:author id="{B82F1833-6BD1-16FA-82EF-D0A6881F1E60}" name="Nataliia O Skurativska" initials="NOS" userId="S::nskurativska@chemonics.com::45d24646-d6a1-45cf-80a5-3680610f6d40" providerId="AD"/>
  <p188:author id="{1A8B2183-E49B-04F2-6463-0C01196E1E4C}" name="Viktoriya Taranska" initials="VT" userId="S::vtaranska@chemonics.com::d7e93885-a1eb-4cdc-a7e6-9dac903e59da" providerId="AD"/>
  <p188:author id="{033972C9-6018-8691-717F-8F1358A0A00E}" name="Olga V Ivkina" initials="OI" userId="S::oivkina@chemonics.com::8984215c-bb83-4be8-9f8c-b8f8a7338e68" providerId="AD"/>
  <p188:author id="{66EAC0C9-53AA-ED62-AF44-8C571253F109}" name="Viktoriia Gultai" initials="VG" userId="S::vgultai@chemonics.com::8f1850ba-499e-45c5-a609-52b78a782893" providerId="AD"/>
  <p188:author id="{08504CE7-6F26-6902-A252-00E38214F636}" name="Viktoriya Taranska" initials="VT" userId="Viktoriya Taranska" providerId="None"/>
  <p188:author id="{A0FBC0F9-795B-6D38-03E3-9A671835BDFA}" name="Inna M Aleksieieva" initials="IMA" userId="Inna M Aleksieiev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her author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A49"/>
    <a:srgbClr val="FDD2A5"/>
    <a:srgbClr val="F4AF48"/>
    <a:srgbClr val="6E2211"/>
    <a:srgbClr val="FD9243"/>
    <a:srgbClr val="DF5005"/>
    <a:srgbClr val="7F2704"/>
    <a:srgbClr val="939054"/>
    <a:srgbClr val="25CBE0"/>
    <a:srgbClr val="25C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toriia Gultai" userId="8f1850ba-499e-45c5-a609-52b78a782893" providerId="ADAL" clId="{9CFCBA87-FFFD-4556-996E-5B51038CD102}"/>
    <pc:docChg chg="">
      <pc:chgData name="Viktoriia Gultai" userId="8f1850ba-499e-45c5-a609-52b78a782893" providerId="ADAL" clId="{9CFCBA87-FFFD-4556-996E-5B51038CD102}" dt="2024-03-28T10:41:01.352" v="4"/>
      <pc:docMkLst>
        <pc:docMk/>
      </pc:docMkLst>
      <pc:sldChg chg="delCm">
        <pc:chgData name="Viktoriia Gultai" userId="8f1850ba-499e-45c5-a609-52b78a782893" providerId="ADAL" clId="{9CFCBA87-FFFD-4556-996E-5B51038CD102}" dt="2024-03-28T10:40:39.724" v="0"/>
        <pc:sldMkLst>
          <pc:docMk/>
          <pc:sldMk cId="401431998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ktoriia Gultai" userId="8f1850ba-499e-45c5-a609-52b78a782893" providerId="ADAL" clId="{9CFCBA87-FFFD-4556-996E-5B51038CD102}" dt="2024-03-28T10:40:39.724" v="0"/>
              <pc2:cmMkLst xmlns:pc2="http://schemas.microsoft.com/office/powerpoint/2019/9/main/command">
                <pc:docMk/>
                <pc:sldMk cId="4014319982" sldId="275"/>
                <pc2:cmMk id="{39A31453-A5DF-41A6-8B08-EE243B1DDB21}"/>
              </pc2:cmMkLst>
            </pc226:cmChg>
          </p:ext>
        </pc:extLst>
      </pc:sldChg>
      <pc:sldChg chg="delCm">
        <pc:chgData name="Viktoriia Gultai" userId="8f1850ba-499e-45c5-a609-52b78a782893" providerId="ADAL" clId="{9CFCBA87-FFFD-4556-996E-5B51038CD102}" dt="2024-03-28T10:41:01.352" v="4"/>
        <pc:sldMkLst>
          <pc:docMk/>
          <pc:sldMk cId="67049848" sldId="8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ktoriia Gultai" userId="8f1850ba-499e-45c5-a609-52b78a782893" providerId="ADAL" clId="{9CFCBA87-FFFD-4556-996E-5B51038CD102}" dt="2024-03-28T10:41:01.352" v="4"/>
              <pc2:cmMkLst xmlns:pc2="http://schemas.microsoft.com/office/powerpoint/2019/9/main/command">
                <pc:docMk/>
                <pc:sldMk cId="67049848" sldId="819"/>
                <pc2:cmMk id="{E8076FCE-EFD8-49F3-B4E6-D5D687F26924}"/>
              </pc2:cmMkLst>
            </pc226:cmChg>
          </p:ext>
        </pc:extLst>
      </pc:sldChg>
      <pc:sldChg chg="delCm">
        <pc:chgData name="Viktoriia Gultai" userId="8f1850ba-499e-45c5-a609-52b78a782893" providerId="ADAL" clId="{9CFCBA87-FFFD-4556-996E-5B51038CD102}" dt="2024-03-28T10:40:47.313" v="2"/>
        <pc:sldMkLst>
          <pc:docMk/>
          <pc:sldMk cId="3600957085" sldId="8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ktoriia Gultai" userId="8f1850ba-499e-45c5-a609-52b78a782893" providerId="ADAL" clId="{9CFCBA87-FFFD-4556-996E-5B51038CD102}" dt="2024-03-28T10:40:47.313" v="2"/>
              <pc2:cmMkLst xmlns:pc2="http://schemas.microsoft.com/office/powerpoint/2019/9/main/command">
                <pc:docMk/>
                <pc:sldMk cId="3600957085" sldId="831"/>
                <pc2:cmMk id="{D46F3527-56AC-48C0-8BA4-085BB455AFEF}"/>
              </pc2:cmMkLst>
            </pc226:cmChg>
          </p:ext>
        </pc:extLst>
      </pc:sldChg>
      <pc:sldChg chg="delCm">
        <pc:chgData name="Viktoriia Gultai" userId="8f1850ba-499e-45c5-a609-52b78a782893" providerId="ADAL" clId="{9CFCBA87-FFFD-4556-996E-5B51038CD102}" dt="2024-03-28T10:40:52.300" v="3"/>
        <pc:sldMkLst>
          <pc:docMk/>
          <pc:sldMk cId="2578936576" sldId="8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ktoriia Gultai" userId="8f1850ba-499e-45c5-a609-52b78a782893" providerId="ADAL" clId="{9CFCBA87-FFFD-4556-996E-5B51038CD102}" dt="2024-03-28T10:40:52.300" v="3"/>
              <pc2:cmMkLst xmlns:pc2="http://schemas.microsoft.com/office/powerpoint/2019/9/main/command">
                <pc:docMk/>
                <pc:sldMk cId="2578936576" sldId="852"/>
                <pc2:cmMk id="{ECB7B9B9-EE1A-4A63-BFEA-EE60E9FA4B3E}"/>
              </pc2:cmMkLst>
            </pc226:cmChg>
          </p:ext>
        </pc:extLst>
      </pc:sldChg>
      <pc:sldChg chg="delCm">
        <pc:chgData name="Viktoriia Gultai" userId="8f1850ba-499e-45c5-a609-52b78a782893" providerId="ADAL" clId="{9CFCBA87-FFFD-4556-996E-5B51038CD102}" dt="2024-03-28T10:40:43.577" v="1"/>
        <pc:sldMkLst>
          <pc:docMk/>
          <pc:sldMk cId="2263063008" sldId="8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ktoriia Gultai" userId="8f1850ba-499e-45c5-a609-52b78a782893" providerId="ADAL" clId="{9CFCBA87-FFFD-4556-996E-5B51038CD102}" dt="2024-03-28T10:40:43.577" v="1"/>
              <pc2:cmMkLst xmlns:pc2="http://schemas.microsoft.com/office/powerpoint/2019/9/main/command">
                <pc:docMk/>
                <pc:sldMk cId="2263063008" sldId="876"/>
                <pc2:cmMk id="{63E77332-10CA-466B-8B9C-63E7F092A764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60616-E305-4753-84A5-1BC09C92AD1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615CE-2250-47F0-AC46-C2F36ECD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37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63EE3-9A05-4449-BD98-29215766B88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8DDF5-5274-934F-A34C-A9C556A65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tx1"/>
                </a:solidFill>
                <a:cs typeface="Arial"/>
              </a:rPr>
              <a:t>recovery and self-reliance agriculture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0455B-0BC0-858D-9AD9-C9B8D451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19F06-75A4-DC1C-4E16-17839517E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B5FEC-488D-21BB-BB10-2A93AAED9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/>
              <a:t>Ми почали роздавати добрива і насіння через ДАР і, розуміючи, як сильно страждають сільські громади, навіть доставляти допомогу від інших донорів.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Упродовж</a:t>
            </a:r>
            <a:r>
              <a:rPr lang="ru-RU"/>
              <a:t> </a:t>
            </a:r>
            <a:r>
              <a:rPr lang="ru-RU" dirty="0"/>
              <a:t>трьох</a:t>
            </a:r>
            <a:r>
              <a:rPr lang="ru-RU"/>
              <a:t> </a:t>
            </a:r>
            <a:r>
              <a:rPr lang="ru-RU" dirty="0"/>
              <a:t>роздач</a:t>
            </a:r>
            <a:r>
              <a:rPr lang="ru-RU"/>
              <a:t> на </a:t>
            </a:r>
            <a:r>
              <a:rPr lang="ru-RU" dirty="0"/>
              <a:t>посівні</a:t>
            </a:r>
            <a:r>
              <a:rPr lang="ru-RU"/>
              <a:t> 2023 і весну 2024, 14,153 </a:t>
            </a:r>
            <a:r>
              <a:rPr lang="ru-RU" dirty="0"/>
              <a:t>унікальних</a:t>
            </a:r>
            <a:r>
              <a:rPr lang="ru-RU"/>
              <a:t> агровиробника </a:t>
            </a:r>
            <a:r>
              <a:rPr lang="ru-RU" dirty="0"/>
              <a:t>отримали</a:t>
            </a:r>
            <a:r>
              <a:rPr lang="ru-RU"/>
              <a:t> </a:t>
            </a:r>
            <a:r>
              <a:rPr lang="ru-RU" dirty="0"/>
              <a:t>від</a:t>
            </a:r>
            <a:r>
              <a:rPr lang="ru-RU"/>
              <a:t> АГРО </a:t>
            </a:r>
            <a:r>
              <a:rPr lang="ru-RU" dirty="0"/>
              <a:t>добрива</a:t>
            </a:r>
            <a:r>
              <a:rPr lang="ru-RU"/>
              <a:t> і </a:t>
            </a:r>
            <a:r>
              <a:rPr lang="ru-RU" dirty="0"/>
              <a:t>насіння</a:t>
            </a:r>
            <a:r>
              <a:rPr lang="ru-RU"/>
              <a:t>. Все, </a:t>
            </a:r>
            <a:r>
              <a:rPr lang="ru-RU" dirty="0"/>
              <a:t>що</a:t>
            </a:r>
            <a:r>
              <a:rPr lang="ru-RU"/>
              <a:t> для </a:t>
            </a:r>
            <a:r>
              <a:rPr lang="ru-RU" dirty="0"/>
              <a:t>цього</a:t>
            </a:r>
            <a:r>
              <a:rPr lang="ru-RU"/>
              <a:t> треба </a:t>
            </a:r>
            <a:r>
              <a:rPr lang="ru-RU" dirty="0"/>
              <a:t>було</a:t>
            </a:r>
            <a:r>
              <a:rPr lang="ru-RU"/>
              <a:t> – подати заявку через ДАР:</a:t>
            </a:r>
          </a:p>
          <a:p>
            <a:pPr>
              <a:lnSpc>
                <a:spcPct val="100000"/>
              </a:lnSpc>
            </a:pPr>
            <a:r>
              <a:rPr lang="ru-RU"/>
              <a:t>- </a:t>
            </a:r>
            <a:r>
              <a:rPr lang="en-US" sz="1200">
                <a:latin typeface="Arial"/>
                <a:cs typeface="Arial"/>
              </a:rPr>
              <a:t>1</a:t>
            </a:r>
            <a:r>
              <a:rPr lang="uk-UA" sz="1200">
                <a:latin typeface="Arial"/>
                <a:cs typeface="Arial"/>
              </a:rPr>
              <a:t>4,</a:t>
            </a:r>
            <a:r>
              <a:rPr lang="en-US" sz="1200">
                <a:latin typeface="Arial"/>
                <a:cs typeface="Arial"/>
              </a:rPr>
              <a:t>0</a:t>
            </a:r>
            <a:r>
              <a:rPr lang="uk-UA" sz="1200">
                <a:latin typeface="Arial"/>
                <a:cs typeface="Arial"/>
              </a:rPr>
              <a:t>00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т карбаміду (7,600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ММСП)</a:t>
            </a:r>
          </a:p>
          <a:p>
            <a:pPr>
              <a:lnSpc>
                <a:spcPct val="100000"/>
              </a:lnSpc>
            </a:pPr>
            <a:r>
              <a:rPr lang="uk-UA" sz="1200">
                <a:latin typeface="Arial"/>
                <a:cs typeface="Arial"/>
              </a:rPr>
              <a:t>- </a:t>
            </a:r>
            <a:r>
              <a:rPr lang="en-US" sz="1200">
                <a:latin typeface="Arial"/>
                <a:cs typeface="Arial"/>
              </a:rPr>
              <a:t>12</a:t>
            </a:r>
            <a:r>
              <a:rPr lang="uk-UA" sz="1200">
                <a:latin typeface="Arial"/>
                <a:cs typeface="Arial"/>
              </a:rPr>
              <a:t>,</a:t>
            </a:r>
            <a:r>
              <a:rPr lang="en-US" sz="1200">
                <a:latin typeface="Arial"/>
                <a:cs typeface="Arial"/>
              </a:rPr>
              <a:t>0</a:t>
            </a:r>
            <a:r>
              <a:rPr lang="uk-UA" sz="1200">
                <a:latin typeface="Arial"/>
                <a:cs typeface="Arial"/>
              </a:rPr>
              <a:t>00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т </a:t>
            </a:r>
            <a:r>
              <a:rPr lang="uk-UA" sz="1200" dirty="0">
                <a:latin typeface="Arial"/>
                <a:cs typeface="Arial"/>
              </a:rPr>
              <a:t>нітроамофоски</a:t>
            </a:r>
            <a:r>
              <a:rPr lang="uk-UA" sz="1200">
                <a:latin typeface="Arial"/>
                <a:cs typeface="Arial"/>
              </a:rPr>
              <a:t> (</a:t>
            </a:r>
            <a:r>
              <a:rPr lang="en-US" sz="1200">
                <a:latin typeface="Arial"/>
                <a:cs typeface="Arial"/>
              </a:rPr>
              <a:t>12</a:t>
            </a:r>
            <a:r>
              <a:rPr lang="uk-UA" sz="1200">
                <a:latin typeface="Arial"/>
                <a:cs typeface="Arial"/>
              </a:rPr>
              <a:t>,</a:t>
            </a:r>
            <a:r>
              <a:rPr lang="en-US" sz="1200">
                <a:latin typeface="Arial"/>
                <a:cs typeface="Arial"/>
              </a:rPr>
              <a:t>0</a:t>
            </a:r>
            <a:r>
              <a:rPr lang="uk-UA" sz="1200">
                <a:latin typeface="Arial"/>
                <a:cs typeface="Arial"/>
              </a:rPr>
              <a:t>00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ММСП)</a:t>
            </a:r>
          </a:p>
          <a:p>
            <a:pPr>
              <a:lnSpc>
                <a:spcPct val="100000"/>
              </a:lnSpc>
            </a:pPr>
            <a:r>
              <a:rPr lang="uk-UA" sz="1200">
                <a:latin typeface="Arial"/>
                <a:cs typeface="Arial"/>
              </a:rPr>
              <a:t>- 8 тис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т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uk-UA" sz="1200">
                <a:latin typeface="Arial"/>
                <a:cs typeface="Arial"/>
              </a:rPr>
              <a:t>добрив і насіння (8,</a:t>
            </a:r>
            <a:r>
              <a:rPr lang="en-US" sz="1200">
                <a:latin typeface="Arial"/>
                <a:cs typeface="Arial"/>
              </a:rPr>
              <a:t>222</a:t>
            </a:r>
            <a:r>
              <a:rPr lang="uk-UA" sz="1200">
                <a:latin typeface="Arial"/>
                <a:cs typeface="Arial"/>
              </a:rPr>
              <a:t> ММСП)</a:t>
            </a:r>
          </a:p>
          <a:p>
            <a:pPr>
              <a:lnSpc>
                <a:spcPct val="100000"/>
              </a:lnSpc>
            </a:pPr>
            <a:endParaRPr lang="uk-UA" sz="1200"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747C-7BE9-82E7-9E17-B5BC63A22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4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Весняна роздача: 6300 унікальних фермерів отримали добрива. 1916 унікальних фермерів отримали насіння (соняшник, кукурудза). Фермери, які отримали добрива та насіння перетиналися.</a:t>
            </a:r>
          </a:p>
          <a:p>
            <a:endParaRPr lang="uk-UA"/>
          </a:p>
          <a:p>
            <a:r>
              <a:rPr lang="uk-UA"/>
              <a:t>Осіння роздача: 12000 фермерів та 7691 фермер (дві роздачі, могли перетинатися) отримали добрива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9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DDF5-5274-934F-A34C-A9C556A659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4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6836A-9ADF-624B-AF3C-60C0EB21F9BB}" type="slidenum">
              <a:rPr lang="en-UA" smtClean="0"/>
              <a:t>10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3736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6836A-9ADF-624B-AF3C-60C0EB21F9BB}" type="slidenum">
              <a:rPr lang="en-UA" smtClean="0"/>
              <a:t>11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59676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1261" y="1457325"/>
            <a:ext cx="5036090" cy="390525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5976960"/>
            <a:ext cx="12192000" cy="88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0" y="6119835"/>
            <a:ext cx="12192000" cy="1989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6004560" y="1457325"/>
            <a:ext cx="5729923" cy="3905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66BBA4-CDAC-E951-A6FE-C3CCADB85EBA}"/>
              </a:ext>
            </a:extLst>
          </p:cNvPr>
          <p:cNvGrpSpPr/>
          <p:nvPr userDrawn="1"/>
        </p:nvGrpSpPr>
        <p:grpSpPr>
          <a:xfrm>
            <a:off x="569806" y="6039131"/>
            <a:ext cx="11400458" cy="926306"/>
            <a:chOff x="185084" y="6039131"/>
            <a:chExt cx="11400458" cy="926306"/>
          </a:xfrm>
        </p:grpSpPr>
        <p:pic>
          <p:nvPicPr>
            <p:cNvPr id="5" name="Picture 4" descr="TDD_PowerpointTemplate_Header.png">
              <a:extLst>
                <a:ext uri="{FF2B5EF4-FFF2-40B4-BE49-F238E27FC236}">
                  <a16:creationId xmlns:a16="http://schemas.microsoft.com/office/drawing/2014/main" id="{715F605E-65E2-9C83-E44D-3E361E7CD4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6817" y="6184547"/>
              <a:ext cx="2337959" cy="554652"/>
            </a:xfrm>
            <a:prstGeom prst="rect">
              <a:avLst/>
            </a:prstGeom>
          </p:spPr>
        </p:pic>
        <p:pic>
          <p:nvPicPr>
            <p:cNvPr id="6" name="Рисунок 2" descr="Зображення, що містить малювання&#10;&#10;Автоматично згенерований опис">
              <a:extLst>
                <a:ext uri="{FF2B5EF4-FFF2-40B4-BE49-F238E27FC236}">
                  <a16:creationId xmlns:a16="http://schemas.microsoft.com/office/drawing/2014/main" id="{28F42353-5F98-7544-8CF4-AD1DDF128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084" y="6039131"/>
              <a:ext cx="2381250" cy="9263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1CB84F-7E97-12C8-6B99-212AD96C7046}"/>
                </a:ext>
              </a:extLst>
            </p:cNvPr>
            <p:cNvSpPr txBox="1"/>
            <p:nvPr userDrawn="1"/>
          </p:nvSpPr>
          <p:spPr>
            <a:xfrm>
              <a:off x="7429178" y="6274544"/>
              <a:ext cx="4156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ПРОГРАМА </a:t>
              </a:r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USAID </a:t>
              </a:r>
              <a:r>
                <a:rPr lang="uk-UA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АГРАРНОГО І СІЛЬСЬКОГО РОЗВИТКУ (АГРО)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02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1260" y="1457325"/>
            <a:ext cx="11303539" cy="390525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5976960"/>
            <a:ext cx="12192000" cy="88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0" y="6119835"/>
            <a:ext cx="12192000" cy="1989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D91EA6E-F094-F173-F1DA-1DAC210BE730}"/>
              </a:ext>
            </a:extLst>
          </p:cNvPr>
          <p:cNvGrpSpPr/>
          <p:nvPr userDrawn="1"/>
        </p:nvGrpSpPr>
        <p:grpSpPr>
          <a:xfrm>
            <a:off x="569806" y="6039131"/>
            <a:ext cx="11400458" cy="926306"/>
            <a:chOff x="185084" y="6039131"/>
            <a:chExt cx="11400458" cy="926306"/>
          </a:xfrm>
        </p:grpSpPr>
        <p:pic>
          <p:nvPicPr>
            <p:cNvPr id="3" name="Picture 2" descr="TDD_PowerpointTemplate_Header.png">
              <a:extLst>
                <a:ext uri="{FF2B5EF4-FFF2-40B4-BE49-F238E27FC236}">
                  <a16:creationId xmlns:a16="http://schemas.microsoft.com/office/drawing/2014/main" id="{61A6C0E2-384B-47FE-EADB-617B2D1B82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6817" y="6184547"/>
              <a:ext cx="2337959" cy="554652"/>
            </a:xfrm>
            <a:prstGeom prst="rect">
              <a:avLst/>
            </a:prstGeom>
          </p:spPr>
        </p:pic>
        <p:pic>
          <p:nvPicPr>
            <p:cNvPr id="5" name="Рисунок 2" descr="Зображення, що містить малювання&#10;&#10;Автоматично згенерований опис">
              <a:extLst>
                <a:ext uri="{FF2B5EF4-FFF2-40B4-BE49-F238E27FC236}">
                  <a16:creationId xmlns:a16="http://schemas.microsoft.com/office/drawing/2014/main" id="{AE4322C0-8494-EF0B-BEBE-A117DA348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084" y="6039131"/>
              <a:ext cx="2381250" cy="9263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20184E-43F9-16D6-E4DD-ACB9EFF5AF1F}"/>
                </a:ext>
              </a:extLst>
            </p:cNvPr>
            <p:cNvSpPr txBox="1"/>
            <p:nvPr userDrawn="1"/>
          </p:nvSpPr>
          <p:spPr>
            <a:xfrm>
              <a:off x="7429178" y="6274544"/>
              <a:ext cx="4156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ПРОГРАМА </a:t>
              </a:r>
              <a:r>
                <a: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USAID </a:t>
              </a:r>
              <a:r>
                <a:rPr lang="uk-UA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АГРАРНОГО І СІЛЬСЬКОГО РОЗВИТКУ (АГРО)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0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835" y="1015868"/>
            <a:ext cx="7760239" cy="382283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09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8163" y="3975869"/>
            <a:ext cx="4095761" cy="595965"/>
          </a:xfrm>
          <a:prstGeom prst="rect">
            <a:avLst/>
          </a:prstGeom>
        </p:spPr>
        <p:txBody>
          <a:bodyPr rIns="0">
            <a:no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189" indent="0" algn="r">
              <a:spcBef>
                <a:spcPts val="2376"/>
              </a:spcBef>
              <a:buNone/>
              <a:defRPr sz="1600">
                <a:solidFill>
                  <a:schemeClr val="accent5"/>
                </a:solidFill>
              </a:defRPr>
            </a:lvl2pPr>
            <a:lvl3pPr marL="914377" indent="0" algn="r">
              <a:buNone/>
              <a:defRPr sz="2400"/>
            </a:lvl3pPr>
            <a:lvl4pPr marL="1371566" indent="0" algn="r">
              <a:buNone/>
              <a:defRPr sz="2400"/>
            </a:lvl4pPr>
            <a:lvl5pPr marL="1828754" indent="0" algn="r">
              <a:buNone/>
              <a:defRPr sz="2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72075" y="-1"/>
            <a:ext cx="7019925" cy="6119836"/>
          </a:xfr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0" y="6119835"/>
            <a:ext cx="12192000" cy="1989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8163" y="623560"/>
            <a:ext cx="7486661" cy="2632846"/>
          </a:xfrm>
          <a:prstGeom prst="rect">
            <a:avLst/>
          </a:prstGeom>
        </p:spPr>
        <p:txBody>
          <a:bodyPr rIns="0">
            <a:noAutofit/>
          </a:bodyPr>
          <a:lstStyle>
            <a:lvl1pPr marL="0" indent="0" algn="l">
              <a:buNone/>
              <a:defRPr sz="6600" b="1">
                <a:solidFill>
                  <a:schemeClr val="accent1"/>
                </a:solidFill>
              </a:defRPr>
            </a:lvl1pPr>
            <a:lvl2pPr marL="457189" indent="0" algn="r">
              <a:spcBef>
                <a:spcPts val="2376"/>
              </a:spcBef>
              <a:buNone/>
              <a:defRPr sz="1600">
                <a:solidFill>
                  <a:schemeClr val="accent5"/>
                </a:solidFill>
              </a:defRPr>
            </a:lvl2pPr>
            <a:lvl3pPr marL="914377" indent="0" algn="r">
              <a:buNone/>
              <a:defRPr sz="2400"/>
            </a:lvl3pPr>
            <a:lvl4pPr marL="1371566" indent="0" algn="r">
              <a:buNone/>
              <a:defRPr sz="2400"/>
            </a:lvl4pPr>
            <a:lvl5pPr marL="1828754" indent="0" algn="r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3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auto">
          <a:xfrm>
            <a:off x="2173899" y="1313963"/>
            <a:ext cx="1968170" cy="1974360"/>
          </a:xfrm>
          <a:custGeom>
            <a:avLst/>
            <a:gdLst>
              <a:gd name="T0" fmla="*/ 388 w 388"/>
              <a:gd name="T1" fmla="*/ 194 h 389"/>
              <a:gd name="T2" fmla="*/ 300 w 388"/>
              <a:gd name="T3" fmla="*/ 88 h 389"/>
              <a:gd name="T4" fmla="*/ 194 w 388"/>
              <a:gd name="T5" fmla="*/ 0 h 389"/>
              <a:gd name="T6" fmla="*/ 88 w 388"/>
              <a:gd name="T7" fmla="*/ 88 h 389"/>
              <a:gd name="T8" fmla="*/ 0 w 388"/>
              <a:gd name="T9" fmla="*/ 194 h 389"/>
              <a:gd name="T10" fmla="*/ 88 w 388"/>
              <a:gd name="T11" fmla="*/ 301 h 389"/>
              <a:gd name="T12" fmla="*/ 194 w 388"/>
              <a:gd name="T13" fmla="*/ 389 h 389"/>
              <a:gd name="T14" fmla="*/ 300 w 388"/>
              <a:gd name="T15" fmla="*/ 301 h 389"/>
              <a:gd name="T16" fmla="*/ 388 w 388"/>
              <a:gd name="T17" fmla="*/ 194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" h="389">
                <a:moveTo>
                  <a:pt x="388" y="194"/>
                </a:moveTo>
                <a:cubicBezTo>
                  <a:pt x="388" y="141"/>
                  <a:pt x="351" y="97"/>
                  <a:pt x="300" y="88"/>
                </a:cubicBezTo>
                <a:cubicBezTo>
                  <a:pt x="291" y="38"/>
                  <a:pt x="247" y="0"/>
                  <a:pt x="194" y="0"/>
                </a:cubicBezTo>
                <a:cubicBezTo>
                  <a:pt x="141" y="0"/>
                  <a:pt x="97" y="38"/>
                  <a:pt x="88" y="88"/>
                </a:cubicBezTo>
                <a:cubicBezTo>
                  <a:pt x="38" y="97"/>
                  <a:pt x="0" y="141"/>
                  <a:pt x="0" y="194"/>
                </a:cubicBezTo>
                <a:cubicBezTo>
                  <a:pt x="0" y="247"/>
                  <a:pt x="38" y="291"/>
                  <a:pt x="88" y="301"/>
                </a:cubicBezTo>
                <a:cubicBezTo>
                  <a:pt x="97" y="351"/>
                  <a:pt x="141" y="389"/>
                  <a:pt x="194" y="389"/>
                </a:cubicBezTo>
                <a:cubicBezTo>
                  <a:pt x="247" y="389"/>
                  <a:pt x="291" y="351"/>
                  <a:pt x="300" y="301"/>
                </a:cubicBezTo>
                <a:cubicBezTo>
                  <a:pt x="351" y="291"/>
                  <a:pt x="388" y="247"/>
                  <a:pt x="388" y="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 noChangeAspect="1"/>
          </p:cNvSpPr>
          <p:nvPr userDrawn="1"/>
        </p:nvSpPr>
        <p:spPr bwMode="auto">
          <a:xfrm>
            <a:off x="4464906" y="1252417"/>
            <a:ext cx="1963738" cy="1973262"/>
          </a:xfrm>
          <a:custGeom>
            <a:avLst/>
            <a:gdLst>
              <a:gd name="T0" fmla="*/ 79 w 192"/>
              <a:gd name="T1" fmla="*/ 183 h 193"/>
              <a:gd name="T2" fmla="*/ 10 w 192"/>
              <a:gd name="T3" fmla="*/ 114 h 193"/>
              <a:gd name="T4" fmla="*/ 10 w 192"/>
              <a:gd name="T5" fmla="*/ 79 h 193"/>
              <a:gd name="T6" fmla="*/ 79 w 192"/>
              <a:gd name="T7" fmla="*/ 10 h 193"/>
              <a:gd name="T8" fmla="*/ 114 w 192"/>
              <a:gd name="T9" fmla="*/ 10 h 193"/>
              <a:gd name="T10" fmla="*/ 183 w 192"/>
              <a:gd name="T11" fmla="*/ 79 h 193"/>
              <a:gd name="T12" fmla="*/ 183 w 192"/>
              <a:gd name="T13" fmla="*/ 114 h 193"/>
              <a:gd name="T14" fmla="*/ 114 w 192"/>
              <a:gd name="T15" fmla="*/ 183 h 193"/>
              <a:gd name="T16" fmla="*/ 79 w 192"/>
              <a:gd name="T17" fmla="*/ 18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93">
                <a:moveTo>
                  <a:pt x="79" y="183"/>
                </a:moveTo>
                <a:cubicBezTo>
                  <a:pt x="10" y="114"/>
                  <a:pt x="10" y="114"/>
                  <a:pt x="10" y="114"/>
                </a:cubicBezTo>
                <a:cubicBezTo>
                  <a:pt x="0" y="104"/>
                  <a:pt x="0" y="89"/>
                  <a:pt x="10" y="79"/>
                </a:cubicBezTo>
                <a:cubicBezTo>
                  <a:pt x="79" y="10"/>
                  <a:pt x="79" y="10"/>
                  <a:pt x="79" y="10"/>
                </a:cubicBezTo>
                <a:cubicBezTo>
                  <a:pt x="88" y="0"/>
                  <a:pt x="104" y="0"/>
                  <a:pt x="114" y="10"/>
                </a:cubicBezTo>
                <a:cubicBezTo>
                  <a:pt x="183" y="79"/>
                  <a:pt x="183" y="79"/>
                  <a:pt x="183" y="79"/>
                </a:cubicBezTo>
                <a:cubicBezTo>
                  <a:pt x="192" y="89"/>
                  <a:pt x="192" y="104"/>
                  <a:pt x="183" y="114"/>
                </a:cubicBezTo>
                <a:cubicBezTo>
                  <a:pt x="114" y="183"/>
                  <a:pt x="114" y="183"/>
                  <a:pt x="114" y="183"/>
                </a:cubicBezTo>
                <a:cubicBezTo>
                  <a:pt x="104" y="193"/>
                  <a:pt x="88" y="193"/>
                  <a:pt x="79" y="18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9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902E-C3C8-8349-AEF1-24778B0356E5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CF02-95A1-9F42-92EE-524C33E0B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8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431260" y="1419225"/>
            <a:ext cx="11303540" cy="36377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buClr>
                <a:schemeClr val="accent1"/>
              </a:buClr>
            </a:pPr>
            <a:r>
              <a:rPr lang="en-US"/>
              <a:t>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431260" y="355716"/>
            <a:ext cx="11303540" cy="6076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EB6640-E106-DEDB-2B4C-AE41AA36BA7A}"/>
              </a:ext>
            </a:extLst>
          </p:cNvPr>
          <p:cNvGrpSpPr/>
          <p:nvPr userDrawn="1"/>
        </p:nvGrpSpPr>
        <p:grpSpPr>
          <a:xfrm>
            <a:off x="569806" y="6039131"/>
            <a:ext cx="11400458" cy="926306"/>
            <a:chOff x="185084" y="6039131"/>
            <a:chExt cx="11400458" cy="926306"/>
          </a:xfrm>
        </p:grpSpPr>
        <p:pic>
          <p:nvPicPr>
            <p:cNvPr id="6" name="Picture 5" descr="TDD_PowerpointTemplate_Header.png">
              <a:extLst>
                <a:ext uri="{FF2B5EF4-FFF2-40B4-BE49-F238E27FC236}">
                  <a16:creationId xmlns:a16="http://schemas.microsoft.com/office/drawing/2014/main" id="{EEBAE760-8536-A5B5-0FD3-59A8BC1665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6817" y="6184547"/>
              <a:ext cx="2337959" cy="554652"/>
            </a:xfrm>
            <a:prstGeom prst="rect">
              <a:avLst/>
            </a:prstGeom>
          </p:spPr>
        </p:pic>
        <p:pic>
          <p:nvPicPr>
            <p:cNvPr id="7" name="Рисунок 2" descr="Зображення, що містить малювання&#10;&#10;Автоматично згенерований опис">
              <a:extLst>
                <a:ext uri="{FF2B5EF4-FFF2-40B4-BE49-F238E27FC236}">
                  <a16:creationId xmlns:a16="http://schemas.microsoft.com/office/drawing/2014/main" id="{176B779C-59A4-6126-2A15-B66281100A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084" y="6039131"/>
              <a:ext cx="2381250" cy="9263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5A80A7-2607-3D31-5100-7096CCD627C6}"/>
                </a:ext>
              </a:extLst>
            </p:cNvPr>
            <p:cNvSpPr txBox="1"/>
            <p:nvPr userDrawn="1"/>
          </p:nvSpPr>
          <p:spPr>
            <a:xfrm>
              <a:off x="7429178" y="6274544"/>
              <a:ext cx="4156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USAID AGRICULTURE GROWING RURAL OPPORTUNITIES ACTIVITY (AGRO)</a:t>
              </a:r>
              <a:endParaRPr lang="uk-UA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7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49" r:id="rId4"/>
    <p:sldLayoutId id="2147483662" r:id="rId5"/>
    <p:sldLayoutId id="2147483664" r:id="rId6"/>
  </p:sldLayoutIdLst>
  <p:hf sldNum="0"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lang="en-US" sz="3600" b="1" kern="1200" smtClean="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5.png"/><Relationship Id="rId21" Type="http://schemas.openxmlformats.org/officeDocument/2006/relationships/image" Target="../media/image72.png"/><Relationship Id="rId7" Type="http://schemas.openxmlformats.org/officeDocument/2006/relationships/image" Target="../media/image59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6.jpeg"/><Relationship Id="rId9" Type="http://schemas.microsoft.com/office/2007/relationships/hdphoto" Target="../media/hdphoto2.wdp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gro.office@chemonics.com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2847EA-A198-CFAA-B3FD-C6FF2F372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0"/>
          <a:stretch/>
        </p:blipFill>
        <p:spPr>
          <a:xfrm>
            <a:off x="0" y="0"/>
            <a:ext cx="12192000" cy="606838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DA7AC5-86DD-14ED-0E3D-591641F8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34" y="1300888"/>
            <a:ext cx="11234866" cy="2128111"/>
          </a:xfrm>
          <a:solidFill>
            <a:schemeClr val="bg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chemeClr val="tx1"/>
                </a:solidFill>
                <a:cs typeface="Arial"/>
              </a:rPr>
              <a:t> USAID AGRO:</a:t>
            </a:r>
            <a:r>
              <a:rPr lang="en-US" sz="4400">
                <a:solidFill>
                  <a:schemeClr val="tx1"/>
                </a:solidFill>
                <a:cs typeface="Arial"/>
              </a:rPr>
              <a:t> </a:t>
            </a:r>
            <a:br>
              <a:rPr lang="en-US" sz="4400">
                <a:solidFill>
                  <a:schemeClr val="tx1"/>
                </a:solidFill>
                <a:cs typeface="Arial"/>
              </a:rPr>
            </a:br>
            <a:r>
              <a:rPr lang="en-US" sz="4400">
                <a:solidFill>
                  <a:schemeClr val="tx1"/>
                </a:solidFill>
                <a:cs typeface="Arial"/>
              </a:rPr>
              <a:t> </a:t>
            </a:r>
            <a:r>
              <a:rPr lang="en-US" sz="2000">
                <a:solidFill>
                  <a:schemeClr val="tx1"/>
                </a:solidFill>
                <a:cs typeface="Arial"/>
              </a:rPr>
              <a:t>emergency support, recovery, and development of agriculture during the war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877B7B7-9C89-3940-667D-AF47C9829CDC}"/>
              </a:ext>
            </a:extLst>
          </p:cNvPr>
          <p:cNvSpPr txBox="1"/>
          <p:nvPr/>
        </p:nvSpPr>
        <p:spPr>
          <a:xfrm>
            <a:off x="957134" y="3681170"/>
            <a:ext cx="1123486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b="1">
                <a:cs typeface="Arial"/>
              </a:rPr>
              <a:t>  March 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EEBCB0-59B2-1A96-A0EE-44333F40FDE1}"/>
              </a:ext>
            </a:extLst>
          </p:cNvPr>
          <p:cNvCxnSpPr/>
          <p:nvPr/>
        </p:nvCxnSpPr>
        <p:spPr>
          <a:xfrm>
            <a:off x="957134" y="3958169"/>
            <a:ext cx="11234866" cy="0"/>
          </a:xfrm>
          <a:prstGeom prst="line">
            <a:avLst/>
          </a:prstGeom>
          <a:ln w="38100">
            <a:solidFill>
              <a:srgbClr val="F47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484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7CDFE07-969D-160A-B777-A7205188043B}"/>
              </a:ext>
            </a:extLst>
          </p:cNvPr>
          <p:cNvSpPr/>
          <p:nvPr/>
        </p:nvSpPr>
        <p:spPr>
          <a:xfrm>
            <a:off x="-2593" y="2757928"/>
            <a:ext cx="12192000" cy="93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6C104B-019C-5E35-A523-B75080392770}"/>
              </a:ext>
            </a:extLst>
          </p:cNvPr>
          <p:cNvSpPr txBox="1">
            <a:spLocks/>
          </p:cNvSpPr>
          <p:nvPr/>
        </p:nvSpPr>
        <p:spPr>
          <a:xfrm>
            <a:off x="498023" y="2976865"/>
            <a:ext cx="11546526" cy="437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1" kern="1200">
                <a:solidFill>
                  <a:srgbClr val="E67C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29 </a:t>
            </a:r>
            <a:r>
              <a:rPr lang="en-US" sz="3200" b="0">
                <a:solidFill>
                  <a:schemeClr val="bg1"/>
                </a:solidFill>
                <a:latin typeface="Arial"/>
                <a:cs typeface="Arial"/>
              </a:rPr>
              <a:t>tons</a:t>
            </a: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3 </a:t>
            </a:r>
            <a:r>
              <a:rPr lang="en-US" sz="3200" b="0">
                <a:solidFill>
                  <a:schemeClr val="bg1"/>
                </a:solidFill>
                <a:latin typeface="Arial"/>
                <a:cs typeface="Arial"/>
              </a:rPr>
              <a:t>oblast</a:t>
            </a: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    4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pl-PL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Arial"/>
                <a:cs typeface="Arial"/>
              </a:rPr>
              <a:t>communities</a:t>
            </a:r>
            <a:endParaRPr lang="ru-RU" sz="3200" b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EAFC1-B80F-374A-59BA-2E1D59A073D3}"/>
              </a:ext>
            </a:extLst>
          </p:cNvPr>
          <p:cNvSpPr txBox="1"/>
          <p:nvPr/>
        </p:nvSpPr>
        <p:spPr>
          <a:xfrm>
            <a:off x="381314" y="1266472"/>
            <a:ext cx="88947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Arial"/>
              </a:rPr>
              <a:t>Delivered and administered by two USAID-supported associations:</a:t>
            </a:r>
          </a:p>
          <a:p>
            <a:r>
              <a:rPr lang="en-US">
                <a:cs typeface="Arial"/>
              </a:rPr>
              <a:t> </a:t>
            </a:r>
            <a:endParaRPr lang="uk-UA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cs typeface="Arial"/>
              </a:rPr>
              <a:t>All-Ukrainian association of communities </a:t>
            </a:r>
            <a:r>
              <a:rPr lang="uk-UA">
                <a:cs typeface="Arial"/>
              </a:rPr>
              <a:t>(</a:t>
            </a:r>
            <a:r>
              <a:rPr lang="en-US">
                <a:cs typeface="Arial"/>
              </a:rPr>
              <a:t>AUAC</a:t>
            </a:r>
            <a:r>
              <a:rPr lang="uk-UA">
                <a:cs typeface="Arial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cs typeface="Arial"/>
              </a:rPr>
              <a:t>Ukrainian Agricultural Council </a:t>
            </a:r>
            <a:r>
              <a:rPr lang="uk-UA">
                <a:cs typeface="Arial"/>
              </a:rPr>
              <a:t>(</a:t>
            </a:r>
            <a:r>
              <a:rPr lang="en-US">
                <a:cs typeface="Arial"/>
              </a:rPr>
              <a:t>UAC</a:t>
            </a:r>
            <a:r>
              <a:rPr lang="uk-UA">
                <a:cs typeface="Arial"/>
              </a:rPr>
              <a:t>)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F556FCF-3DB6-3AB9-F95E-C9D5CC312C53}"/>
              </a:ext>
            </a:extLst>
          </p:cNvPr>
          <p:cNvSpPr txBox="1"/>
          <p:nvPr/>
        </p:nvSpPr>
        <p:spPr>
          <a:xfrm>
            <a:off x="500616" y="436354"/>
            <a:ext cx="694666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>
                <a:latin typeface="Arial"/>
                <a:ea typeface="+mj-ea"/>
                <a:cs typeface="Arial"/>
              </a:rPr>
              <a:t>Vegetable seeds: spring 2022-2023</a:t>
            </a:r>
            <a:endParaRPr lang="uk-UA" sz="32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E29D3-6E71-1F8E-0FB3-531738043625}"/>
              </a:ext>
            </a:extLst>
          </p:cNvPr>
          <p:cNvSpPr txBox="1"/>
          <p:nvPr/>
        </p:nvSpPr>
        <p:spPr>
          <a:xfrm>
            <a:off x="381314" y="3789985"/>
            <a:ext cx="11993566" cy="20532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en-US" b="1">
                <a:cs typeface="Arial"/>
              </a:rPr>
              <a:t>Including: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cs typeface="Arial"/>
              </a:rPr>
              <a:t>530 kg of Bayer carrot seeds</a:t>
            </a:r>
          </a:p>
          <a:p>
            <a:pPr marL="285750" indent="-285750" defTabSz="914400"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1">
                <a:cs typeface="Arial"/>
              </a:rPr>
              <a:t>Vegetable seeds </a:t>
            </a:r>
            <a:r>
              <a:rPr lang="en-US" sz="1600">
                <a:cs typeface="Arial"/>
              </a:rPr>
              <a:t>(cabbage, carrots, </a:t>
            </a:r>
            <a:r>
              <a:rPr lang="en-US" sz="1600" err="1">
                <a:cs typeface="Arial"/>
              </a:rPr>
              <a:t>raddish</a:t>
            </a:r>
            <a:r>
              <a:rPr lang="en-US" sz="1600">
                <a:cs typeface="Arial"/>
              </a:rPr>
              <a:t>, tomato, cucumbers, sweet corn, onion, watermelon, melon, </a:t>
            </a:r>
            <a:r>
              <a:rPr lang="en-US" sz="1600" err="1">
                <a:cs typeface="Arial"/>
              </a:rPr>
              <a:t>cuccini</a:t>
            </a:r>
            <a:r>
              <a:rPr lang="en-US" sz="1600">
                <a:cs typeface="Arial"/>
              </a:rPr>
              <a:t>) from </a:t>
            </a:r>
            <a:r>
              <a:rPr lang="en-US" b="1">
                <a:cs typeface="Arial"/>
              </a:rPr>
              <a:t>7 companies </a:t>
            </a:r>
            <a:r>
              <a:rPr lang="en-US" sz="1600">
                <a:cs typeface="Arial"/>
              </a:rPr>
              <a:t>(</a:t>
            </a:r>
            <a:r>
              <a:rPr lang="uk-UA" sz="1600" err="1">
                <a:cs typeface="Arial"/>
              </a:rPr>
              <a:t>Enza</a:t>
            </a:r>
            <a:r>
              <a:rPr lang="uk-UA" sz="1600">
                <a:cs typeface="Arial"/>
              </a:rPr>
              <a:t> </a:t>
            </a:r>
            <a:r>
              <a:rPr lang="uk-UA" sz="1600" err="1">
                <a:cs typeface="Arial"/>
              </a:rPr>
              <a:t>Zaden</a:t>
            </a:r>
            <a:r>
              <a:rPr lang="uk-UA" sz="1600">
                <a:cs typeface="Arial"/>
              </a:rPr>
              <a:t>, </a:t>
            </a:r>
            <a:r>
              <a:rPr lang="uk-UA" sz="1600" err="1">
                <a:cs typeface="Arial"/>
              </a:rPr>
              <a:t>Lark</a:t>
            </a:r>
            <a:r>
              <a:rPr lang="uk-UA" sz="1600">
                <a:cs typeface="Arial"/>
              </a:rPr>
              <a:t> </a:t>
            </a:r>
            <a:r>
              <a:rPr lang="uk-UA" sz="1600" err="1">
                <a:cs typeface="Arial"/>
              </a:rPr>
              <a:t>Seeds</a:t>
            </a:r>
            <a:r>
              <a:rPr lang="uk-UA" sz="1600">
                <a:cs typeface="Arial"/>
              </a:rPr>
              <a:t>, </a:t>
            </a:r>
            <a:r>
              <a:rPr lang="uk-UA" sz="1600" err="1">
                <a:cs typeface="Arial"/>
              </a:rPr>
              <a:t>Nunhems</a:t>
            </a:r>
            <a:r>
              <a:rPr lang="uk-UA" sz="1600">
                <a:cs typeface="Arial"/>
              </a:rPr>
              <a:t>, </a:t>
            </a:r>
            <a:r>
              <a:rPr lang="uk-UA" sz="1600" err="1">
                <a:cs typeface="Arial"/>
              </a:rPr>
              <a:t>Hazera</a:t>
            </a:r>
            <a:r>
              <a:rPr lang="uk-UA" sz="1600">
                <a:cs typeface="Arial"/>
              </a:rPr>
              <a:t>, </a:t>
            </a:r>
            <a:r>
              <a:rPr lang="uk-UA" sz="1600" err="1">
                <a:cs typeface="Arial"/>
              </a:rPr>
              <a:t>Seminis</a:t>
            </a:r>
            <a:r>
              <a:rPr lang="uk-UA" sz="1600">
                <a:cs typeface="Arial"/>
              </a:rPr>
              <a:t>, </a:t>
            </a:r>
            <a:r>
              <a:rPr lang="uk-UA" sz="1600" err="1">
                <a:cs typeface="Arial"/>
              </a:rPr>
              <a:t>Rijk</a:t>
            </a:r>
            <a:r>
              <a:rPr lang="uk-UA" sz="1600">
                <a:cs typeface="Arial"/>
              </a:rPr>
              <a:t> </a:t>
            </a:r>
            <a:r>
              <a:rPr lang="uk-UA" sz="1600" err="1">
                <a:cs typeface="Arial"/>
              </a:rPr>
              <a:t>Zwaan</a:t>
            </a:r>
            <a:r>
              <a:rPr lang="en-US" sz="1600">
                <a:cs typeface="Arial"/>
              </a:rPr>
              <a:t>,</a:t>
            </a:r>
            <a:r>
              <a:rPr lang="uk-UA" sz="1600">
                <a:cs typeface="Arial"/>
              </a:rPr>
              <a:t> </a:t>
            </a:r>
            <a:r>
              <a:rPr lang="en-US" sz="1600">
                <a:cs typeface="Arial"/>
              </a:rPr>
              <a:t>Syngenta and other donors)</a:t>
            </a:r>
            <a:endParaRPr lang="uk-UA" sz="1600">
              <a:cs typeface="Arial"/>
            </a:endParaRPr>
          </a:p>
        </p:txBody>
      </p:sp>
      <p:pic>
        <p:nvPicPr>
          <p:cNvPr id="13" name="Picture 12" descr="A group of vegetables on a table&#10;&#10;Description automatically generated">
            <a:extLst>
              <a:ext uri="{FF2B5EF4-FFF2-40B4-BE49-F238E27FC236}">
                <a16:creationId xmlns:a16="http://schemas.microsoft.com/office/drawing/2014/main" id="{A784B207-0AF0-0E9F-993C-8258C58B5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7"/>
          <a:stretch/>
        </p:blipFill>
        <p:spPr>
          <a:xfrm>
            <a:off x="8199435" y="246841"/>
            <a:ext cx="3992565" cy="44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EEAFC1-B80F-374A-59BA-2E1D59A073D3}"/>
              </a:ext>
            </a:extLst>
          </p:cNvPr>
          <p:cNvSpPr txBox="1"/>
          <p:nvPr/>
        </p:nvSpPr>
        <p:spPr>
          <a:xfrm>
            <a:off x="498023" y="1268802"/>
            <a:ext cx="105813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Arial"/>
              </a:rPr>
              <a:t>Focus on </a:t>
            </a:r>
            <a:r>
              <a:rPr lang="en-US" b="1">
                <a:cs typeface="Arial"/>
              </a:rPr>
              <a:t>de-occupied communities, internally displaced persons, vulnerable groups: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seeds quantity defined per community based on request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F556FCF-3DB6-3AB9-F95E-C9D5CC312C53}"/>
              </a:ext>
            </a:extLst>
          </p:cNvPr>
          <p:cNvSpPr txBox="1"/>
          <p:nvPr/>
        </p:nvSpPr>
        <p:spPr>
          <a:xfrm>
            <a:off x="500616" y="436354"/>
            <a:ext cx="469355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Vegetable seeds: 2023</a:t>
            </a:r>
            <a:endParaRPr lang="uk-UA" sz="32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E57EF0-C395-C49E-8133-F39F23DE76E8}"/>
              </a:ext>
            </a:extLst>
          </p:cNvPr>
          <p:cNvGrpSpPr/>
          <p:nvPr/>
        </p:nvGrpSpPr>
        <p:grpSpPr>
          <a:xfrm>
            <a:off x="498023" y="4098649"/>
            <a:ext cx="10999474" cy="1888002"/>
            <a:chOff x="496571" y="3265529"/>
            <a:chExt cx="10999474" cy="1888002"/>
          </a:xfrm>
        </p:grpSpPr>
        <p:pic>
          <p:nvPicPr>
            <p:cNvPr id="15" name="Рисунок 12" descr="Зображення, що містить одежа, особа, Обличчя людини, усмішка&#10;&#10;Автоматично згенерований опис">
              <a:extLst>
                <a:ext uri="{FF2B5EF4-FFF2-40B4-BE49-F238E27FC236}">
                  <a16:creationId xmlns:a16="http://schemas.microsoft.com/office/drawing/2014/main" id="{EC375B66-C7E2-3C3D-7DD1-CA33333B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1" y="3267204"/>
              <a:ext cx="2515103" cy="1886327"/>
            </a:xfrm>
            <a:prstGeom prst="rect">
              <a:avLst/>
            </a:prstGeom>
          </p:spPr>
        </p:pic>
        <p:pic>
          <p:nvPicPr>
            <p:cNvPr id="16" name="Рисунок 14" descr="Зображення, що містить одежа, у приміщенні, особа, стіна&#10;&#10;Автоматично згенерований опис">
              <a:extLst>
                <a:ext uri="{FF2B5EF4-FFF2-40B4-BE49-F238E27FC236}">
                  <a16:creationId xmlns:a16="http://schemas.microsoft.com/office/drawing/2014/main" id="{F84886D7-5F64-EDFE-D71D-D0B073499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729" y="3267203"/>
              <a:ext cx="2832111" cy="1886328"/>
            </a:xfrm>
            <a:prstGeom prst="rect">
              <a:avLst/>
            </a:prstGeom>
          </p:spPr>
        </p:pic>
        <p:pic>
          <p:nvPicPr>
            <p:cNvPr id="17" name="Рисунок 16" descr="Зображення, що містить текст, Пакування та маркування, картонна коробка, Пакувальні матеріали&#10;&#10;Автоматично згенерований опис">
              <a:extLst>
                <a:ext uri="{FF2B5EF4-FFF2-40B4-BE49-F238E27FC236}">
                  <a16:creationId xmlns:a16="http://schemas.microsoft.com/office/drawing/2014/main" id="{AD9A89CC-28A6-5A9F-C63D-A1BE42A57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895" y="3265529"/>
              <a:ext cx="2496097" cy="1879873"/>
            </a:xfrm>
            <a:prstGeom prst="rect">
              <a:avLst/>
            </a:prstGeom>
          </p:spPr>
        </p:pic>
        <p:pic>
          <p:nvPicPr>
            <p:cNvPr id="18" name="Рисунок 19" descr="Зображення, що містить одежа, особа, полиця, у приміщенні&#10;&#10;Автоматично згенерований опис">
              <a:extLst>
                <a:ext uri="{FF2B5EF4-FFF2-40B4-BE49-F238E27FC236}">
                  <a16:creationId xmlns:a16="http://schemas.microsoft.com/office/drawing/2014/main" id="{46D4F1D2-9946-B5A5-0466-24640CDAB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306" y="3290849"/>
              <a:ext cx="2472739" cy="1854554"/>
            </a:xfrm>
            <a:prstGeom prst="rect">
              <a:avLst/>
            </a:prstGeom>
          </p:spPr>
        </p:pic>
      </p:grpSp>
      <p:sp>
        <p:nvSpPr>
          <p:cNvPr id="19" name="Прямокутник 2">
            <a:extLst>
              <a:ext uri="{FF2B5EF4-FFF2-40B4-BE49-F238E27FC236}">
                <a16:creationId xmlns:a16="http://schemas.microsoft.com/office/drawing/2014/main" id="{1C6FB6E9-C06B-EB77-CE2E-7EBDFAF68429}"/>
              </a:ext>
            </a:extLst>
          </p:cNvPr>
          <p:cNvSpPr/>
          <p:nvPr/>
        </p:nvSpPr>
        <p:spPr>
          <a:xfrm>
            <a:off x="0" y="2083367"/>
            <a:ext cx="12192000" cy="93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2850A3C-DBCC-8DCD-5155-9728F3DED2C5}"/>
              </a:ext>
            </a:extLst>
          </p:cNvPr>
          <p:cNvSpPr txBox="1">
            <a:spLocks/>
          </p:cNvSpPr>
          <p:nvPr/>
        </p:nvSpPr>
        <p:spPr>
          <a:xfrm>
            <a:off x="500616" y="2302304"/>
            <a:ext cx="11546526" cy="437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1" kern="1200">
                <a:solidFill>
                  <a:srgbClr val="E67C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9</a:t>
            </a:r>
            <a:r>
              <a:rPr lang="uk-UA" sz="320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,000</a:t>
            </a:r>
            <a:r>
              <a:rPr lang="pl-PL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Arial"/>
                <a:cs typeface="Arial"/>
              </a:rPr>
              <a:t>households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Arial"/>
                <a:cs typeface="Arial"/>
              </a:rPr>
              <a:t>received seeds</a:t>
            </a:r>
            <a:endParaRPr lang="ru-RU" sz="3200" b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DE4D7-7C27-C896-EF11-4FCA59F48BD0}"/>
              </a:ext>
            </a:extLst>
          </p:cNvPr>
          <p:cNvSpPr txBox="1"/>
          <p:nvPr/>
        </p:nvSpPr>
        <p:spPr>
          <a:xfrm>
            <a:off x="460060" y="3196625"/>
            <a:ext cx="11335699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Planted </a:t>
            </a:r>
            <a:r>
              <a:rPr lang="en-US" b="1">
                <a:cs typeface="Arial"/>
              </a:rPr>
              <a:t>3,326 hectares</a:t>
            </a:r>
            <a:endParaRPr lang="uk-UA" b="1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Harvested </a:t>
            </a:r>
            <a:r>
              <a:rPr lang="ru-RU" b="1">
                <a:cs typeface="Arial"/>
              </a:rPr>
              <a:t>121</a:t>
            </a:r>
            <a:r>
              <a:rPr lang="en-US" b="1">
                <a:cs typeface="Arial"/>
              </a:rPr>
              <a:t>,</a:t>
            </a:r>
            <a:r>
              <a:rPr lang="ru-RU" b="1">
                <a:cs typeface="Arial"/>
              </a:rPr>
              <a:t>549</a:t>
            </a:r>
            <a:r>
              <a:rPr lang="en-US" b="1">
                <a:cs typeface="Arial"/>
              </a:rPr>
              <a:t> tons </a:t>
            </a:r>
            <a:r>
              <a:rPr lang="en-US">
                <a:cs typeface="Arial"/>
              </a:rPr>
              <a:t>of vegetables, one would need 5,064 trucks to transport</a:t>
            </a:r>
            <a:r>
              <a:rPr lang="uk-UA">
                <a:cs typeface="Arial"/>
              </a:rPr>
              <a:t> </a:t>
            </a:r>
            <a:r>
              <a:rPr lang="en-US">
                <a:cs typeface="Arial"/>
              </a:rPr>
              <a:t>the harvest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02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AEBD62FE-E95D-0A74-94F8-D55D920C07D0}"/>
              </a:ext>
            </a:extLst>
          </p:cNvPr>
          <p:cNvSpPr/>
          <p:nvPr/>
        </p:nvSpPr>
        <p:spPr>
          <a:xfrm>
            <a:off x="6249504" y="1252295"/>
            <a:ext cx="5978638" cy="4661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55D73-A565-4F10-B1D6-4E0640F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17" y="407762"/>
            <a:ext cx="11303540" cy="418576"/>
          </a:xfr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Vegetable seeds: spring </a:t>
            </a:r>
            <a:r>
              <a:rPr lang="uk-UA" sz="3200">
                <a:solidFill>
                  <a:schemeClr val="tx1"/>
                </a:solidFill>
                <a:latin typeface="Arial" panose="020B0604020202020204" pitchFamily="34" charset="0"/>
              </a:rPr>
              <a:t>2024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Стрілка: шеврон 5">
            <a:extLst>
              <a:ext uri="{FF2B5EF4-FFF2-40B4-BE49-F238E27FC236}">
                <a16:creationId xmlns:a16="http://schemas.microsoft.com/office/drawing/2014/main" id="{EEB8DB0A-686A-5916-6480-1C6756B3182C}"/>
              </a:ext>
            </a:extLst>
          </p:cNvPr>
          <p:cNvSpPr/>
          <p:nvPr/>
        </p:nvSpPr>
        <p:spPr>
          <a:xfrm>
            <a:off x="6008258" y="1203162"/>
            <a:ext cx="723716" cy="4726906"/>
          </a:xfrm>
          <a:prstGeom prst="chevron">
            <a:avLst>
              <a:gd name="adj" fmla="val 6548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Рисунок 11" descr="Зображення, що містить Графіка, Шрифт, дизайн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DF34CC46-1C93-76B7-D2D1-4580681DB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68" y="1153713"/>
            <a:ext cx="1865208" cy="793920"/>
          </a:xfrm>
          <a:prstGeom prst="rect">
            <a:avLst/>
          </a:prstGeom>
        </p:spPr>
      </p:pic>
      <p:pic>
        <p:nvPicPr>
          <p:cNvPr id="14" name="Рисунок 13" descr="Зображення, що містить коло, Графіка, Шрифт, символ&#10;&#10;Автоматично згенерований опис">
            <a:extLst>
              <a:ext uri="{FF2B5EF4-FFF2-40B4-BE49-F238E27FC236}">
                <a16:creationId xmlns:a16="http://schemas.microsoft.com/office/drawing/2014/main" id="{C52C264A-4F6C-5EFA-AB2D-75C5C88CE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3" y="1180172"/>
            <a:ext cx="628782" cy="628782"/>
          </a:xfrm>
          <a:prstGeom prst="rect">
            <a:avLst/>
          </a:prstGeom>
        </p:spPr>
      </p:pic>
      <p:pic>
        <p:nvPicPr>
          <p:cNvPr id="16" name="Рисунок 15" descr="Зображення, що містить текст, Шрифт, Графіка, логотип&#10;&#10;Автоматично згенерований опис">
            <a:extLst>
              <a:ext uri="{FF2B5EF4-FFF2-40B4-BE49-F238E27FC236}">
                <a16:creationId xmlns:a16="http://schemas.microsoft.com/office/drawing/2014/main" id="{3C5BB013-C0B6-7385-E172-602F072FD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0" y="1291645"/>
            <a:ext cx="1229805" cy="405836"/>
          </a:xfrm>
          <a:prstGeom prst="rect">
            <a:avLst/>
          </a:prstGeom>
        </p:spPr>
      </p:pic>
      <p:pic>
        <p:nvPicPr>
          <p:cNvPr id="18" name="Рисунок 17" descr="Зображення, що містить Графіка, логотип, Шрифт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FAFC7A2F-6718-6BC6-F6C3-3C4A209D7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85" y="885094"/>
            <a:ext cx="1218937" cy="12189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7A001E-B505-F420-7DB0-333089548FAB}"/>
              </a:ext>
            </a:extLst>
          </p:cNvPr>
          <p:cNvSpPr txBox="1"/>
          <p:nvPr/>
        </p:nvSpPr>
        <p:spPr>
          <a:xfrm>
            <a:off x="701299" y="2146247"/>
            <a:ext cx="952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Графіка 21" descr="Soy outline">
            <a:extLst>
              <a:ext uri="{FF2B5EF4-FFF2-40B4-BE49-F238E27FC236}">
                <a16:creationId xmlns:a16="http://schemas.microsoft.com/office/drawing/2014/main" id="{8492B68F-5120-106C-E4B3-787DBD334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39158">
            <a:off x="350251" y="2198813"/>
            <a:ext cx="457888" cy="4578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863B2D-3BFC-E151-2CC7-F3B736BD382C}"/>
              </a:ext>
            </a:extLst>
          </p:cNvPr>
          <p:cNvSpPr txBox="1"/>
          <p:nvPr/>
        </p:nvSpPr>
        <p:spPr>
          <a:xfrm>
            <a:off x="2080260" y="2405589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87,86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583EC-E969-2D29-603E-CE79AF61DC6A}"/>
              </a:ext>
            </a:extLst>
          </p:cNvPr>
          <p:cNvSpPr txBox="1"/>
          <p:nvPr/>
        </p:nvSpPr>
        <p:spPr>
          <a:xfrm>
            <a:off x="2100096" y="2136182"/>
            <a:ext cx="924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BD39F54C-6AE8-88A0-D522-DEF70EEF8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00" y="2162182"/>
            <a:ext cx="531150" cy="5311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9C2E39-EBAA-991D-713A-91AB86A9C4C4}"/>
              </a:ext>
            </a:extLst>
          </p:cNvPr>
          <p:cNvSpPr txBox="1"/>
          <p:nvPr/>
        </p:nvSpPr>
        <p:spPr>
          <a:xfrm>
            <a:off x="680057" y="2414188"/>
            <a:ext cx="835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148,63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Зображення, що містить Графіка, творчість&#10;&#10;Автоматично згенерований опис">
            <a:extLst>
              <a:ext uri="{FF2B5EF4-FFF2-40B4-BE49-F238E27FC236}">
                <a16:creationId xmlns:a16="http://schemas.microsoft.com/office/drawing/2014/main" id="{0CF62C94-46C8-E6E6-50DD-BB8988BA17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58" y="2162182"/>
            <a:ext cx="531150" cy="5311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CE33E38-77BF-2453-A86C-658C446F4D6A}"/>
              </a:ext>
            </a:extLst>
          </p:cNvPr>
          <p:cNvSpPr txBox="1"/>
          <p:nvPr/>
        </p:nvSpPr>
        <p:spPr>
          <a:xfrm>
            <a:off x="3511973" y="2128150"/>
            <a:ext cx="3324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Mustard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850F70-DB78-19DC-26E8-3684046C257D}"/>
              </a:ext>
            </a:extLst>
          </p:cNvPr>
          <p:cNvSpPr txBox="1"/>
          <p:nvPr/>
        </p:nvSpPr>
        <p:spPr>
          <a:xfrm>
            <a:off x="3530608" y="2395089"/>
            <a:ext cx="1160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45,46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D62C0B89-2DDA-BD77-B19D-2449961C8B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7933">
            <a:off x="4738121" y="2218880"/>
            <a:ext cx="491411" cy="491411"/>
          </a:xfrm>
          <a:prstGeom prst="rect">
            <a:avLst/>
          </a:prstGeom>
        </p:spPr>
      </p:pic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39355574-DDB1-8DC9-4081-D8827165C85C}"/>
              </a:ext>
            </a:extLst>
          </p:cNvPr>
          <p:cNvSpPr/>
          <p:nvPr/>
        </p:nvSpPr>
        <p:spPr>
          <a:xfrm>
            <a:off x="255469" y="1947633"/>
            <a:ext cx="559765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CFD703-AC29-6935-D97C-CF84901A59A2}"/>
              </a:ext>
            </a:extLst>
          </p:cNvPr>
          <p:cNvSpPr txBox="1"/>
          <p:nvPr/>
        </p:nvSpPr>
        <p:spPr>
          <a:xfrm>
            <a:off x="5172593" y="2077682"/>
            <a:ext cx="1834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5A60D3-CD4C-68EE-62E2-44DD26161C23}"/>
              </a:ext>
            </a:extLst>
          </p:cNvPr>
          <p:cNvSpPr txBox="1"/>
          <p:nvPr/>
        </p:nvSpPr>
        <p:spPr>
          <a:xfrm>
            <a:off x="5127474" y="2360180"/>
            <a:ext cx="1089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326,59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Зображення, що містить Графіка, творчість&#10;&#10;Автоматично згенерований опис">
            <a:extLst>
              <a:ext uri="{FF2B5EF4-FFF2-40B4-BE49-F238E27FC236}">
                <a16:creationId xmlns:a16="http://schemas.microsoft.com/office/drawing/2014/main" id="{3EC05EE4-F38A-CC29-2349-BF7BE1D738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4574">
            <a:off x="357185" y="3049866"/>
            <a:ext cx="424602" cy="42460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6D312F-3CE0-2626-673B-766EFCC7FEDC}"/>
              </a:ext>
            </a:extLst>
          </p:cNvPr>
          <p:cNvSpPr txBox="1"/>
          <p:nvPr/>
        </p:nvSpPr>
        <p:spPr>
          <a:xfrm>
            <a:off x="691674" y="2669550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E</a:t>
            </a:r>
            <a:r>
              <a:rPr lang="en-US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ggplant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DFFEA1-8BB9-BDCA-9DF2-772C4978C226}"/>
              </a:ext>
            </a:extLst>
          </p:cNvPr>
          <p:cNvSpPr txBox="1"/>
          <p:nvPr/>
        </p:nvSpPr>
        <p:spPr>
          <a:xfrm>
            <a:off x="701299" y="3252498"/>
            <a:ext cx="835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1,16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2F11604A-9C61-97DC-07B7-F9EA7ACC8A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78" y="3035149"/>
            <a:ext cx="434704" cy="4347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2E7ADF6-D925-649C-2FFE-71C7FAB5D8A7}"/>
              </a:ext>
            </a:extLst>
          </p:cNvPr>
          <p:cNvSpPr txBox="1"/>
          <p:nvPr/>
        </p:nvSpPr>
        <p:spPr>
          <a:xfrm>
            <a:off x="2130654" y="2674999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Greens</a:t>
            </a:r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4DDBFB-AE8E-CE9A-F66E-408A6602056F}"/>
              </a:ext>
            </a:extLst>
          </p:cNvPr>
          <p:cNvSpPr txBox="1"/>
          <p:nvPr/>
        </p:nvSpPr>
        <p:spPr>
          <a:xfrm>
            <a:off x="2168480" y="3252498"/>
            <a:ext cx="835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746,50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AC9F3990-C387-D5C5-E160-095CEEB2BA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43" y="3013550"/>
            <a:ext cx="383918" cy="44781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A367B5F-E874-5F12-8176-DA33235B7369}"/>
              </a:ext>
            </a:extLst>
          </p:cNvPr>
          <p:cNvSpPr txBox="1"/>
          <p:nvPr/>
        </p:nvSpPr>
        <p:spPr>
          <a:xfrm>
            <a:off x="3547174" y="2686984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Tomato</a:t>
            </a:r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7D1F25-25F9-786C-63B5-FE53543E53D3}"/>
              </a:ext>
            </a:extLst>
          </p:cNvPr>
          <p:cNvSpPr txBox="1"/>
          <p:nvPr/>
        </p:nvSpPr>
        <p:spPr>
          <a:xfrm>
            <a:off x="3637920" y="3228061"/>
            <a:ext cx="918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42,33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826B40E5-55B1-1C05-6744-8C38240DB6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6575">
            <a:off x="4727602" y="2989136"/>
            <a:ext cx="452873" cy="45287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8B2597-96DC-0886-D8AA-1757C702D208}"/>
              </a:ext>
            </a:extLst>
          </p:cNvPr>
          <p:cNvSpPr txBox="1"/>
          <p:nvPr/>
        </p:nvSpPr>
        <p:spPr>
          <a:xfrm>
            <a:off x="5028381" y="2657967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Carrot</a:t>
            </a:r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778C0A-13F6-5102-68FC-22D584728EB0}"/>
              </a:ext>
            </a:extLst>
          </p:cNvPr>
          <p:cNvSpPr txBox="1"/>
          <p:nvPr/>
        </p:nvSpPr>
        <p:spPr>
          <a:xfrm>
            <a:off x="5048389" y="3202786"/>
            <a:ext cx="980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678,38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04A184BA-7DD3-7E03-809C-930B5F4A58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" y="3809605"/>
            <a:ext cx="396780" cy="43127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6CE6F86-FA4B-6395-5682-C49B40BC3084}"/>
              </a:ext>
            </a:extLst>
          </p:cNvPr>
          <p:cNvSpPr txBox="1"/>
          <p:nvPr/>
        </p:nvSpPr>
        <p:spPr>
          <a:xfrm>
            <a:off x="768045" y="4001735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3,43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DE266A-C6AB-7DCF-8439-214469E46558}"/>
              </a:ext>
            </a:extLst>
          </p:cNvPr>
          <p:cNvSpPr txBox="1"/>
          <p:nvPr/>
        </p:nvSpPr>
        <p:spPr>
          <a:xfrm>
            <a:off x="728813" y="3453258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Pepper</a:t>
            </a:r>
            <a:endParaRPr lang="en-US"/>
          </a:p>
        </p:txBody>
      </p:sp>
      <p:pic>
        <p:nvPicPr>
          <p:cNvPr id="63" name="Рисунок 6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CE811ACF-C094-8D02-DB07-8ACB7E1E60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5028">
            <a:off x="1796165" y="3861279"/>
            <a:ext cx="507745" cy="39270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75964F7-9559-F954-EA7A-7D9AE0C90420}"/>
              </a:ext>
            </a:extLst>
          </p:cNvPr>
          <p:cNvSpPr txBox="1"/>
          <p:nvPr/>
        </p:nvSpPr>
        <p:spPr>
          <a:xfrm>
            <a:off x="2236734" y="3434322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Melon</a:t>
            </a:r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F2D7EB-C1E0-A835-DF7F-36881F71203E}"/>
              </a:ext>
            </a:extLst>
          </p:cNvPr>
          <p:cNvSpPr txBox="1"/>
          <p:nvPr/>
        </p:nvSpPr>
        <p:spPr>
          <a:xfrm>
            <a:off x="2205250" y="3994015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19,21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20FEE1E5-B08D-8A5D-CF69-4917974D12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11" y="3769912"/>
            <a:ext cx="467438" cy="46743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A82C94C-D165-4CEB-98D1-1926F45ACECC}"/>
              </a:ext>
            </a:extLst>
          </p:cNvPr>
          <p:cNvSpPr txBox="1"/>
          <p:nvPr/>
        </p:nvSpPr>
        <p:spPr>
          <a:xfrm>
            <a:off x="3646693" y="3424976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 err="1">
                <a:solidFill>
                  <a:srgbClr val="1F1F1F"/>
                </a:solidFill>
                <a:latin typeface="arial" panose="020B0604020202020204" pitchFamily="34" charset="0"/>
              </a:rPr>
              <a:t>Cabage</a:t>
            </a:r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46DC8A-1A30-2B09-E39C-208014780DB6}"/>
              </a:ext>
            </a:extLst>
          </p:cNvPr>
          <p:cNvSpPr txBox="1"/>
          <p:nvPr/>
        </p:nvSpPr>
        <p:spPr>
          <a:xfrm>
            <a:off x="3695115" y="3997284"/>
            <a:ext cx="609442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/>
                <a:cs typeface="Arial"/>
              </a:rPr>
              <a:t>37,79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16CEFA7C-C9E3-D77A-B8BD-C9C70F2E66E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7313">
            <a:off x="4751309" y="3876968"/>
            <a:ext cx="425147" cy="4251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2E298EA-74A4-171C-1B71-C43E88FF5718}"/>
              </a:ext>
            </a:extLst>
          </p:cNvPr>
          <p:cNvSpPr txBox="1"/>
          <p:nvPr/>
        </p:nvSpPr>
        <p:spPr>
          <a:xfrm>
            <a:off x="5193123" y="4225767"/>
            <a:ext cx="1447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Corn</a:t>
            </a:r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96603B-5C8A-506C-951C-DC3DC962917E}"/>
              </a:ext>
            </a:extLst>
          </p:cNvPr>
          <p:cNvSpPr txBox="1"/>
          <p:nvPr/>
        </p:nvSpPr>
        <p:spPr>
          <a:xfrm>
            <a:off x="7629040" y="3139167"/>
            <a:ext cx="1779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600"/>
            </a:br>
            <a:r>
              <a:rPr lang="en-US" sz="16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the number of households in each</a:t>
            </a:r>
            <a:r>
              <a:rPr lang="uk-UA" sz="16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community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Рисунок 76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6D39B2B8-8D63-91FC-9843-1F4C04BAC4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187">
            <a:off x="404162" y="4599166"/>
            <a:ext cx="401331" cy="4099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7D91BDA-D25F-BE41-0DA8-AC4ECCEAFFD5}"/>
              </a:ext>
            </a:extLst>
          </p:cNvPr>
          <p:cNvSpPr txBox="1"/>
          <p:nvPr/>
        </p:nvSpPr>
        <p:spPr>
          <a:xfrm>
            <a:off x="670951" y="4212294"/>
            <a:ext cx="160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Cucumber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AEBF9E9-CF75-6CEA-4814-93E57FBC287C}"/>
              </a:ext>
            </a:extLst>
          </p:cNvPr>
          <p:cNvSpPr txBox="1"/>
          <p:nvPr/>
        </p:nvSpPr>
        <p:spPr>
          <a:xfrm>
            <a:off x="742164" y="4812384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19,5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31AF3A6B-DE92-4EAA-8636-0DB8A79214A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98" y="4577330"/>
            <a:ext cx="475175" cy="47517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14AAF98-F081-DEAA-7272-08C609EEC897}"/>
              </a:ext>
            </a:extLst>
          </p:cNvPr>
          <p:cNvSpPr txBox="1"/>
          <p:nvPr/>
        </p:nvSpPr>
        <p:spPr>
          <a:xfrm>
            <a:off x="2218631" y="4207450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6DFA5D-0C3B-F5D6-4783-8AAE27895D54}"/>
              </a:ext>
            </a:extLst>
          </p:cNvPr>
          <p:cNvSpPr txBox="1"/>
          <p:nvPr/>
        </p:nvSpPr>
        <p:spPr>
          <a:xfrm>
            <a:off x="2251936" y="4794907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351,73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8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7FE4D150-D036-CAFF-18CD-082D152FB00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10" y="4586173"/>
            <a:ext cx="435938" cy="43593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726C4B0-E16D-24B7-BE19-E579BF60DA2A}"/>
              </a:ext>
            </a:extLst>
          </p:cNvPr>
          <p:cNvSpPr txBox="1"/>
          <p:nvPr/>
        </p:nvSpPr>
        <p:spPr>
          <a:xfrm>
            <a:off x="3581819" y="4235782"/>
            <a:ext cx="1531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>
                <a:solidFill>
                  <a:srgbClr val="1F1F1F"/>
                </a:solidFill>
                <a:latin typeface="arial" panose="020B0604020202020204" pitchFamily="34" charset="0"/>
              </a:rPr>
              <a:t>Watermelon</a:t>
            </a:r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5D9AEB1-DF77-70CF-E69E-EAB199BD8ADE}"/>
              </a:ext>
            </a:extLst>
          </p:cNvPr>
          <p:cNvSpPr txBox="1"/>
          <p:nvPr/>
        </p:nvSpPr>
        <p:spPr>
          <a:xfrm>
            <a:off x="3646693" y="4794907"/>
            <a:ext cx="1018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134,76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Рисунок 88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id="{171FEEEA-B3FF-9ED8-F310-1F8E2C25BC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74" y="4539721"/>
            <a:ext cx="596817" cy="59681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7AC5306F-4313-4F5E-D90D-023874C58D6C}"/>
              </a:ext>
            </a:extLst>
          </p:cNvPr>
          <p:cNvSpPr txBox="1"/>
          <p:nvPr/>
        </p:nvSpPr>
        <p:spPr>
          <a:xfrm>
            <a:off x="5056652" y="3424976"/>
            <a:ext cx="116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r>
              <a:rPr lang="en-US" err="1">
                <a:solidFill>
                  <a:srgbClr val="1F1F1F"/>
                </a:solidFill>
                <a:latin typeface="arial" panose="020B0604020202020204" pitchFamily="34" charset="0"/>
              </a:rPr>
              <a:t>Zuccini</a:t>
            </a:r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58ADCD-B082-0286-AEBA-8AB30CE23C3D}"/>
              </a:ext>
            </a:extLst>
          </p:cNvPr>
          <p:cNvSpPr txBox="1"/>
          <p:nvPr/>
        </p:nvSpPr>
        <p:spPr>
          <a:xfrm>
            <a:off x="5193991" y="4776733"/>
            <a:ext cx="95760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/>
                <a:cs typeface="Arial"/>
              </a:rPr>
              <a:t>7067,5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A962C02-8C6E-665E-4539-DB24D425D9FF}"/>
              </a:ext>
            </a:extLst>
          </p:cNvPr>
          <p:cNvSpPr txBox="1"/>
          <p:nvPr/>
        </p:nvSpPr>
        <p:spPr>
          <a:xfrm>
            <a:off x="281332" y="5398001"/>
            <a:ext cx="60944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Arial"/>
                <a:cs typeface="Arial"/>
              </a:rPr>
              <a:t>= 9 867 </a:t>
            </a:r>
            <a:r>
              <a:rPr lang="en-US">
                <a:solidFill>
                  <a:srgbClr val="050505"/>
                </a:solidFill>
                <a:latin typeface="Arial"/>
                <a:cs typeface="Arial"/>
              </a:rPr>
              <a:t>kg delivered by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Зображення, що містить Шрифт, Графіка, дизайн&#10;&#10;Автоматично згенерований опис">
            <a:extLst>
              <a:ext uri="{FF2B5EF4-FFF2-40B4-BE49-F238E27FC236}">
                <a16:creationId xmlns:a16="http://schemas.microsoft.com/office/drawing/2014/main" id="{3F3EA4D1-AB4E-729F-460B-B2394DF99B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79" y="5436521"/>
            <a:ext cx="1616834" cy="534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EFD7DA-4496-63BE-32D5-802B686EB552}"/>
              </a:ext>
            </a:extLst>
          </p:cNvPr>
          <p:cNvSpPr txBox="1"/>
          <p:nvPr/>
        </p:nvSpPr>
        <p:spPr>
          <a:xfrm>
            <a:off x="6672305" y="1302684"/>
            <a:ext cx="60944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200 958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households from </a:t>
            </a:r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476</a:t>
            </a:r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uk-UA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F2D56C-3872-1774-CAFC-32C9216AE313}"/>
              </a:ext>
            </a:extLst>
          </p:cNvPr>
          <p:cNvSpPr txBox="1"/>
          <p:nvPr/>
        </p:nvSpPr>
        <p:spPr>
          <a:xfrm>
            <a:off x="6887900" y="1795921"/>
            <a:ext cx="5063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Liberated and front-line communities</a:t>
            </a:r>
            <a:r>
              <a:rPr lang="uk-UA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Internally displaced people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Low-income families (large families) 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 descr="Зображення, що містить візерунок, піксель&#10;&#10;Автоматично згенерований опис">
            <a:extLst>
              <a:ext uri="{FF2B5EF4-FFF2-40B4-BE49-F238E27FC236}">
                <a16:creationId xmlns:a16="http://schemas.microsoft.com/office/drawing/2014/main" id="{A79D846D-6BC2-3F56-E8C8-ADE7CA0415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14" y="2925175"/>
            <a:ext cx="2095865" cy="209586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FB38A3A-440C-B9C7-CE6D-CC3DF58FF1EC}"/>
              </a:ext>
            </a:extLst>
          </p:cNvPr>
          <p:cNvSpPr txBox="1"/>
          <p:nvPr/>
        </p:nvSpPr>
        <p:spPr>
          <a:xfrm>
            <a:off x="6869897" y="5076767"/>
            <a:ext cx="532210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According to AUAC survey </a:t>
            </a:r>
          </a:p>
          <a:p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uk-UA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uk-UA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households still need seeds</a:t>
            </a:r>
            <a:endParaRPr lang="uk-UA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трілка: шеврон 52">
            <a:extLst>
              <a:ext uri="{FF2B5EF4-FFF2-40B4-BE49-F238E27FC236}">
                <a16:creationId xmlns:a16="http://schemas.microsoft.com/office/drawing/2014/main" id="{B5B554EC-6229-81B5-3350-2FF94F7FECC2}"/>
              </a:ext>
            </a:extLst>
          </p:cNvPr>
          <p:cNvSpPr/>
          <p:nvPr/>
        </p:nvSpPr>
        <p:spPr>
          <a:xfrm>
            <a:off x="6015029" y="2425520"/>
            <a:ext cx="422016" cy="235318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Прямокутник 55">
            <a:extLst>
              <a:ext uri="{FF2B5EF4-FFF2-40B4-BE49-F238E27FC236}">
                <a16:creationId xmlns:a16="http://schemas.microsoft.com/office/drawing/2014/main" id="{7ADA3105-E8AC-379A-63BF-A8335D20D66B}"/>
              </a:ext>
            </a:extLst>
          </p:cNvPr>
          <p:cNvSpPr/>
          <p:nvPr/>
        </p:nvSpPr>
        <p:spPr>
          <a:xfrm>
            <a:off x="371852" y="5277584"/>
            <a:ext cx="559765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62" name="Графіка 61" descr="Group of men outline">
            <a:extLst>
              <a:ext uri="{FF2B5EF4-FFF2-40B4-BE49-F238E27FC236}">
                <a16:creationId xmlns:a16="http://schemas.microsoft.com/office/drawing/2014/main" id="{FDE9A935-0671-0B06-4894-1EE6E13637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71938" y="3424976"/>
            <a:ext cx="782474" cy="7824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434DEFA-97E2-DE4E-C4D9-FD5A1671FB33}"/>
              </a:ext>
            </a:extLst>
          </p:cNvPr>
          <p:cNvSpPr txBox="1"/>
          <p:nvPr/>
        </p:nvSpPr>
        <p:spPr>
          <a:xfrm>
            <a:off x="5056873" y="3997284"/>
            <a:ext cx="9807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50505"/>
                </a:solidFill>
                <a:latin typeface="Arial"/>
                <a:cs typeface="Arial"/>
              </a:rPr>
              <a:t>156,90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9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333226"/>
            <a:ext cx="5279714" cy="368456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7559" y="2959868"/>
            <a:ext cx="6206423" cy="4691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000"/>
              <a:t>Contact </a:t>
            </a:r>
            <a:r>
              <a:rPr lang="en-US" sz="2000" err="1"/>
              <a:t>ua</a:t>
            </a:r>
            <a:r>
              <a:rPr lang="ru-RU" sz="2000"/>
              <a:t>: </a:t>
            </a:r>
            <a:r>
              <a:rPr lang="en-US" sz="2000">
                <a:hlinkClick r:id="rId3"/>
              </a:rPr>
              <a:t>agro.office@chemonics.com</a:t>
            </a: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F597F-E55A-279C-CA97-E6EC8925D6F0}"/>
              </a:ext>
            </a:extLst>
          </p:cNvPr>
          <p:cNvSpPr txBox="1"/>
          <p:nvPr/>
        </p:nvSpPr>
        <p:spPr>
          <a:xfrm>
            <a:off x="620471" y="3775399"/>
            <a:ext cx="5279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cs typeface="Arial" panose="020B0604020202020204" pitchFamily="34" charset="0"/>
              </a:rPr>
              <a:t>Facebook, Twitter: </a:t>
            </a:r>
            <a:r>
              <a:rPr lang="en-US" sz="2000" b="1">
                <a:solidFill>
                  <a:srgbClr val="F47A00"/>
                </a:solidFill>
                <a:cs typeface="Arial" panose="020B0604020202020204" pitchFamily="34" charset="0"/>
              </a:rPr>
              <a:t>@usaid.agro</a:t>
            </a:r>
            <a:endParaRPr lang="uk-UA" sz="2000" b="1">
              <a:solidFill>
                <a:srgbClr val="F47A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5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farm machine in a field&#10;&#10;Description automatically generated">
            <a:extLst>
              <a:ext uri="{FF2B5EF4-FFF2-40B4-BE49-F238E27FC236}">
                <a16:creationId xmlns:a16="http://schemas.microsoft.com/office/drawing/2014/main" id="{DFC2E993-9384-6331-8820-267A89B7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605" y="1902403"/>
            <a:ext cx="8427393" cy="42257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37F746-DD58-9B18-1B8B-39EF1679FC69}"/>
              </a:ext>
            </a:extLst>
          </p:cNvPr>
          <p:cNvSpPr/>
          <p:nvPr/>
        </p:nvSpPr>
        <p:spPr>
          <a:xfrm>
            <a:off x="1" y="1904261"/>
            <a:ext cx="3764604" cy="4223859"/>
          </a:xfrm>
          <a:prstGeom prst="rect">
            <a:avLst/>
          </a:prstGeom>
          <a:solidFill>
            <a:srgbClr val="F47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D60BB5D-1EAF-F055-A15A-E08F864D6AB1}"/>
              </a:ext>
            </a:extLst>
          </p:cNvPr>
          <p:cNvSpPr txBox="1"/>
          <p:nvPr/>
        </p:nvSpPr>
        <p:spPr>
          <a:xfrm>
            <a:off x="558170" y="376183"/>
            <a:ext cx="1080112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USAID AGRO ACTIVITY</a:t>
            </a:r>
            <a:r>
              <a:rPr lang="uk-UA"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7A179F7-B12C-ED85-503A-5BAFCFAE618B}"/>
              </a:ext>
            </a:extLst>
          </p:cNvPr>
          <p:cNvSpPr txBox="1"/>
          <p:nvPr/>
        </p:nvSpPr>
        <p:spPr>
          <a:xfrm>
            <a:off x="1576004" y="2353288"/>
            <a:ext cx="15023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cs typeface="Arial"/>
              </a:rPr>
              <a:t>Nationwide coverage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6790E1D-83CA-3608-1978-F363DCF6D8AA}"/>
              </a:ext>
            </a:extLst>
          </p:cNvPr>
          <p:cNvSpPr txBox="1"/>
          <p:nvPr/>
        </p:nvSpPr>
        <p:spPr>
          <a:xfrm>
            <a:off x="4262451" y="2482002"/>
            <a:ext cx="416494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highlight>
                  <a:srgbClr val="F2F2F2"/>
                </a:highlight>
                <a:cs typeface="Arial"/>
              </a:rPr>
              <a:t>Over </a:t>
            </a:r>
            <a:r>
              <a:rPr lang="uk-UA" b="1">
                <a:highlight>
                  <a:srgbClr val="F2F2F2"/>
                </a:highlight>
                <a:cs typeface="Arial"/>
              </a:rPr>
              <a:t>1</a:t>
            </a:r>
            <a:r>
              <a:rPr lang="en-US" b="1">
                <a:highlight>
                  <a:srgbClr val="F2F2F2"/>
                </a:highlight>
                <a:cs typeface="Arial"/>
              </a:rPr>
              <a:t>5,00</a:t>
            </a:r>
            <a:r>
              <a:rPr lang="uk-UA" b="1">
                <a:highlight>
                  <a:srgbClr val="F2F2F2"/>
                </a:highlight>
                <a:cs typeface="Arial"/>
              </a:rPr>
              <a:t>0 </a:t>
            </a:r>
            <a:r>
              <a:rPr lang="en-US" b="1" err="1">
                <a:highlight>
                  <a:srgbClr val="F2F2F2"/>
                </a:highlight>
                <a:cs typeface="Arial"/>
              </a:rPr>
              <a:t>agri</a:t>
            </a:r>
            <a:r>
              <a:rPr lang="en-US" b="1">
                <a:highlight>
                  <a:srgbClr val="F2F2F2"/>
                </a:highlight>
                <a:cs typeface="Arial"/>
              </a:rPr>
              <a:t>-MSMEs reached</a:t>
            </a:r>
            <a:r>
              <a:rPr lang="en-US" b="1" dirty="0">
                <a:highlight>
                  <a:srgbClr val="F2F2F2"/>
                </a:highlight>
                <a:cs typeface="Arial"/>
              </a:rPr>
              <a:t> since 2020</a:t>
            </a:r>
            <a:r>
              <a:rPr lang="uk-UA" b="1">
                <a:highlight>
                  <a:srgbClr val="F2F2F2"/>
                </a:highlight>
                <a:cs typeface="Arial"/>
              </a:rPr>
              <a:t> </a:t>
            </a:r>
            <a:endParaRPr lang="en-US" b="1">
              <a:highlight>
                <a:srgbClr val="F2F2F2"/>
              </a:highlight>
              <a:cs typeface="Arial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98DE4E1-FF73-D01A-356A-F39BBA97173B}"/>
              </a:ext>
            </a:extLst>
          </p:cNvPr>
          <p:cNvSpPr txBox="1"/>
          <p:nvPr/>
        </p:nvSpPr>
        <p:spPr>
          <a:xfrm>
            <a:off x="558170" y="1317653"/>
            <a:ext cx="1143491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>
                <a:latin typeface="Montserrat (Body)"/>
                <a:ea typeface="+mj-ea"/>
                <a:cs typeface="Arial" panose="020B0604020202020204" pitchFamily="34" charset="0"/>
              </a:rPr>
              <a:t>FOCUS ON GLOBAL FOOD SECURITY AND</a:t>
            </a:r>
            <a:r>
              <a:rPr lang="uk-UA" sz="2000" b="1">
                <a:latin typeface="Montserrat (Body)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>
                <a:latin typeface="Montserrat (Body)"/>
                <a:ea typeface="+mj-ea"/>
                <a:cs typeface="Arial" panose="020B0604020202020204" pitchFamily="34" charset="0"/>
              </a:rPr>
              <a:t>RESILIENCE OF UKRAINE’S AGRICULTURE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EA08B761-4E2D-5775-393C-637FCAAF7A9E}"/>
              </a:ext>
            </a:extLst>
          </p:cNvPr>
          <p:cNvSpPr txBox="1"/>
          <p:nvPr/>
        </p:nvSpPr>
        <p:spPr>
          <a:xfrm>
            <a:off x="4262450" y="4912612"/>
            <a:ext cx="773063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highlight>
                  <a:srgbClr val="F2F2F2"/>
                </a:highlight>
                <a:cs typeface="Arial"/>
              </a:rPr>
              <a:t>Part of USAID</a:t>
            </a:r>
            <a:r>
              <a:rPr lang="uk-UA" b="1">
                <a:highlight>
                  <a:srgbClr val="F2F2F2"/>
                </a:highlight>
                <a:cs typeface="Arial"/>
              </a:rPr>
              <a:t> </a:t>
            </a:r>
            <a:r>
              <a:rPr lang="en-US" b="1">
                <a:highlight>
                  <a:srgbClr val="F2F2F2"/>
                </a:highlight>
                <a:cs typeface="Arial"/>
              </a:rPr>
              <a:t>ARGI-Ukraine launched to bolster </a:t>
            </a:r>
            <a:r>
              <a:rPr lang="en-GB" b="1">
                <a:highlight>
                  <a:srgbClr val="F2F2F2"/>
                </a:highlight>
                <a:cs typeface="Arial"/>
              </a:rPr>
              <a:t>Ukrainian agricultural production </a:t>
            </a:r>
            <a:r>
              <a:rPr lang="en-US" b="1">
                <a:highlight>
                  <a:srgbClr val="F2F2F2"/>
                </a:highlight>
                <a:cs typeface="Arial"/>
              </a:rPr>
              <a:t>and exports and to help alleviate the global food security crisis </a:t>
            </a:r>
            <a:r>
              <a:rPr lang="en-GB" b="1">
                <a:highlight>
                  <a:srgbClr val="F2F2F2"/>
                </a:highlight>
                <a:cs typeface="Arial"/>
              </a:rPr>
              <a:t> </a:t>
            </a:r>
            <a:endParaRPr lang="en-US" b="1">
              <a:highlight>
                <a:srgbClr val="F2F2F2"/>
              </a:highlight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F55765-8D5A-058B-0EA0-E0B633805F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6" y="3481625"/>
            <a:ext cx="734740" cy="734740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255AC19-F7D7-1D69-EAF3-5A4A92B9E7E4}"/>
              </a:ext>
            </a:extLst>
          </p:cNvPr>
          <p:cNvSpPr txBox="1"/>
          <p:nvPr/>
        </p:nvSpPr>
        <p:spPr>
          <a:xfrm>
            <a:off x="1576004" y="3608338"/>
            <a:ext cx="15023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cs typeface="Arial"/>
              </a:rPr>
              <a:t>War response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C131235C-7031-6C57-FA7A-6A0C7B8986A0}"/>
              </a:ext>
            </a:extLst>
          </p:cNvPr>
          <p:cNvSpPr txBox="1"/>
          <p:nvPr/>
        </p:nvSpPr>
        <p:spPr>
          <a:xfrm>
            <a:off x="4262449" y="3695106"/>
            <a:ext cx="708881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highlight>
                  <a:srgbClr val="F2F2F2"/>
                </a:highlight>
                <a:cs typeface="Arial"/>
              </a:rPr>
              <a:t>106 private and public sector partners, 63 active ongoing projects all over Ukraine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938367B-971B-1A90-A48B-06520B80F2D1}"/>
              </a:ext>
            </a:extLst>
          </p:cNvPr>
          <p:cNvSpPr txBox="1"/>
          <p:nvPr/>
        </p:nvSpPr>
        <p:spPr>
          <a:xfrm>
            <a:off x="1576004" y="4912612"/>
            <a:ext cx="19843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cs typeface="Arial"/>
              </a:rPr>
              <a:t>Sustain &amp; recover </a:t>
            </a:r>
            <a:r>
              <a:rPr lang="en-US" err="1">
                <a:solidFill>
                  <a:schemeClr val="bg1"/>
                </a:solidFill>
                <a:cs typeface="Arial"/>
              </a:rPr>
              <a:t>agri</a:t>
            </a:r>
            <a:r>
              <a:rPr lang="en-US">
                <a:solidFill>
                  <a:schemeClr val="bg1"/>
                </a:solidFill>
                <a:cs typeface="Arial"/>
              </a:rPr>
              <a:t>-sector</a:t>
            </a:r>
          </a:p>
        </p:txBody>
      </p:sp>
      <p:pic>
        <p:nvPicPr>
          <p:cNvPr id="16" name="Graphic 15" descr="Crops outline">
            <a:extLst>
              <a:ext uri="{FF2B5EF4-FFF2-40B4-BE49-F238E27FC236}">
                <a16:creationId xmlns:a16="http://schemas.microsoft.com/office/drawing/2014/main" id="{6AF00711-7EF9-5E37-B483-AD5E1616B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255" y="4753776"/>
            <a:ext cx="871669" cy="871669"/>
          </a:xfrm>
          <a:prstGeom prst="rect">
            <a:avLst/>
          </a:prstGeom>
        </p:spPr>
      </p:pic>
      <p:pic>
        <p:nvPicPr>
          <p:cNvPr id="24" name="Picture 23" descr="A white cloud in the sky&#10;&#10;Description automatically generated">
            <a:extLst>
              <a:ext uri="{FF2B5EF4-FFF2-40B4-BE49-F238E27FC236}">
                <a16:creationId xmlns:a16="http://schemas.microsoft.com/office/drawing/2014/main" id="{FF63B43C-DFFA-739B-BD1E-B61A12463B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68" y="2336190"/>
            <a:ext cx="1093736" cy="7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9363-BC78-8C4F-6805-3139D258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60FB5FAD-DD75-89F6-8DDF-98E8C93FA80F}"/>
              </a:ext>
            </a:extLst>
          </p:cNvPr>
          <p:cNvSpPr>
            <a:spLocks noChangeAspect="1"/>
          </p:cNvSpPr>
          <p:nvPr/>
        </p:nvSpPr>
        <p:spPr>
          <a:xfrm>
            <a:off x="3496620" y="960135"/>
            <a:ext cx="4206181" cy="3814300"/>
          </a:xfrm>
          <a:prstGeom prst="ellipse">
            <a:avLst/>
          </a:prstGeom>
          <a:blipFill>
            <a:blip r:embed="rId2"/>
            <a:stretch>
              <a:fillRect l="-1150" t="-17268" r="-69502" b="-811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E7ADEA-BF53-A221-8A46-69B3D35C2E22}"/>
              </a:ext>
            </a:extLst>
          </p:cNvPr>
          <p:cNvSpPr/>
          <p:nvPr/>
        </p:nvSpPr>
        <p:spPr>
          <a:xfrm>
            <a:off x="5584545" y="645815"/>
            <a:ext cx="2950862" cy="43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b="1">
                <a:solidFill>
                  <a:schemeClr val="tx1"/>
                </a:solidFill>
              </a:rPr>
              <a:t>        </a:t>
            </a:r>
            <a:r>
              <a:rPr lang="en-US" b="1">
                <a:solidFill>
                  <a:schemeClr val="tx1"/>
                </a:solidFill>
              </a:rPr>
              <a:t>Resources</a:t>
            </a:r>
            <a:endParaRPr lang="uk-UA" b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326410-72F2-A603-F3CD-C32BA3A80AF7}"/>
              </a:ext>
            </a:extLst>
          </p:cNvPr>
          <p:cNvSpPr/>
          <p:nvPr/>
        </p:nvSpPr>
        <p:spPr>
          <a:xfrm>
            <a:off x="922587" y="1773465"/>
            <a:ext cx="2950862" cy="43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b="1">
                <a:solidFill>
                  <a:schemeClr val="tx1"/>
                </a:solidFill>
              </a:rPr>
              <a:t>       </a:t>
            </a:r>
            <a:r>
              <a:rPr lang="en-US" b="1">
                <a:solidFill>
                  <a:schemeClr val="tx1"/>
                </a:solidFill>
              </a:rPr>
              <a:t>Marketing</a:t>
            </a:r>
            <a:endParaRPr lang="uk-UA" b="1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316986-BFE2-6BF1-2C40-12B206656223}"/>
              </a:ext>
            </a:extLst>
          </p:cNvPr>
          <p:cNvSpPr/>
          <p:nvPr/>
        </p:nvSpPr>
        <p:spPr>
          <a:xfrm>
            <a:off x="922587" y="3876315"/>
            <a:ext cx="3194038" cy="43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b="1">
                <a:solidFill>
                  <a:schemeClr val="tx1"/>
                </a:solidFill>
              </a:rPr>
              <a:t>        </a:t>
            </a:r>
            <a:r>
              <a:rPr lang="en-US" b="1">
                <a:solidFill>
                  <a:schemeClr val="tx1"/>
                </a:solidFill>
              </a:rPr>
              <a:t>Processing</a:t>
            </a:r>
            <a:endParaRPr lang="uk-UA" b="1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4BC9B0-0D9C-CB6B-0D25-B4BA76E62D5A}"/>
              </a:ext>
            </a:extLst>
          </p:cNvPr>
          <p:cNvSpPr/>
          <p:nvPr/>
        </p:nvSpPr>
        <p:spPr>
          <a:xfrm>
            <a:off x="7421629" y="1773465"/>
            <a:ext cx="3139666" cy="43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b="1">
                <a:solidFill>
                  <a:schemeClr val="tx1"/>
                </a:solidFill>
              </a:rPr>
              <a:t>       </a:t>
            </a:r>
            <a:r>
              <a:rPr lang="en-US" b="1">
                <a:solidFill>
                  <a:schemeClr val="tx1"/>
                </a:solidFill>
              </a:rPr>
              <a:t>Production</a:t>
            </a:r>
            <a:endParaRPr lang="uk-UA" b="1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BED51F-40E2-1512-E47E-9A5513FEB2FF}"/>
              </a:ext>
            </a:extLst>
          </p:cNvPr>
          <p:cNvSpPr/>
          <p:nvPr/>
        </p:nvSpPr>
        <p:spPr>
          <a:xfrm>
            <a:off x="6826419" y="4437121"/>
            <a:ext cx="2950862" cy="43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Storage</a:t>
            </a:r>
            <a:endParaRPr lang="uk-UA" b="1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731B8C-F156-15F3-ECBA-EAE31060C6AB}"/>
              </a:ext>
            </a:extLst>
          </p:cNvPr>
          <p:cNvGrpSpPr/>
          <p:nvPr/>
        </p:nvGrpSpPr>
        <p:grpSpPr>
          <a:xfrm>
            <a:off x="3276130" y="649925"/>
            <a:ext cx="4761816" cy="4275020"/>
            <a:chOff x="4490681" y="800429"/>
            <a:chExt cx="8522596" cy="8229601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96E002C2-27A7-E140-8233-D17EBEC4879F}"/>
                </a:ext>
              </a:extLst>
            </p:cNvPr>
            <p:cNvSpPr/>
            <p:nvPr/>
          </p:nvSpPr>
          <p:spPr>
            <a:xfrm>
              <a:off x="4490681" y="800429"/>
              <a:ext cx="8522596" cy="8229601"/>
            </a:xfrm>
            <a:custGeom>
              <a:avLst/>
              <a:gdLst/>
              <a:ahLst/>
              <a:cxnLst/>
              <a:rect l="l" t="t" r="r" b="b"/>
              <a:pathLst>
                <a:path w="8522596" h="8229600">
                  <a:moveTo>
                    <a:pt x="0" y="0"/>
                  </a:moveTo>
                  <a:lnTo>
                    <a:pt x="8522597" y="0"/>
                  </a:lnTo>
                  <a:lnTo>
                    <a:pt x="85225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102BC777-65AA-83CB-491E-879CF0645A68}"/>
                </a:ext>
              </a:extLst>
            </p:cNvPr>
            <p:cNvSpPr/>
            <p:nvPr/>
          </p:nvSpPr>
          <p:spPr>
            <a:xfrm>
              <a:off x="11116561" y="3708297"/>
              <a:ext cx="1141156" cy="1101733"/>
            </a:xfrm>
            <a:custGeom>
              <a:avLst/>
              <a:gdLst/>
              <a:ahLst/>
              <a:cxnLst/>
              <a:rect l="l" t="t" r="r" b="b"/>
              <a:pathLst>
                <a:path w="1141155" h="1101733">
                  <a:moveTo>
                    <a:pt x="0" y="0"/>
                  </a:moveTo>
                  <a:lnTo>
                    <a:pt x="1141155" y="0"/>
                  </a:lnTo>
                  <a:lnTo>
                    <a:pt x="1141155" y="1101733"/>
                  </a:lnTo>
                  <a:lnTo>
                    <a:pt x="0" y="1101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1C9BC702-30B7-8C08-788A-C46EAEBD5355}"/>
                </a:ext>
              </a:extLst>
            </p:cNvPr>
            <p:cNvSpPr/>
            <p:nvPr/>
          </p:nvSpPr>
          <p:spPr>
            <a:xfrm>
              <a:off x="9956128" y="7013601"/>
              <a:ext cx="1258957" cy="1320006"/>
            </a:xfrm>
            <a:custGeom>
              <a:avLst/>
              <a:gdLst/>
              <a:ahLst/>
              <a:cxnLst/>
              <a:rect l="l" t="t" r="r" b="b"/>
              <a:pathLst>
                <a:path w="1258956" h="1320006">
                  <a:moveTo>
                    <a:pt x="0" y="0"/>
                  </a:moveTo>
                  <a:lnTo>
                    <a:pt x="1258956" y="0"/>
                  </a:lnTo>
                  <a:lnTo>
                    <a:pt x="1258956" y="1320006"/>
                  </a:lnTo>
                  <a:lnTo>
                    <a:pt x="0" y="1320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47307F1-1935-2D6C-FEC1-86B982E74154}"/>
                </a:ext>
              </a:extLst>
            </p:cNvPr>
            <p:cNvSpPr/>
            <p:nvPr/>
          </p:nvSpPr>
          <p:spPr>
            <a:xfrm>
              <a:off x="4926778" y="3720051"/>
              <a:ext cx="1673547" cy="995760"/>
            </a:xfrm>
            <a:custGeom>
              <a:avLst/>
              <a:gdLst/>
              <a:ahLst/>
              <a:cxnLst/>
              <a:rect l="l" t="t" r="r" b="b"/>
              <a:pathLst>
                <a:path w="1673546" h="995760">
                  <a:moveTo>
                    <a:pt x="0" y="0"/>
                  </a:moveTo>
                  <a:lnTo>
                    <a:pt x="1673546" y="0"/>
                  </a:lnTo>
                  <a:lnTo>
                    <a:pt x="1673546" y="995760"/>
                  </a:lnTo>
                  <a:lnTo>
                    <a:pt x="0" y="99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2410496-EA0F-DF40-6318-1C9FEF2B6D2A}"/>
                </a:ext>
              </a:extLst>
            </p:cNvPr>
            <p:cNvSpPr/>
            <p:nvPr/>
          </p:nvSpPr>
          <p:spPr>
            <a:xfrm>
              <a:off x="6249987" y="7011371"/>
              <a:ext cx="1511126" cy="1322235"/>
            </a:xfrm>
            <a:custGeom>
              <a:avLst/>
              <a:gdLst/>
              <a:ahLst/>
              <a:cxnLst/>
              <a:rect l="l" t="t" r="r" b="b"/>
              <a:pathLst>
                <a:path w="1511126" h="1322236">
                  <a:moveTo>
                    <a:pt x="0" y="0"/>
                  </a:moveTo>
                  <a:lnTo>
                    <a:pt x="1511127" y="0"/>
                  </a:lnTo>
                  <a:lnTo>
                    <a:pt x="1511127" y="1322236"/>
                  </a:lnTo>
                  <a:lnTo>
                    <a:pt x="0" y="1322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6103E14-0DBA-2C53-1AA7-3BAE2A1F87FF}"/>
                </a:ext>
              </a:extLst>
            </p:cNvPr>
            <p:cNvSpPr/>
            <p:nvPr/>
          </p:nvSpPr>
          <p:spPr>
            <a:xfrm>
              <a:off x="7997585" y="1397597"/>
              <a:ext cx="1279731" cy="1508961"/>
            </a:xfrm>
            <a:custGeom>
              <a:avLst/>
              <a:gdLst/>
              <a:ahLst/>
              <a:cxnLst/>
              <a:rect l="l" t="t" r="r" b="b"/>
              <a:pathLst>
                <a:path w="1279730" h="1508961">
                  <a:moveTo>
                    <a:pt x="0" y="0"/>
                  </a:moveTo>
                  <a:lnTo>
                    <a:pt x="1279730" y="0"/>
                  </a:lnTo>
                  <a:lnTo>
                    <a:pt x="1279730" y="1508962"/>
                  </a:lnTo>
                  <a:lnTo>
                    <a:pt x="0" y="150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82648" b="-51997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3B7E0E5-8993-96C2-0670-D01184295B51}"/>
              </a:ext>
            </a:extLst>
          </p:cNvPr>
          <p:cNvSpPr txBox="1"/>
          <p:nvPr/>
        </p:nvSpPr>
        <p:spPr>
          <a:xfrm>
            <a:off x="8037946" y="2371596"/>
            <a:ext cx="39340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>
                <a:cs typeface="Arial"/>
              </a:rPr>
              <a:t>Emergency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Provision of seeds and fertilizers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Support local food security – seeds for households</a:t>
            </a:r>
          </a:p>
          <a:p>
            <a:r>
              <a:rPr lang="en-US" sz="1600" b="1" i="1">
                <a:cs typeface="Arial"/>
              </a:rPr>
              <a:t>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Access to finance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Irrigation</a:t>
            </a:r>
            <a:endParaRPr lang="uk-UA" sz="1600"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904467-F2CD-0449-7962-6BBB8785C122}"/>
              </a:ext>
            </a:extLst>
          </p:cNvPr>
          <p:cNvSpPr txBox="1"/>
          <p:nvPr/>
        </p:nvSpPr>
        <p:spPr>
          <a:xfrm>
            <a:off x="7019032" y="5087438"/>
            <a:ext cx="4319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Grain sleeves and temporary storage</a:t>
            </a:r>
            <a:endParaRPr lang="uk-UA" sz="1600">
              <a:cs typeface="Arial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Expanded silo storage capacity</a:t>
            </a:r>
            <a:r>
              <a:rPr lang="uk-UA" sz="1600">
                <a:cs typeface="Arial"/>
              </a:rPr>
              <a:t>	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6F8365-66F0-1B5D-7FBC-8A95F1971CB4}"/>
              </a:ext>
            </a:extLst>
          </p:cNvPr>
          <p:cNvSpPr txBox="1"/>
          <p:nvPr/>
        </p:nvSpPr>
        <p:spPr>
          <a:xfrm>
            <a:off x="510519" y="4512869"/>
            <a:ext cx="5495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Flour fortification</a:t>
            </a:r>
            <a:endParaRPr lang="uk-UA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Processing to feed and food</a:t>
            </a:r>
            <a:endParaRPr lang="uk-UA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LEAN – optimization of production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Skill development program for grain silo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Potato post-harvest handling development</a:t>
            </a:r>
            <a:endParaRPr lang="uk-UA" sz="1600"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D3FA32-17DB-DC72-EAE3-EC61820426F6}"/>
              </a:ext>
            </a:extLst>
          </p:cNvPr>
          <p:cNvSpPr txBox="1"/>
          <p:nvPr/>
        </p:nvSpPr>
        <p:spPr>
          <a:xfrm>
            <a:off x="510519" y="2338129"/>
            <a:ext cx="34310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Developing </a:t>
            </a:r>
          </a:p>
          <a:p>
            <a:r>
              <a:rPr lang="en-US" sz="1600">
                <a:cs typeface="Arial"/>
              </a:rPr>
              <a:t>     </a:t>
            </a:r>
            <a:r>
              <a:rPr lang="uk-UA" sz="1600">
                <a:cs typeface="Arial"/>
              </a:rPr>
              <a:t>В2В</a:t>
            </a:r>
            <a:r>
              <a:rPr lang="en-US" sz="1600">
                <a:cs typeface="Arial"/>
              </a:rPr>
              <a:t> cooperation</a:t>
            </a:r>
            <a:endParaRPr lang="uk-UA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Export-oriented program </a:t>
            </a:r>
            <a:r>
              <a:rPr lang="uk-UA" sz="1600">
                <a:cs typeface="Arial"/>
              </a:rPr>
              <a:t>(</a:t>
            </a:r>
            <a:r>
              <a:rPr lang="en-US" sz="1600">
                <a:cs typeface="Arial"/>
              </a:rPr>
              <a:t>trade missions</a:t>
            </a:r>
            <a:r>
              <a:rPr lang="uk-UA" sz="1600">
                <a:cs typeface="Arial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701003-368D-A7ED-CE53-527C8C35CFE1}"/>
              </a:ext>
            </a:extLst>
          </p:cNvPr>
          <p:cNvSpPr txBox="1"/>
          <p:nvPr/>
        </p:nvSpPr>
        <p:spPr>
          <a:xfrm>
            <a:off x="7341333" y="1101411"/>
            <a:ext cx="278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Seed development</a:t>
            </a:r>
            <a:r>
              <a:rPr lang="uk-UA" sz="1600">
                <a:cs typeface="Arial"/>
              </a:rPr>
              <a:t> </a:t>
            </a:r>
            <a:r>
              <a:rPr lang="en-US" sz="1600">
                <a:cs typeface="Arial"/>
              </a:rPr>
              <a:t>program</a:t>
            </a:r>
            <a:endParaRPr lang="uk-UA" sz="1600"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998973-592F-E7EA-6681-B732C536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14" y="363276"/>
            <a:ext cx="11813417" cy="514648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Quick overview</a:t>
            </a:r>
            <a:endParaRPr lang="en-UA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3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736BBCA-24A0-13BF-9178-BE3E397E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67" y="527950"/>
            <a:ext cx="11303540" cy="466218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USAID </a:t>
            </a:r>
            <a:r>
              <a:rPr lang="fr-FR" sz="3200">
                <a:solidFill>
                  <a:schemeClr val="tx1"/>
                </a:solidFill>
                <a:latin typeface="Arial" panose="020B0604020202020204" pitchFamily="34" charset="0"/>
              </a:rPr>
              <a:t>Agriculture </a:t>
            </a:r>
            <a:r>
              <a:rPr lang="fr-FR" sz="3200" err="1">
                <a:solidFill>
                  <a:schemeClr val="tx1"/>
                </a:solidFill>
                <a:latin typeface="Arial" panose="020B0604020202020204" pitchFamily="34" charset="0"/>
              </a:rPr>
              <a:t>Resilience</a:t>
            </a:r>
            <a:r>
              <a:rPr lang="fr-FR" sz="3200">
                <a:solidFill>
                  <a:schemeClr val="tx1"/>
                </a:solidFill>
                <a:latin typeface="Arial" panose="020B0604020202020204" pitchFamily="34" charset="0"/>
              </a:rPr>
              <a:t> Initiative (AGRI)-Ukraine</a:t>
            </a:r>
            <a:br>
              <a:rPr lang="fr-FR" sz="320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uk-UA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17C5DD59-C9CF-A48A-548A-D1C500AACFBF}"/>
              </a:ext>
            </a:extLst>
          </p:cNvPr>
          <p:cNvSpPr txBox="1"/>
          <p:nvPr/>
        </p:nvSpPr>
        <p:spPr>
          <a:xfrm>
            <a:off x="500367" y="1299857"/>
            <a:ext cx="1062326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>
                <a:solidFill>
                  <a:srgbClr val="F47A00"/>
                </a:solidFill>
                <a:highlight>
                  <a:srgbClr val="F2F2F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Partnerships with public sector and international community</a:t>
            </a:r>
            <a:endParaRPr lang="uk-UA" sz="3200" b="1">
              <a:highlight>
                <a:srgbClr val="F2F2F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C83B0A-E040-16F8-8C90-0FA10C538410}"/>
              </a:ext>
            </a:extLst>
          </p:cNvPr>
          <p:cNvSpPr txBox="1"/>
          <p:nvPr/>
        </p:nvSpPr>
        <p:spPr>
          <a:xfrm>
            <a:off x="8280170" y="4511849"/>
            <a:ext cx="3620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/>
              <a:t>International partners: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baseline="0"/>
              <a:t>Republic of Korea contributed to fertilizer purchase</a:t>
            </a:r>
          </a:p>
        </p:txBody>
      </p:sp>
      <p:pic>
        <p:nvPicPr>
          <p:cNvPr id="10" name="Picture 9" descr="A person standing at a podium with flags behind him&#10;&#10;Description automatically generated">
            <a:extLst>
              <a:ext uri="{FF2B5EF4-FFF2-40B4-BE49-F238E27FC236}">
                <a16:creationId xmlns:a16="http://schemas.microsoft.com/office/drawing/2014/main" id="{592AE0FE-8977-43D9-1046-31168403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71" y="2127566"/>
            <a:ext cx="3411152" cy="2276573"/>
          </a:xfrm>
          <a:prstGeom prst="rect">
            <a:avLst/>
          </a:prstGeom>
        </p:spPr>
      </p:pic>
      <p:pic>
        <p:nvPicPr>
          <p:cNvPr id="12" name="Picture 11" descr="A person standing next to large white bags&#10;&#10;Description automatically generated">
            <a:extLst>
              <a:ext uri="{FF2B5EF4-FFF2-40B4-BE49-F238E27FC236}">
                <a16:creationId xmlns:a16="http://schemas.microsoft.com/office/drawing/2014/main" id="{9DCCDBB5-5544-AAC8-CF22-E9F07CACC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7" y="2127566"/>
            <a:ext cx="3411152" cy="2276573"/>
          </a:xfrm>
          <a:prstGeom prst="rect">
            <a:avLst/>
          </a:prstGeom>
        </p:spPr>
      </p:pic>
      <p:pic>
        <p:nvPicPr>
          <p:cNvPr id="20" name="Picture 19" descr="A group of men looking at a pile of bags&#10;&#10;Description automatically generated">
            <a:extLst>
              <a:ext uri="{FF2B5EF4-FFF2-40B4-BE49-F238E27FC236}">
                <a16:creationId xmlns:a16="http://schemas.microsoft.com/office/drawing/2014/main" id="{11B8DEDE-BC7F-85EB-8A3B-0AFDEDE3D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70" y="2127566"/>
            <a:ext cx="3414859" cy="22765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86A534-E3D0-F3E9-8ACF-E2CFA359113B}"/>
              </a:ext>
            </a:extLst>
          </p:cNvPr>
          <p:cNvSpPr txBox="1"/>
          <p:nvPr/>
        </p:nvSpPr>
        <p:spPr>
          <a:xfrm>
            <a:off x="500367" y="4511849"/>
            <a:ext cx="3411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/>
              <a:t>USAID’s financing under AGRI-Initiative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55E47-6044-4549-88CD-2B78A1C8004D}"/>
              </a:ext>
            </a:extLst>
          </p:cNvPr>
          <p:cNvSpPr txBox="1"/>
          <p:nvPr/>
        </p:nvSpPr>
        <p:spPr>
          <a:xfrm>
            <a:off x="4341883" y="4511849"/>
            <a:ext cx="3620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/>
              <a:t>Private sector: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Bayer donated corn seeds and oilseed rape seeds</a:t>
            </a:r>
            <a:endParaRPr lang="en-US" sz="1800" b="0" i="0" u="none" strike="noStrike" baseline="0"/>
          </a:p>
        </p:txBody>
      </p:sp>
    </p:spTree>
    <p:extLst>
      <p:ext uri="{BB962C8B-B14F-4D97-AF65-F5344CB8AC3E}">
        <p14:creationId xmlns:p14="http://schemas.microsoft.com/office/powerpoint/2010/main" val="298797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90647-3326-E7EE-73FA-59EC0ADC0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91DA98-50CE-F897-0FC4-8A5622C49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5" b="453"/>
          <a:stretch/>
        </p:blipFill>
        <p:spPr>
          <a:xfrm>
            <a:off x="7609" y="1030871"/>
            <a:ext cx="12184391" cy="50973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E25E372-0CA0-9B2C-BC7F-A56E8E27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14" y="363276"/>
            <a:ext cx="11813417" cy="514648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Emergency response to war</a:t>
            </a:r>
            <a:r>
              <a:rPr lang="uk-UA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in </a:t>
            </a:r>
            <a:r>
              <a:rPr lang="uk-UA" sz="3200">
                <a:solidFill>
                  <a:schemeClr val="tx1"/>
                </a:solidFill>
                <a:latin typeface="Arial" panose="020B0604020202020204" pitchFamily="34" charset="0"/>
              </a:rPr>
              <a:t>2022-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2023</a:t>
            </a:r>
            <a:endParaRPr lang="en-UA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DAC82C9-08E3-0211-0A56-820C0AADD458}"/>
              </a:ext>
            </a:extLst>
          </p:cNvPr>
          <p:cNvSpPr/>
          <p:nvPr/>
        </p:nvSpPr>
        <p:spPr>
          <a:xfrm>
            <a:off x="6173419" y="5494404"/>
            <a:ext cx="6027981" cy="634765"/>
          </a:xfrm>
          <a:prstGeom prst="rect">
            <a:avLst/>
          </a:prstGeom>
          <a:gradFill flip="none" rotWithShape="1">
            <a:gsLst>
              <a:gs pos="0">
                <a:srgbClr val="6E2211"/>
              </a:gs>
              <a:gs pos="84000">
                <a:srgbClr val="F4AF48"/>
              </a:gs>
              <a:gs pos="34980">
                <a:srgbClr val="727A49"/>
              </a:gs>
              <a:gs pos="60000">
                <a:srgbClr val="727A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/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65416FAE-8455-F350-D88B-5DEDD9ECFF41}"/>
              </a:ext>
            </a:extLst>
          </p:cNvPr>
          <p:cNvSpPr txBox="1">
            <a:spLocks/>
          </p:cNvSpPr>
          <p:nvPr/>
        </p:nvSpPr>
        <p:spPr>
          <a:xfrm>
            <a:off x="6380056" y="5662052"/>
            <a:ext cx="5689846" cy="456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1" kern="1200">
                <a:solidFill>
                  <a:srgbClr val="E67C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,998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tons of help for </a:t>
            </a:r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658</a:t>
            </a:r>
            <a:r>
              <a:rPr lang="pl-PL" sz="24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communities</a:t>
            </a:r>
            <a:endParaRPr lang="ru-RU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D9316C-ADC1-FB23-7292-693D96E2EAF6}"/>
              </a:ext>
            </a:extLst>
          </p:cNvPr>
          <p:cNvSpPr/>
          <p:nvPr/>
        </p:nvSpPr>
        <p:spPr>
          <a:xfrm>
            <a:off x="6173419" y="5124385"/>
            <a:ext cx="6027981" cy="491021"/>
          </a:xfrm>
          <a:prstGeom prst="rect">
            <a:avLst/>
          </a:prstGeom>
          <a:gradFill flip="none" rotWithShape="1">
            <a:gsLst>
              <a:gs pos="0">
                <a:srgbClr val="6E2211"/>
              </a:gs>
              <a:gs pos="84000">
                <a:srgbClr val="F4AF48"/>
              </a:gs>
              <a:gs pos="34980">
                <a:srgbClr val="727A49"/>
              </a:gs>
              <a:gs pos="60000">
                <a:srgbClr val="727A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33123-0B7D-7694-B701-DD655A9F2104}"/>
              </a:ext>
            </a:extLst>
          </p:cNvPr>
          <p:cNvSpPr txBox="1"/>
          <p:nvPr/>
        </p:nvSpPr>
        <p:spPr>
          <a:xfrm>
            <a:off x="6171395" y="5087778"/>
            <a:ext cx="17073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vegetable seeds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EEAC7C-DBDB-A7D5-2773-8DA8AC996B0E}"/>
              </a:ext>
            </a:extLst>
          </p:cNvPr>
          <p:cNvSpPr txBox="1"/>
          <p:nvPr/>
        </p:nvSpPr>
        <p:spPr>
          <a:xfrm>
            <a:off x="8238043" y="5093112"/>
            <a:ext cx="1927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critical goods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A31344-DB59-2609-F936-DCBDA9F47F4A}"/>
              </a:ext>
            </a:extLst>
          </p:cNvPr>
          <p:cNvSpPr txBox="1"/>
          <p:nvPr/>
        </p:nvSpPr>
        <p:spPr>
          <a:xfrm>
            <a:off x="10254867" y="5092186"/>
            <a:ext cx="2072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</a:rPr>
              <a:t>seeds &amp; goods</a:t>
            </a:r>
          </a:p>
        </p:txBody>
      </p:sp>
      <p:pic>
        <p:nvPicPr>
          <p:cNvPr id="3" name="Picture 2" descr="A map of different colors&#10;&#10;Description automatically generated">
            <a:extLst>
              <a:ext uri="{FF2B5EF4-FFF2-40B4-BE49-F238E27FC236}">
                <a16:creationId xmlns:a16="http://schemas.microsoft.com/office/drawing/2014/main" id="{66F83214-050B-052E-B970-47A4A110B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9"/>
            <a:ext cx="6149575" cy="43487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66EEB-4831-1CD7-6FC4-0683B376180C}"/>
              </a:ext>
            </a:extLst>
          </p:cNvPr>
          <p:cNvSpPr/>
          <p:nvPr/>
        </p:nvSpPr>
        <p:spPr>
          <a:xfrm>
            <a:off x="-9398" y="5493478"/>
            <a:ext cx="6044988" cy="634765"/>
          </a:xfrm>
          <a:prstGeom prst="rect">
            <a:avLst/>
          </a:prstGeom>
          <a:gradFill flip="none" rotWithShape="1">
            <a:gsLst>
              <a:gs pos="0">
                <a:srgbClr val="7F2704"/>
              </a:gs>
              <a:gs pos="61000">
                <a:srgbClr val="FD9243"/>
              </a:gs>
              <a:gs pos="32000">
                <a:srgbClr val="DF5005"/>
              </a:gs>
              <a:gs pos="100000">
                <a:srgbClr val="FDD2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D6F5AAE-585D-DA97-5B71-307A5297E335}"/>
              </a:ext>
            </a:extLst>
          </p:cNvPr>
          <p:cNvSpPr txBox="1">
            <a:spLocks/>
          </p:cNvSpPr>
          <p:nvPr/>
        </p:nvSpPr>
        <p:spPr>
          <a:xfrm>
            <a:off x="175669" y="5661286"/>
            <a:ext cx="5674854" cy="4170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1" kern="1200">
                <a:solidFill>
                  <a:srgbClr val="E67C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4,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153</a:t>
            </a:r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unique farmers</a:t>
            </a:r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 – 6 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distributions 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uk-UA" sz="1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2DA934-BE91-AEAC-C3F4-851C4A5127B2}"/>
              </a:ext>
            </a:extLst>
          </p:cNvPr>
          <p:cNvSpPr/>
          <p:nvPr/>
        </p:nvSpPr>
        <p:spPr>
          <a:xfrm>
            <a:off x="-9398" y="5124385"/>
            <a:ext cx="6044988" cy="456202"/>
          </a:xfrm>
          <a:prstGeom prst="rect">
            <a:avLst/>
          </a:prstGeom>
          <a:gradFill flip="none" rotWithShape="1">
            <a:gsLst>
              <a:gs pos="0">
                <a:srgbClr val="7F2704"/>
              </a:gs>
              <a:gs pos="61000">
                <a:srgbClr val="FD9243"/>
              </a:gs>
              <a:gs pos="32000">
                <a:srgbClr val="DF5005"/>
              </a:gs>
              <a:gs pos="100000">
                <a:srgbClr val="FDD2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95FF3A-6385-50D7-0470-E43B0F470F78}"/>
              </a:ext>
            </a:extLst>
          </p:cNvPr>
          <p:cNvSpPr txBox="1"/>
          <p:nvPr/>
        </p:nvSpPr>
        <p:spPr>
          <a:xfrm>
            <a:off x="-26405" y="5100417"/>
            <a:ext cx="1631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&lt;</a:t>
            </a:r>
            <a:r>
              <a:rPr lang="uk-UA" sz="1400" b="1">
                <a:solidFill>
                  <a:schemeClr val="bg1"/>
                </a:solidFill>
              </a:rPr>
              <a:t>55 </a:t>
            </a:r>
            <a:r>
              <a:rPr lang="en-US" sz="1400" b="1">
                <a:solidFill>
                  <a:schemeClr val="bg1"/>
                </a:solidFill>
              </a:rPr>
              <a:t>MSME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329C1-E583-C576-67E4-F0F43263EF33}"/>
              </a:ext>
            </a:extLst>
          </p:cNvPr>
          <p:cNvSpPr txBox="1"/>
          <p:nvPr/>
        </p:nvSpPr>
        <p:spPr>
          <a:xfrm>
            <a:off x="4763154" y="5100418"/>
            <a:ext cx="1631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&gt;</a:t>
            </a:r>
            <a:r>
              <a:rPr lang="uk-UA" sz="1400" b="1">
                <a:solidFill>
                  <a:schemeClr val="bg1"/>
                </a:solidFill>
              </a:rPr>
              <a:t>5</a:t>
            </a:r>
            <a:r>
              <a:rPr lang="en-US" sz="1400" b="1">
                <a:solidFill>
                  <a:schemeClr val="bg1"/>
                </a:solidFill>
              </a:rPr>
              <a:t>00</a:t>
            </a:r>
            <a:r>
              <a:rPr lang="uk-UA" sz="1400" b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</a:rPr>
              <a:t>MSME</a:t>
            </a:r>
          </a:p>
        </p:txBody>
      </p:sp>
      <p:pic>
        <p:nvPicPr>
          <p:cNvPr id="17" name="Picture 16" descr="A map of ukraine with different colored spots&#10;&#10;Description automatically generated">
            <a:extLst>
              <a:ext uri="{FF2B5EF4-FFF2-40B4-BE49-F238E27FC236}">
                <a16:creationId xmlns:a16="http://schemas.microsoft.com/office/drawing/2014/main" id="{03C30515-4774-A0EC-2B24-9B91F71CA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02" y="727256"/>
            <a:ext cx="6308715" cy="44612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FD3487-1F0F-3ABC-EB01-032FA2B65924}"/>
              </a:ext>
            </a:extLst>
          </p:cNvPr>
          <p:cNvSpPr txBox="1"/>
          <p:nvPr/>
        </p:nvSpPr>
        <p:spPr>
          <a:xfrm>
            <a:off x="2096176" y="5100009"/>
            <a:ext cx="2049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seeds  &amp; fertilizers</a:t>
            </a:r>
          </a:p>
        </p:txBody>
      </p:sp>
    </p:spTree>
    <p:extLst>
      <p:ext uri="{BB962C8B-B14F-4D97-AF65-F5344CB8AC3E}">
        <p14:creationId xmlns:p14="http://schemas.microsoft.com/office/powerpoint/2010/main" val="2263063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een and brown grass&#10;&#10;Description automatically generated">
            <a:extLst>
              <a:ext uri="{FF2B5EF4-FFF2-40B4-BE49-F238E27FC236}">
                <a16:creationId xmlns:a16="http://schemas.microsoft.com/office/drawing/2014/main" id="{659C84C0-9972-1E2A-212B-0F98A485E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5959"/>
            <a:ext cx="12192000" cy="186204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736BBCA-24A0-13BF-9178-BE3E397E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486124"/>
            <a:ext cx="11303540" cy="607639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Seeds and fertilizers for MSME farmers</a:t>
            </a:r>
            <a:endParaRPr lang="uk-UA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9A51FA4-E89C-BB8E-7007-C341E3CCE9B0}"/>
              </a:ext>
            </a:extLst>
          </p:cNvPr>
          <p:cNvSpPr txBox="1"/>
          <p:nvPr/>
        </p:nvSpPr>
        <p:spPr>
          <a:xfrm>
            <a:off x="1000732" y="4335105"/>
            <a:ext cx="46853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Sunflower seeds for sowing </a:t>
            </a:r>
            <a:r>
              <a:rPr lang="uk-UA" sz="2400" b="1">
                <a:cs typeface="Arial"/>
              </a:rPr>
              <a:t>42,000</a:t>
            </a:r>
            <a:r>
              <a:rPr lang="uk-UA" sz="2400">
                <a:cs typeface="Arial"/>
              </a:rPr>
              <a:t> </a:t>
            </a:r>
            <a:r>
              <a:rPr lang="en-US">
                <a:cs typeface="Arial"/>
              </a:rPr>
              <a:t>ha</a:t>
            </a:r>
            <a:endParaRPr lang="uk-UA">
              <a:cs typeface="Arial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5A032A5-B44A-FA1B-0BB0-8EF14FC1D3C4}"/>
              </a:ext>
            </a:extLst>
          </p:cNvPr>
          <p:cNvSpPr txBox="1"/>
          <p:nvPr/>
        </p:nvSpPr>
        <p:spPr>
          <a:xfrm>
            <a:off x="456387" y="1568686"/>
            <a:ext cx="5229711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uk-UA" sz="3200" b="1">
                <a:solidFill>
                  <a:schemeClr val="accent1"/>
                </a:solidFill>
                <a:cs typeface="Arial"/>
              </a:rPr>
              <a:t>6,300+1,916</a:t>
            </a:r>
            <a:r>
              <a:rPr lang="en-US" sz="2400" b="1">
                <a:solidFill>
                  <a:schemeClr val="accent1"/>
                </a:solidFill>
                <a:cs typeface="Arial"/>
              </a:rPr>
              <a:t> </a:t>
            </a:r>
            <a:r>
              <a:rPr lang="en-US">
                <a:cs typeface="Arial"/>
              </a:rPr>
              <a:t>agricultural MSMEs* received inputs for the </a:t>
            </a:r>
            <a:r>
              <a:rPr lang="en-US" b="1">
                <a:cs typeface="Arial"/>
              </a:rPr>
              <a:t>spring 2023 sowing </a:t>
            </a:r>
            <a:r>
              <a:rPr lang="en-US">
                <a:cs typeface="Arial"/>
              </a:rPr>
              <a:t>campaign</a:t>
            </a:r>
            <a:endParaRPr lang="uk-UA"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ECA545-8F5B-C405-8FF5-7CFE2DEEB859}"/>
              </a:ext>
            </a:extLst>
          </p:cNvPr>
          <p:cNvGrpSpPr/>
          <p:nvPr/>
        </p:nvGrpSpPr>
        <p:grpSpPr>
          <a:xfrm>
            <a:off x="10294070" y="0"/>
            <a:ext cx="1897930" cy="1436419"/>
            <a:chOff x="10294070" y="0"/>
            <a:chExt cx="1897930" cy="14364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CFDD7E-661C-C8EB-2619-DBEBF3A738C2}"/>
                </a:ext>
              </a:extLst>
            </p:cNvPr>
            <p:cNvSpPr/>
            <p:nvPr/>
          </p:nvSpPr>
          <p:spPr>
            <a:xfrm>
              <a:off x="10294070" y="0"/>
              <a:ext cx="1897930" cy="14364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uk-UA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F1D90D-B393-032F-7FFA-2BCA708449E2}"/>
                </a:ext>
              </a:extLst>
            </p:cNvPr>
            <p:cNvGrpSpPr/>
            <p:nvPr/>
          </p:nvGrpSpPr>
          <p:grpSpPr>
            <a:xfrm>
              <a:off x="10863182" y="129279"/>
              <a:ext cx="801064" cy="747266"/>
              <a:chOff x="458141" y="4481453"/>
              <a:chExt cx="1479516" cy="142948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5729CEF-4ED8-2E5B-070F-4F404FC4C781}"/>
                  </a:ext>
                </a:extLst>
              </p:cNvPr>
              <p:cNvSpPr/>
              <p:nvPr/>
            </p:nvSpPr>
            <p:spPr>
              <a:xfrm>
                <a:off x="458141" y="4481453"/>
                <a:ext cx="1479516" cy="142948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3" name="Graphic 12" descr="Grain with solid fill">
                <a:extLst>
                  <a:ext uri="{FF2B5EF4-FFF2-40B4-BE49-F238E27FC236}">
                    <a16:creationId xmlns:a16="http://schemas.microsoft.com/office/drawing/2014/main" id="{95F29F64-22A5-DDC9-8268-677B02DCE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40699" y="473899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CC07B85-3193-6E87-498C-F36F25C00995}"/>
                </a:ext>
              </a:extLst>
            </p:cNvPr>
            <p:cNvSpPr txBox="1"/>
            <p:nvPr/>
          </p:nvSpPr>
          <p:spPr>
            <a:xfrm>
              <a:off x="10425077" y="1005823"/>
              <a:ext cx="1677274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000"/>
                </a:spcBef>
                <a:spcAft>
                  <a:spcPts val="600"/>
                </a:spcAft>
              </a:pPr>
              <a:r>
                <a:rPr lang="en-US" b="1">
                  <a:cs typeface="Arial"/>
                </a:rPr>
                <a:t>AGRI-Ukraine</a:t>
              </a:r>
              <a:r>
                <a:rPr lang="uk-UA" b="1">
                  <a:cs typeface="Arial"/>
                </a:rPr>
                <a:t> </a:t>
              </a:r>
              <a:endParaRPr lang="en-US" b="1">
                <a:cs typeface="Arial"/>
              </a:endParaRPr>
            </a:p>
          </p:txBody>
        </p:sp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id="{02153A98-8A26-66F5-93C9-A7C5102DFDD7}"/>
              </a:ext>
            </a:extLst>
          </p:cNvPr>
          <p:cNvSpPr txBox="1"/>
          <p:nvPr/>
        </p:nvSpPr>
        <p:spPr>
          <a:xfrm>
            <a:off x="1000732" y="2964393"/>
            <a:ext cx="439420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Mineral fertilizers of total </a:t>
            </a:r>
            <a:r>
              <a:rPr lang="uk-UA" sz="2400" b="1">
                <a:cs typeface="Arial"/>
              </a:rPr>
              <a:t>6,300 </a:t>
            </a:r>
            <a:r>
              <a:rPr lang="en-US">
                <a:cs typeface="Arial"/>
              </a:rPr>
              <a:t>tons </a:t>
            </a:r>
            <a:endParaRPr lang="uk-UA">
              <a:cs typeface="Arial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26F9E86-E7B8-3727-25C2-56A712DE0BB1}"/>
              </a:ext>
            </a:extLst>
          </p:cNvPr>
          <p:cNvSpPr txBox="1"/>
          <p:nvPr/>
        </p:nvSpPr>
        <p:spPr>
          <a:xfrm>
            <a:off x="1000732" y="3649749"/>
            <a:ext cx="418681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Corn seeds for sowing  </a:t>
            </a:r>
            <a:r>
              <a:rPr lang="uk-UA" sz="2400" b="1">
                <a:cs typeface="Arial"/>
              </a:rPr>
              <a:t>15,000 </a:t>
            </a:r>
            <a:r>
              <a:rPr lang="en-US">
                <a:cs typeface="Arial"/>
              </a:rPr>
              <a:t>ha</a:t>
            </a:r>
            <a:r>
              <a:rPr lang="uk-UA">
                <a:cs typeface="Arial"/>
              </a:rPr>
              <a:t> </a:t>
            </a:r>
          </a:p>
        </p:txBody>
      </p:sp>
      <p:pic>
        <p:nvPicPr>
          <p:cNvPr id="19" name="Graphic 18" descr="Seeds outline">
            <a:extLst>
              <a:ext uri="{FF2B5EF4-FFF2-40B4-BE49-F238E27FC236}">
                <a16:creationId xmlns:a16="http://schemas.microsoft.com/office/drawing/2014/main" id="{A41382A6-E855-09A6-DF07-C866AD7FC2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866" y="2851098"/>
            <a:ext cx="554759" cy="554759"/>
          </a:xfrm>
          <a:prstGeom prst="rect">
            <a:avLst/>
          </a:prstGeom>
        </p:spPr>
      </p:pic>
      <p:pic>
        <p:nvPicPr>
          <p:cNvPr id="25" name="Graphic 24" descr="Corn outline">
            <a:extLst>
              <a:ext uri="{FF2B5EF4-FFF2-40B4-BE49-F238E27FC236}">
                <a16:creationId xmlns:a16="http://schemas.microsoft.com/office/drawing/2014/main" id="{7789F08C-6629-3BB2-5686-128872FB43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866" y="3512585"/>
            <a:ext cx="554759" cy="554759"/>
          </a:xfrm>
          <a:prstGeom prst="rect">
            <a:avLst/>
          </a:prstGeom>
        </p:spPr>
      </p:pic>
      <p:pic>
        <p:nvPicPr>
          <p:cNvPr id="27" name="Graphic 26" descr="Sunflower outline">
            <a:extLst>
              <a:ext uri="{FF2B5EF4-FFF2-40B4-BE49-F238E27FC236}">
                <a16:creationId xmlns:a16="http://schemas.microsoft.com/office/drawing/2014/main" id="{F73A0949-7679-37A0-F1D4-B098A1FED2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866" y="4203268"/>
            <a:ext cx="554759" cy="554759"/>
          </a:xfrm>
          <a:prstGeom prst="rect">
            <a:avLst/>
          </a:prstGeom>
        </p:spPr>
      </p:pic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09BA1C1-63FF-76FE-F9BB-24C0193B679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01" y="5579529"/>
            <a:ext cx="3393375" cy="1169592"/>
          </a:xfrm>
          <a:prstGeom prst="rect">
            <a:avLst/>
          </a:prstGeom>
        </p:spPr>
      </p:pic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578E39CB-CBCD-4B2D-B4FA-B8DC94E53B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5" b="14899"/>
          <a:stretch/>
        </p:blipFill>
        <p:spPr>
          <a:xfrm>
            <a:off x="2747796" y="5777186"/>
            <a:ext cx="3084253" cy="844400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4889B748-D0F6-6D8D-9FE6-D21289B4B2FE}"/>
              </a:ext>
            </a:extLst>
          </p:cNvPr>
          <p:cNvSpPr txBox="1"/>
          <p:nvPr/>
        </p:nvSpPr>
        <p:spPr>
          <a:xfrm>
            <a:off x="6505904" y="1568879"/>
            <a:ext cx="542669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uk-UA" sz="3200" b="1">
                <a:solidFill>
                  <a:schemeClr val="accent1"/>
                </a:solidFill>
                <a:cs typeface="Arial"/>
              </a:rPr>
              <a:t>12,000+7</a:t>
            </a:r>
            <a:r>
              <a:rPr lang="en-US" sz="3200" b="1">
                <a:solidFill>
                  <a:schemeClr val="accent1"/>
                </a:solidFill>
                <a:cs typeface="Arial"/>
              </a:rPr>
              <a:t>,691</a:t>
            </a:r>
            <a:r>
              <a:rPr lang="uk-UA" sz="2400" b="1">
                <a:solidFill>
                  <a:schemeClr val="accent1"/>
                </a:solidFill>
                <a:cs typeface="Arial"/>
              </a:rPr>
              <a:t> </a:t>
            </a:r>
            <a:r>
              <a:rPr lang="en-US">
                <a:cs typeface="Arial"/>
              </a:rPr>
              <a:t>agricultural MSMEs*</a:t>
            </a:r>
            <a:r>
              <a:rPr lang="uk-UA">
                <a:cs typeface="Arial"/>
              </a:rPr>
              <a:t> </a:t>
            </a:r>
            <a:r>
              <a:rPr lang="en-US">
                <a:cs typeface="Arial"/>
              </a:rPr>
              <a:t>received inputs for  </a:t>
            </a:r>
            <a:r>
              <a:rPr lang="en-US" b="1">
                <a:cs typeface="Arial"/>
              </a:rPr>
              <a:t>winter 2023 &amp; spring 2024 sowing </a:t>
            </a:r>
            <a:r>
              <a:rPr lang="en-US">
                <a:cs typeface="Arial"/>
              </a:rPr>
              <a:t>campaigns</a:t>
            </a:r>
            <a:endParaRPr lang="uk-UA">
              <a:cs typeface="Arial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A721BC1D-4F6D-0CB9-022A-7DEBBA8D7277}"/>
              </a:ext>
            </a:extLst>
          </p:cNvPr>
          <p:cNvSpPr txBox="1"/>
          <p:nvPr/>
        </p:nvSpPr>
        <p:spPr>
          <a:xfrm>
            <a:off x="7149417" y="2965435"/>
            <a:ext cx="463241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Fertilizers for winter crops </a:t>
            </a:r>
            <a:r>
              <a:rPr lang="en-US" sz="2400" b="1">
                <a:cs typeface="Arial"/>
              </a:rPr>
              <a:t>12</a:t>
            </a:r>
            <a:r>
              <a:rPr lang="uk-UA" sz="2400" b="1">
                <a:cs typeface="Arial"/>
              </a:rPr>
              <a:t>,</a:t>
            </a:r>
            <a:r>
              <a:rPr lang="en-US" sz="2400" b="1">
                <a:cs typeface="Arial"/>
              </a:rPr>
              <a:t>0</a:t>
            </a:r>
            <a:r>
              <a:rPr lang="uk-UA" sz="2400" b="1">
                <a:cs typeface="Arial"/>
              </a:rPr>
              <a:t>00 </a:t>
            </a:r>
            <a:r>
              <a:rPr lang="en-US">
                <a:cs typeface="Arial"/>
              </a:rPr>
              <a:t>tons </a:t>
            </a:r>
            <a:endParaRPr lang="uk-UA">
              <a:cs typeface="Arial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4B324F91-07B2-7A37-4FAF-7E1C36F33CE9}"/>
              </a:ext>
            </a:extLst>
          </p:cNvPr>
          <p:cNvSpPr txBox="1"/>
          <p:nvPr/>
        </p:nvSpPr>
        <p:spPr>
          <a:xfrm>
            <a:off x="7149417" y="3520167"/>
            <a:ext cx="478318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Oilseed rape seed for sowing  </a:t>
            </a:r>
            <a:r>
              <a:rPr lang="en-US" sz="2400" b="1">
                <a:cs typeface="Arial"/>
              </a:rPr>
              <a:t>5</a:t>
            </a:r>
            <a:r>
              <a:rPr lang="uk-UA" sz="2400" b="1">
                <a:cs typeface="Arial"/>
              </a:rPr>
              <a:t>,</a:t>
            </a:r>
            <a:r>
              <a:rPr lang="en-US" sz="2400" b="1">
                <a:cs typeface="Arial"/>
              </a:rPr>
              <a:t>1</a:t>
            </a:r>
            <a:r>
              <a:rPr lang="uk-UA" sz="2400" b="1">
                <a:cs typeface="Arial"/>
              </a:rPr>
              <a:t>00 </a:t>
            </a:r>
            <a:r>
              <a:rPr lang="en-US">
                <a:cs typeface="Arial"/>
              </a:rPr>
              <a:t>ha</a:t>
            </a:r>
            <a:r>
              <a:rPr lang="uk-UA">
                <a:cs typeface="Arial"/>
              </a:rPr>
              <a:t> </a:t>
            </a:r>
          </a:p>
        </p:txBody>
      </p:sp>
      <p:pic>
        <p:nvPicPr>
          <p:cNvPr id="34" name="Graphic 33" descr="Seeds outline">
            <a:extLst>
              <a:ext uri="{FF2B5EF4-FFF2-40B4-BE49-F238E27FC236}">
                <a16:creationId xmlns:a16="http://schemas.microsoft.com/office/drawing/2014/main" id="{EC743E84-36F4-E60F-AE20-D5B01975F0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6552" y="2871679"/>
            <a:ext cx="554759" cy="554759"/>
          </a:xfrm>
          <a:prstGeom prst="rect">
            <a:avLst/>
          </a:prstGeom>
        </p:spPr>
      </p:pic>
      <p:pic>
        <p:nvPicPr>
          <p:cNvPr id="37" name="Graphic 36" descr="Flower without stem outline">
            <a:extLst>
              <a:ext uri="{FF2B5EF4-FFF2-40B4-BE49-F238E27FC236}">
                <a16:creationId xmlns:a16="http://schemas.microsoft.com/office/drawing/2014/main" id="{B19E4D6C-24E0-5C93-8CA7-56F63B6F404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76552" y="3466603"/>
            <a:ext cx="554759" cy="554759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63D02F6A-4D20-356B-63EB-69516D7F5EBC}"/>
              </a:ext>
            </a:extLst>
          </p:cNvPr>
          <p:cNvSpPr txBox="1"/>
          <p:nvPr/>
        </p:nvSpPr>
        <p:spPr>
          <a:xfrm>
            <a:off x="6601904" y="4835454"/>
            <a:ext cx="503287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400">
                <a:cs typeface="Arial"/>
              </a:rPr>
              <a:t>* Agricultural MSMEs cultivating from 5 to 500 ha</a:t>
            </a:r>
            <a:endParaRPr lang="uk-UA" sz="140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A2798EC-92AA-A2A7-9659-564011314AC4}"/>
              </a:ext>
            </a:extLst>
          </p:cNvPr>
          <p:cNvSpPr txBox="1"/>
          <p:nvPr/>
        </p:nvSpPr>
        <p:spPr>
          <a:xfrm>
            <a:off x="7149418" y="4114347"/>
            <a:ext cx="47220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cs typeface="Arial"/>
              </a:rPr>
              <a:t>Fertilizers for spring crops </a:t>
            </a:r>
            <a:r>
              <a:rPr lang="en-US" sz="2400" b="1">
                <a:cs typeface="Arial"/>
              </a:rPr>
              <a:t>14,000</a:t>
            </a:r>
            <a:r>
              <a:rPr lang="en-US">
                <a:cs typeface="Arial"/>
              </a:rPr>
              <a:t> tons</a:t>
            </a:r>
            <a:r>
              <a:rPr lang="uk-UA">
                <a:cs typeface="Arial"/>
              </a:rPr>
              <a:t> </a:t>
            </a:r>
          </a:p>
        </p:txBody>
      </p:sp>
      <p:pic>
        <p:nvPicPr>
          <p:cNvPr id="8" name="Graphic 7" descr="Seeds outline">
            <a:extLst>
              <a:ext uri="{FF2B5EF4-FFF2-40B4-BE49-F238E27FC236}">
                <a16:creationId xmlns:a16="http://schemas.microsoft.com/office/drawing/2014/main" id="{65D6BB31-D0C6-00D4-C465-4C9E9BC317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6552" y="4045765"/>
            <a:ext cx="554759" cy="5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7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7">
            <a:extLst>
              <a:ext uri="{FF2B5EF4-FFF2-40B4-BE49-F238E27FC236}">
                <a16:creationId xmlns:a16="http://schemas.microsoft.com/office/drawing/2014/main" id="{B6ECF628-F007-9414-3F01-9961DB679D81}"/>
              </a:ext>
            </a:extLst>
          </p:cNvPr>
          <p:cNvSpPr txBox="1"/>
          <p:nvPr/>
        </p:nvSpPr>
        <p:spPr>
          <a:xfrm>
            <a:off x="500615" y="436354"/>
            <a:ext cx="54571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Inputs distribution modality</a:t>
            </a:r>
            <a:endParaRPr lang="uk-UA" sz="32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E9E763-C5A1-9BC6-B6CD-6362CC13F222}"/>
              </a:ext>
            </a:extLst>
          </p:cNvPr>
          <p:cNvGrpSpPr/>
          <p:nvPr/>
        </p:nvGrpSpPr>
        <p:grpSpPr>
          <a:xfrm>
            <a:off x="5957741" y="540476"/>
            <a:ext cx="6096001" cy="5446696"/>
            <a:chOff x="5967167" y="97415"/>
            <a:chExt cx="6096001" cy="544669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5976E97-5CAD-03B2-944F-D3B4CC8A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7167" y="97415"/>
              <a:ext cx="6096000" cy="4070382"/>
            </a:xfrm>
            <a:prstGeom prst="rect">
              <a:avLst/>
            </a:prstGeom>
          </p:spPr>
        </p:pic>
        <p:pic>
          <p:nvPicPr>
            <p:cNvPr id="14" name="Picture 13" descr="A person holding a plant&#10;&#10;Description automatically generated">
              <a:extLst>
                <a:ext uri="{FF2B5EF4-FFF2-40B4-BE49-F238E27FC236}">
                  <a16:creationId xmlns:a16="http://schemas.microsoft.com/office/drawing/2014/main" id="{861EB2D5-44E5-0183-68C2-1CE9FA0AB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167" y="4205504"/>
              <a:ext cx="2007909" cy="1338606"/>
            </a:xfrm>
            <a:prstGeom prst="rect">
              <a:avLst/>
            </a:prstGeom>
          </p:spPr>
        </p:pic>
        <p:pic>
          <p:nvPicPr>
            <p:cNvPr id="16" name="Picture 15" descr="A person standing in a trailer&#10;&#10;Description automatically generated">
              <a:extLst>
                <a:ext uri="{FF2B5EF4-FFF2-40B4-BE49-F238E27FC236}">
                  <a16:creationId xmlns:a16="http://schemas.microsoft.com/office/drawing/2014/main" id="{03C4984A-F24E-1F39-8D6A-3140EB00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1"/>
            <a:stretch/>
          </p:blipFill>
          <p:spPr>
            <a:xfrm>
              <a:off x="8022211" y="4205504"/>
              <a:ext cx="2007909" cy="1338606"/>
            </a:xfrm>
            <a:prstGeom prst="rect">
              <a:avLst/>
            </a:prstGeom>
          </p:spPr>
        </p:pic>
        <p:pic>
          <p:nvPicPr>
            <p:cNvPr id="18" name="Picture 17" descr="A group of people standing outside a building&#10;&#10;Description automatically generated">
              <a:extLst>
                <a:ext uri="{FF2B5EF4-FFF2-40B4-BE49-F238E27FC236}">
                  <a16:creationId xmlns:a16="http://schemas.microsoft.com/office/drawing/2014/main" id="{B80448A5-5BBB-FBF8-FCC8-BF9426504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6"/>
            <a:stretch/>
          </p:blipFill>
          <p:spPr>
            <a:xfrm>
              <a:off x="10077256" y="4205505"/>
              <a:ext cx="1985912" cy="1338606"/>
            </a:xfrm>
            <a:prstGeom prst="rect">
              <a:avLst/>
            </a:prstGeom>
          </p:spPr>
        </p:pic>
      </p:grpSp>
      <p:pic>
        <p:nvPicPr>
          <p:cNvPr id="1026" name="Picture 2" descr="Немає опису світлини.">
            <a:extLst>
              <a:ext uri="{FF2B5EF4-FFF2-40B4-BE49-F238E27FC236}">
                <a16:creationId xmlns:a16="http://schemas.microsoft.com/office/drawing/2014/main" id="{8CF93A57-B0D6-2191-C75C-0EEEE5288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22066"/>
          <a:stretch/>
        </p:blipFill>
        <p:spPr bwMode="auto">
          <a:xfrm>
            <a:off x="3902697" y="4648565"/>
            <a:ext cx="2007908" cy="13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sign in a field of wheat&#10;&#10;Description automatically generated">
            <a:extLst>
              <a:ext uri="{FF2B5EF4-FFF2-40B4-BE49-F238E27FC236}">
                <a16:creationId xmlns:a16="http://schemas.microsoft.com/office/drawing/2014/main" id="{81A76373-5620-0759-2B8C-B8E409390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96" y="3272252"/>
            <a:ext cx="2007909" cy="1338606"/>
          </a:xfrm>
          <a:prstGeom prst="rect">
            <a:avLst/>
          </a:prstGeom>
        </p:spPr>
      </p:pic>
      <p:pic>
        <p:nvPicPr>
          <p:cNvPr id="23" name="Picture 22" descr="A person standing in a field of yellow flowers&#10;&#10;Description automatically generated">
            <a:extLst>
              <a:ext uri="{FF2B5EF4-FFF2-40B4-BE49-F238E27FC236}">
                <a16:creationId xmlns:a16="http://schemas.microsoft.com/office/drawing/2014/main" id="{98216A7F-6FC5-61E7-95BA-9749931C88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/>
        </p:blipFill>
        <p:spPr>
          <a:xfrm>
            <a:off x="1847652" y="4650208"/>
            <a:ext cx="2007909" cy="13369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A6825A-5E40-F65F-D65D-D5421C84BB93}"/>
              </a:ext>
            </a:extLst>
          </p:cNvPr>
          <p:cNvSpPr txBox="1"/>
          <p:nvPr/>
        </p:nvSpPr>
        <p:spPr>
          <a:xfrm>
            <a:off x="413419" y="1200302"/>
            <a:ext cx="486794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Collect applications via State Agricultural Register (DAR)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Local partner for administrating distribution and reporting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2-3 distribution hubs per oblast – farmers come to collect when notified</a:t>
            </a:r>
            <a:endParaRPr lang="uk-UA" sz="16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Telegram chat-bot for communicating with farmers-recipients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Monitoring results </a:t>
            </a:r>
          </a:p>
        </p:txBody>
      </p:sp>
    </p:spTree>
    <p:extLst>
      <p:ext uri="{BB962C8B-B14F-4D97-AF65-F5344CB8AC3E}">
        <p14:creationId xmlns:p14="http://schemas.microsoft.com/office/powerpoint/2010/main" val="50605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actor in a field&#10;&#10;Description automatically generated">
            <a:extLst>
              <a:ext uri="{FF2B5EF4-FFF2-40B4-BE49-F238E27FC236}">
                <a16:creationId xmlns:a16="http://schemas.microsoft.com/office/drawing/2014/main" id="{FF2FB8BC-C43E-D10E-B5EA-114B80087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7" b="24344"/>
          <a:stretch/>
        </p:blipFill>
        <p:spPr>
          <a:xfrm>
            <a:off x="0" y="1212291"/>
            <a:ext cx="12192000" cy="182143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736BBCA-24A0-13BF-9178-BE3E397E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67" y="527950"/>
            <a:ext cx="11303540" cy="466218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Impact</a:t>
            </a:r>
            <a:endParaRPr lang="uk-UA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B35325-EB67-60C1-EED3-564B8743339D}"/>
              </a:ext>
            </a:extLst>
          </p:cNvPr>
          <p:cNvGrpSpPr/>
          <p:nvPr/>
        </p:nvGrpSpPr>
        <p:grpSpPr>
          <a:xfrm>
            <a:off x="500367" y="1250226"/>
            <a:ext cx="3780187" cy="1571896"/>
            <a:chOff x="1020181" y="2137255"/>
            <a:chExt cx="3780187" cy="1790812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38B4D46-6084-6C4C-C8C4-BC731E718217}"/>
                </a:ext>
              </a:extLst>
            </p:cNvPr>
            <p:cNvSpPr txBox="1"/>
            <p:nvPr/>
          </p:nvSpPr>
          <p:spPr>
            <a:xfrm>
              <a:off x="1110784" y="2137255"/>
              <a:ext cx="3689584" cy="16830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000"/>
                </a:spcBef>
                <a:spcAft>
                  <a:spcPts val="600"/>
                </a:spcAft>
              </a:pPr>
              <a:r>
                <a:rPr lang="uk-UA" sz="9600" b="1">
                  <a:solidFill>
                    <a:srgbClr val="F47A00"/>
                  </a:solidFill>
                  <a:cs typeface="Arial"/>
                </a:rPr>
                <a:t>30</a:t>
              </a:r>
              <a:r>
                <a:rPr lang="en-US" sz="9600" b="1">
                  <a:solidFill>
                    <a:srgbClr val="F47A00"/>
                  </a:solidFill>
                  <a:cs typeface="Arial"/>
                </a:rPr>
                <a:t>%</a:t>
              </a:r>
              <a:endParaRPr lang="en-US" sz="4000">
                <a:solidFill>
                  <a:srgbClr val="F47A00"/>
                </a:solidFill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893E07-D0CD-DA47-FF6A-C442518C8ECF}"/>
                </a:ext>
              </a:extLst>
            </p:cNvPr>
            <p:cNvSpPr txBox="1"/>
            <p:nvPr/>
          </p:nvSpPr>
          <p:spPr>
            <a:xfrm>
              <a:off x="1020181" y="2139802"/>
              <a:ext cx="3689584" cy="1788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  <a:spcAft>
                  <a:spcPts val="600"/>
                </a:spcAft>
              </a:pPr>
              <a:r>
                <a:rPr lang="uk-UA" sz="9600" b="1">
                  <a:solidFill>
                    <a:schemeClr val="bg1"/>
                  </a:solidFill>
                  <a:cs typeface="Arial"/>
                </a:rPr>
                <a:t>30</a:t>
              </a:r>
              <a:r>
                <a:rPr lang="en-US" sz="9600" b="1">
                  <a:solidFill>
                    <a:schemeClr val="bg1"/>
                  </a:solidFill>
                  <a:cs typeface="Arial"/>
                </a:rPr>
                <a:t>%</a:t>
              </a:r>
              <a:endParaRPr lang="en-US" sz="960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A8BD0751-9F89-C7C3-236F-9CB0ED9AE974}"/>
              </a:ext>
            </a:extLst>
          </p:cNvPr>
          <p:cNvSpPr txBox="1"/>
          <p:nvPr/>
        </p:nvSpPr>
        <p:spPr>
          <a:xfrm>
            <a:off x="3210140" y="1677585"/>
            <a:ext cx="7244897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>
                <a:highlight>
                  <a:srgbClr val="F2F2F2"/>
                </a:highlight>
                <a:cs typeface="Arial"/>
              </a:rPr>
              <a:t>of registered MSMEs received support from USAID AGRO  </a:t>
            </a:r>
            <a:endParaRPr lang="uk-UA" sz="3200" b="1">
              <a:highlight>
                <a:srgbClr val="F2F2F2"/>
              </a:highlight>
              <a:cs typeface="Arial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302034E-A1B8-A298-DB6E-D47B21B6B5A3}"/>
              </a:ext>
            </a:extLst>
          </p:cNvPr>
          <p:cNvSpPr txBox="1"/>
          <p:nvPr/>
        </p:nvSpPr>
        <p:spPr>
          <a:xfrm>
            <a:off x="500367" y="4900052"/>
            <a:ext cx="594756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cs typeface="Arial"/>
              </a:rPr>
              <a:t>Upcoming in 2024</a:t>
            </a:r>
            <a:r>
              <a:rPr lang="en-US">
                <a:cs typeface="Arial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Partnering private sector to provide seeds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Provision of critical inputs throughout a season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B1BEB-4F58-6DB1-6BA2-A244890644E7}"/>
              </a:ext>
            </a:extLst>
          </p:cNvPr>
          <p:cNvSpPr txBox="1"/>
          <p:nvPr/>
        </p:nvSpPr>
        <p:spPr>
          <a:xfrm>
            <a:off x="377819" y="3289778"/>
            <a:ext cx="1092492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6 distribution programs supported the application of</a:t>
            </a:r>
            <a:r>
              <a:rPr lang="uk-UA">
                <a:cs typeface="Arial"/>
              </a:rPr>
              <a:t> </a:t>
            </a:r>
            <a:r>
              <a:rPr lang="en-US">
                <a:cs typeface="Arial"/>
              </a:rPr>
              <a:t>nutrients on 460,000 hectares during the 2023 and 2024 seasons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This resulted in an estimated </a:t>
            </a:r>
            <a:r>
              <a:rPr lang="en-US" u="sng">
                <a:cs typeface="Arial"/>
              </a:rPr>
              <a:t>additional</a:t>
            </a:r>
            <a:r>
              <a:rPr lang="en-US">
                <a:cs typeface="Arial"/>
              </a:rPr>
              <a:t> crop production output of 278,000 tons of grain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Production volumes will be sufficient to</a:t>
            </a:r>
            <a:r>
              <a:rPr lang="uk-UA">
                <a:cs typeface="Arial"/>
              </a:rPr>
              <a:t> </a:t>
            </a:r>
            <a:r>
              <a:rPr lang="en-US">
                <a:cs typeface="Arial"/>
              </a:rPr>
              <a:t>feed 5-10 million people*.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15FE8-A7CE-6FDB-DEC1-D194B7BE0291}"/>
              </a:ext>
            </a:extLst>
          </p:cNvPr>
          <p:cNvSpPr txBox="1"/>
          <p:nvPr/>
        </p:nvSpPr>
        <p:spPr>
          <a:xfrm>
            <a:off x="6693032" y="5981109"/>
            <a:ext cx="61839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cs typeface="Arial"/>
              </a:rPr>
              <a:t>*considering that on average one person consumes 26-50 kilograms of bread a year</a:t>
            </a:r>
            <a:endParaRPr lang="uk-UA" sz="1000"/>
          </a:p>
        </p:txBody>
      </p:sp>
    </p:spTree>
    <p:extLst>
      <p:ext uri="{BB962C8B-B14F-4D97-AF65-F5344CB8AC3E}">
        <p14:creationId xmlns:p14="http://schemas.microsoft.com/office/powerpoint/2010/main" val="257893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7">
            <a:extLst>
              <a:ext uri="{FF2B5EF4-FFF2-40B4-BE49-F238E27FC236}">
                <a16:creationId xmlns:a16="http://schemas.microsoft.com/office/drawing/2014/main" id="{B6ECF628-F007-9414-3F01-9961DB679D81}"/>
              </a:ext>
            </a:extLst>
          </p:cNvPr>
          <p:cNvSpPr txBox="1"/>
          <p:nvPr/>
        </p:nvSpPr>
        <p:spPr>
          <a:xfrm>
            <a:off x="500616" y="436354"/>
            <a:ext cx="995402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>
                <a:latin typeface="Arial"/>
                <a:ea typeface="+mj-ea"/>
                <a:cs typeface="Arial"/>
              </a:rPr>
              <a:t>Emergency response: help to the communities </a:t>
            </a:r>
            <a:r>
              <a:rPr lang="en-US" sz="3200" b="1" dirty="0">
                <a:latin typeface="Arial"/>
                <a:ea typeface="+mj-ea"/>
                <a:cs typeface="Arial"/>
              </a:rPr>
              <a:t>and households </a:t>
            </a:r>
            <a:endParaRPr lang="en-US" sz="32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406FB7-2D8F-F985-4EC0-F42F9E9828E1}"/>
              </a:ext>
            </a:extLst>
          </p:cNvPr>
          <p:cNvSpPr/>
          <p:nvPr/>
        </p:nvSpPr>
        <p:spPr>
          <a:xfrm>
            <a:off x="0" y="2573586"/>
            <a:ext cx="7579360" cy="35661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8A9FC-C3D7-B734-FBC1-8FE3F1602887}"/>
              </a:ext>
            </a:extLst>
          </p:cNvPr>
          <p:cNvSpPr txBox="1"/>
          <p:nvPr/>
        </p:nvSpPr>
        <p:spPr>
          <a:xfrm>
            <a:off x="460357" y="3182619"/>
            <a:ext cx="6194443" cy="2742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>
                <a:solidFill>
                  <a:schemeClr val="bg1"/>
                </a:solidFill>
                <a:cs typeface="Arial"/>
              </a:rPr>
              <a:t>39</a:t>
            </a:r>
            <a:r>
              <a:rPr lang="en-US" sz="1800" b="1">
                <a:solidFill>
                  <a:schemeClr val="bg1"/>
                </a:solidFill>
                <a:cs typeface="Arial"/>
              </a:rPr>
              <a:t> </a:t>
            </a:r>
            <a:r>
              <a:rPr lang="en-US">
                <a:solidFill>
                  <a:schemeClr val="bg1"/>
                </a:solidFill>
                <a:cs typeface="Arial"/>
              </a:rPr>
              <a:t>tons of vegetable seeds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>
                <a:solidFill>
                  <a:schemeClr val="bg1"/>
                </a:solidFill>
                <a:cs typeface="Arial"/>
              </a:rPr>
              <a:t>35</a:t>
            </a:r>
            <a:r>
              <a:rPr lang="en-US" sz="1800" b="1">
                <a:solidFill>
                  <a:schemeClr val="bg1"/>
                </a:solidFill>
                <a:cs typeface="Arial"/>
              </a:rPr>
              <a:t> </a:t>
            </a:r>
            <a:r>
              <a:rPr lang="en-US">
                <a:solidFill>
                  <a:schemeClr val="bg1"/>
                </a:solidFill>
                <a:cs typeface="Arial"/>
              </a:rPr>
              <a:t>tons of potato seeds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bg1"/>
                </a:solidFill>
                <a:cs typeface="Arial"/>
              </a:rPr>
              <a:t>1</a:t>
            </a:r>
            <a:r>
              <a:rPr lang="en-US" b="1">
                <a:solidFill>
                  <a:schemeClr val="bg1"/>
                </a:solidFill>
                <a:cs typeface="Arial"/>
              </a:rPr>
              <a:t>,</a:t>
            </a:r>
            <a:r>
              <a:rPr lang="en-US" sz="1800" b="1">
                <a:solidFill>
                  <a:schemeClr val="bg1"/>
                </a:solidFill>
                <a:cs typeface="Arial"/>
              </a:rPr>
              <a:t>998</a:t>
            </a:r>
            <a:r>
              <a:rPr lang="en-US">
                <a:solidFill>
                  <a:schemeClr val="bg1"/>
                </a:solidFill>
                <a:cs typeface="Arial"/>
              </a:rPr>
              <a:t> tons of necessities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bg1"/>
                </a:solidFill>
                <a:cs typeface="Arial"/>
              </a:rPr>
              <a:t>17 </a:t>
            </a:r>
            <a:r>
              <a:rPr lang="en-US">
                <a:solidFill>
                  <a:schemeClr val="bg1"/>
                </a:solidFill>
                <a:cs typeface="Arial"/>
              </a:rPr>
              <a:t>modular houses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bg1"/>
                </a:solidFill>
                <a:cs typeface="Arial"/>
              </a:rPr>
              <a:t>125</a:t>
            </a:r>
            <a:r>
              <a:rPr lang="en-US" b="1">
                <a:solidFill>
                  <a:schemeClr val="bg1"/>
                </a:solidFill>
                <a:cs typeface="Arial"/>
              </a:rPr>
              <a:t> </a:t>
            </a:r>
            <a:r>
              <a:rPr lang="en-US">
                <a:solidFill>
                  <a:schemeClr val="bg1"/>
                </a:solidFill>
                <a:cs typeface="Arial"/>
              </a:rPr>
              <a:t>tons of humanitarian aid for affected communities due to  undermining the </a:t>
            </a:r>
            <a:r>
              <a:rPr lang="en-US" err="1">
                <a:solidFill>
                  <a:schemeClr val="bg1"/>
                </a:solidFill>
                <a:cs typeface="Arial"/>
              </a:rPr>
              <a:t>Kakhovska</a:t>
            </a:r>
            <a:r>
              <a:rPr lang="en-US">
                <a:solidFill>
                  <a:schemeClr val="bg1"/>
                </a:solidFill>
                <a:cs typeface="Arial"/>
              </a:rPr>
              <a:t> HPP 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>
                <a:solidFill>
                  <a:schemeClr val="bg1"/>
                </a:solidFill>
                <a:cs typeface="Arial"/>
              </a:rPr>
              <a:t>279 </a:t>
            </a:r>
            <a:r>
              <a:rPr lang="en-US">
                <a:solidFill>
                  <a:schemeClr val="bg1"/>
                </a:solidFill>
                <a:cs typeface="Arial"/>
              </a:rPr>
              <a:t>household and industrial generators</a:t>
            </a:r>
          </a:p>
          <a:p>
            <a:pPr>
              <a:lnSpc>
                <a:spcPct val="107000"/>
              </a:lnSpc>
            </a:pP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A5E14-D7F3-13B8-9B6E-7D5C65F73A69}"/>
              </a:ext>
            </a:extLst>
          </p:cNvPr>
          <p:cNvSpPr txBox="1"/>
          <p:nvPr/>
        </p:nvSpPr>
        <p:spPr>
          <a:xfrm>
            <a:off x="460357" y="1341226"/>
            <a:ext cx="11271286" cy="10178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uk-UA">
                <a:cs typeface="Arial"/>
              </a:rPr>
              <a:t>Strengthening</a:t>
            </a:r>
            <a:r>
              <a:rPr lang="en-US">
                <a:cs typeface="Arial"/>
              </a:rPr>
              <a:t> the resilience of communities: </a:t>
            </a:r>
          </a:p>
          <a:p>
            <a:pPr marL="1200127" lvl="2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organizing the delivery of essential goods from Ukrainian and international donors to restore the vitality of communities 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C2A77FC-1FD6-7A4A-BB68-24B88689F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6" b="96875" l="625" r="98438">
                        <a14:foregroundMark x1="37031" y1="28438" x2="15703" y2="29792"/>
                        <a14:foregroundMark x1="15703" y1="29792" x2="29766" y2="61667"/>
                        <a14:foregroundMark x1="29766" y1="61667" x2="42578" y2="30104"/>
                        <a14:foregroundMark x1="42578" y1="30104" x2="20547" y2="64063"/>
                        <a14:foregroundMark x1="20547" y1="64063" x2="40703" y2="25104"/>
                        <a14:foregroundMark x1="40703" y1="25104" x2="37891" y2="57813"/>
                        <a14:foregroundMark x1="37891" y1="57813" x2="31484" y2="75104"/>
                        <a14:foregroundMark x1="31484" y1="75104" x2="53438" y2="64896"/>
                        <a14:foregroundMark x1="53438" y1="64896" x2="49453" y2="17708"/>
                        <a14:foregroundMark x1="49453" y1="17708" x2="37422" y2="47500"/>
                        <a14:foregroundMark x1="37422" y1="47500" x2="43828" y2="22188"/>
                        <a14:foregroundMark x1="43828" y1="22188" x2="17109" y2="19792"/>
                        <a14:foregroundMark x1="17109" y1="19792" x2="8281" y2="70104"/>
                        <a14:foregroundMark x1="8281" y1="70104" x2="22578" y2="77292"/>
                        <a14:foregroundMark x1="22578" y1="77292" x2="25469" y2="74167"/>
                        <a14:foregroundMark x1="19688" y1="67917" x2="13125" y2="66771"/>
                        <a14:foregroundMark x1="5156" y1="58021" x2="8672" y2="31042"/>
                        <a14:foregroundMark x1="8672" y1="31042" x2="16172" y2="19688"/>
                        <a14:foregroundMark x1="16172" y1="19688" x2="11719" y2="32083"/>
                        <a14:foregroundMark x1="11563" y1="19896" x2="18047" y2="8958"/>
                        <a14:foregroundMark x1="18047" y1="8958" x2="28828" y2="7083"/>
                        <a14:foregroundMark x1="28828" y1="7083" x2="44609" y2="8854"/>
                        <a14:foregroundMark x1="44609" y1="8854" x2="51797" y2="13646"/>
                        <a14:foregroundMark x1="19063" y1="4583" x2="16641" y2="9688"/>
                        <a14:foregroundMark x1="52500" y1="86667" x2="35234" y2="87396"/>
                        <a14:foregroundMark x1="35234" y1="87396" x2="40156" y2="76875"/>
                        <a14:foregroundMark x1="40156" y1="76875" x2="15781" y2="92396"/>
                        <a14:foregroundMark x1="15781" y1="92396" x2="29922" y2="83125"/>
                        <a14:foregroundMark x1="29922" y1="83125" x2="44375" y2="89063"/>
                        <a14:foregroundMark x1="44375" y1="89063" x2="59141" y2="85833"/>
                        <a14:foregroundMark x1="59141" y1="85833" x2="88828" y2="97917"/>
                        <a14:foregroundMark x1="88828" y1="97917" x2="94609" y2="37292"/>
                        <a14:foregroundMark x1="94609" y1="37292" x2="84063" y2="63333"/>
                        <a14:foregroundMark x1="84063" y1="63333" x2="91641" y2="33021"/>
                        <a14:foregroundMark x1="91641" y1="33021" x2="77266" y2="32083"/>
                        <a14:foregroundMark x1="77266" y1="32083" x2="92266" y2="14063"/>
                        <a14:foregroundMark x1="92266" y1="14063" x2="91484" y2="27500"/>
                        <a14:foregroundMark x1="91484" y1="27500" x2="92188" y2="28646"/>
                        <a14:foregroundMark x1="92188" y1="28646" x2="96875" y2="13125"/>
                        <a14:foregroundMark x1="96875" y1="13125" x2="94844" y2="90104"/>
                        <a14:foregroundMark x1="94844" y1="90104" x2="80234" y2="98542"/>
                        <a14:foregroundMark x1="80234" y1="98542" x2="21875" y2="93125"/>
                        <a14:foregroundMark x1="21875" y1="93125" x2="58359" y2="88333"/>
                        <a14:foregroundMark x1="58359" y1="88333" x2="58359" y2="88542"/>
                        <a14:foregroundMark x1="18672" y1="87813" x2="7578" y2="95833"/>
                        <a14:foregroundMark x1="7578" y1="95833" x2="18750" y2="83021"/>
                        <a14:foregroundMark x1="18750" y1="83021" x2="17109" y2="94688"/>
                        <a14:foregroundMark x1="17109" y1="94688" x2="48125" y2="94583"/>
                        <a14:foregroundMark x1="48125" y1="94583" x2="64688" y2="97708"/>
                        <a14:foregroundMark x1="64688" y1="97708" x2="90078" y2="96458"/>
                        <a14:foregroundMark x1="90078" y1="96458" x2="98438" y2="1146"/>
                        <a14:foregroundMark x1="63750" y1="58750" x2="62891" y2="39167"/>
                        <a14:foregroundMark x1="62891" y1="39167" x2="60078" y2="50625"/>
                        <a14:foregroundMark x1="60078" y1="50625" x2="62031" y2="55000"/>
                        <a14:foregroundMark x1="61719" y1="33021" x2="62734" y2="36250"/>
                        <a14:foregroundMark x1="63203" y1="25208" x2="55078" y2="35729"/>
                        <a14:foregroundMark x1="55078" y1="35729" x2="55078" y2="36042"/>
                        <a14:foregroundMark x1="56484" y1="25208" x2="65469" y2="28646"/>
                        <a14:foregroundMark x1="64609" y1="25417" x2="64766" y2="27500"/>
                        <a14:foregroundMark x1="64766" y1="27500" x2="61172" y2="24688"/>
                        <a14:foregroundMark x1="11563" y1="73542" x2="3203" y2="86875"/>
                        <a14:foregroundMark x1="3203" y1="86875" x2="10469" y2="77188"/>
                        <a14:foregroundMark x1="10469" y1="77188" x2="625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b="3541"/>
          <a:stretch/>
        </p:blipFill>
        <p:spPr bwMode="auto">
          <a:xfrm>
            <a:off x="6828182" y="2183971"/>
            <a:ext cx="5363817" cy="39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0D680-FB04-C143-976C-0C455A0BC8C2}"/>
              </a:ext>
            </a:extLst>
          </p:cNvPr>
          <p:cNvSpPr txBox="1"/>
          <p:nvPr/>
        </p:nvSpPr>
        <p:spPr>
          <a:xfrm>
            <a:off x="585507" y="269966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2022 – till now:</a:t>
            </a:r>
            <a:endParaRPr lang="en-US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0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emonics">
      <a:dk1>
        <a:srgbClr val="47484C"/>
      </a:dk1>
      <a:lt1>
        <a:sysClr val="window" lastClr="FFFFFF"/>
      </a:lt1>
      <a:dk2>
        <a:srgbClr val="0A5067"/>
      </a:dk2>
      <a:lt2>
        <a:srgbClr val="EAEAEA"/>
      </a:lt2>
      <a:accent1>
        <a:srgbClr val="F47A00"/>
      </a:accent1>
      <a:accent2>
        <a:srgbClr val="C5D148"/>
      </a:accent2>
      <a:accent3>
        <a:srgbClr val="9BB82D"/>
      </a:accent3>
      <a:accent4>
        <a:srgbClr val="2EA18E"/>
      </a:accent4>
      <a:accent5>
        <a:srgbClr val="539AB6"/>
      </a:accent5>
      <a:accent6>
        <a:srgbClr val="F3AE48"/>
      </a:accent6>
      <a:hlink>
        <a:srgbClr val="F47A00"/>
      </a:hlink>
      <a:folHlink>
        <a:srgbClr val="774752"/>
      </a:folHlink>
    </a:clrScheme>
    <a:fontScheme name="Chemonics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ctr">
          <a:defRPr sz="1200" dirty="0">
            <a:solidFill>
              <a:schemeClr val="tx1"/>
            </a:solidFill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emonics Powerpoint Template 2 [Read-Only]" id="{D39F1444-DD00-4484-AD96-A6A27A73235E}" vid="{55E5F5E0-6C20-4D0E-AE6D-B225040961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Communications" ma:contentTypeID="0x0101008DA58B5CA681664FAB24816C56F4108509005D4F13D299BA194AB8727F8B24F67A77" ma:contentTypeVersion="25" ma:contentTypeDescription="Project Communications" ma:contentTypeScope="" ma:versionID="1ebd0ae9b0b810d836bd5a1499108e8c">
  <xsd:schema xmlns:xsd="http://www.w3.org/2001/XMLSchema" xmlns:xs="http://www.w3.org/2001/XMLSchema" xmlns:p="http://schemas.microsoft.com/office/2006/metadata/properties" xmlns:ns2="8d7096d6-fc66-4344-9e3f-2445529a09f6" xmlns:ns4="97b389a2-808a-4f3f-bbee-ccff952c9920" xmlns:ns5="4b5bbecf-1dbb-4743-9668-9890082026a5" targetNamespace="http://schemas.microsoft.com/office/2006/metadata/properties" ma:root="true" ma:fieldsID="72b9197eb1fa566124929d607206886c" ns2:_="" ns4:_="" ns5:_="">
    <xsd:import namespace="8d7096d6-fc66-4344-9e3f-2445529a09f6"/>
    <xsd:import namespace="97b389a2-808a-4f3f-bbee-ccff952c9920"/>
    <xsd:import namespace="4b5bbecf-1dbb-4743-9668-9890082026a5"/>
    <xsd:element name="properties">
      <xsd:complexType>
        <xsd:sequence>
          <xsd:element name="documentManagement">
            <xsd:complexType>
              <xsd:all>
                <xsd:element ref="ns2:hbf0c10381aa4bd59932b5b7da857fed" minOccurs="0"/>
                <xsd:element ref="ns2:TaxCatchAll" minOccurs="0"/>
                <xsd:element ref="ns2:TaxCatchAllLabel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lcf76f155ced4ddcb4097134ff3c332f" minOccurs="0"/>
                <xsd:element ref="ns5:SharedWithUsers" minOccurs="0"/>
                <xsd:element ref="ns5:SharedWithDetails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096d6-fc66-4344-9e3f-2445529a09f6" elementFormDefault="qualified">
    <xsd:import namespace="http://schemas.microsoft.com/office/2006/documentManagement/types"/>
    <xsd:import namespace="http://schemas.microsoft.com/office/infopath/2007/PartnerControls"/>
    <xsd:element name="hbf0c10381aa4bd59932b5b7da857fed" ma:index="8" nillable="true" ma:taxonomy="true" ma:internalName="hbf0c10381aa4bd59932b5b7da857fed" ma:taxonomyFieldName="Project_x0020_Document_x0020_Type" ma:displayName="Project Document Type" ma:default="" ma:fieldId="{1bf0c103-81aa-4bd5-9932-b5b7da857fed}" ma:sspId="822e118f-d533-465d-b5ca-7beed2256e09" ma:termSetId="d8a5acf7-091c-4877-b363-b3708ae070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9381e6-4375-4a80-acd8-85b15b1e957b}" ma:internalName="TaxCatchAll" ma:showField="CatchAllData" ma:web="3f0b0a6a-9552-433c-bf55-dc4cdc4828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9381e6-4375-4a80-acd8-85b15b1e957b}" ma:internalName="TaxCatchAllLabel" ma:readOnly="true" ma:showField="CatchAllDataLabel" ma:web="3f0b0a6a-9552-433c-bf55-dc4cdc4828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389a2-808a-4f3f-bbee-ccff952c9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22e118f-d533-465d-b5ca-7beed2256e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bbecf-1dbb-4743-9668-9890082026a5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bf0c10381aa4bd59932b5b7da857fed xmlns="8d7096d6-fc66-4344-9e3f-2445529a09f6">
      <Terms xmlns="http://schemas.microsoft.com/office/infopath/2007/PartnerControls"/>
    </hbf0c10381aa4bd59932b5b7da857fed>
    <TaxCatchAll xmlns="8d7096d6-fc66-4344-9e3f-2445529a09f6" xsi:nil="true"/>
    <lcf76f155ced4ddcb4097134ff3c332f xmlns="97b389a2-808a-4f3f-bbee-ccff952c9920">
      <Terms xmlns="http://schemas.microsoft.com/office/infopath/2007/PartnerControls"/>
    </lcf76f155ced4ddcb4097134ff3c332f>
  </documentManagement>
</p:properties>
</file>

<file path=customXml/item4.xml><?xml version="1.0" encoding="utf-8"?>
<?mso-contentType ?>
<SharedContentType xmlns="Microsoft.SharePoint.Taxonomy.ContentTypeSync" SourceId="822e118f-d533-465d-b5ca-7beed2256e09" ContentTypeId="0x0101008DA58B5CA681664FAB24816C56F4108509" PreviousValue="false"/>
</file>

<file path=customXml/itemProps1.xml><?xml version="1.0" encoding="utf-8"?>
<ds:datastoreItem xmlns:ds="http://schemas.openxmlformats.org/officeDocument/2006/customXml" ds:itemID="{071413D8-9BBE-426F-B343-5D38E98BB9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35B21-AD12-40A2-9364-46C7CB9B95EC}">
  <ds:schemaRefs>
    <ds:schemaRef ds:uri="4b5bbecf-1dbb-4743-9668-9890082026a5"/>
    <ds:schemaRef ds:uri="8d7096d6-fc66-4344-9e3f-2445529a09f6"/>
    <ds:schemaRef ds:uri="97b389a2-808a-4f3f-bbee-ccff952c99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ACAF12-145B-4153-B7E2-CFBE9A3230B0}">
  <ds:schemaRefs>
    <ds:schemaRef ds:uri="4b5bbecf-1dbb-4743-9668-9890082026a5"/>
    <ds:schemaRef ds:uri="8d7096d6-fc66-4344-9e3f-2445529a09f6"/>
    <ds:schemaRef ds:uri="97b389a2-808a-4f3f-bbee-ccff952c99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9C99B57-1C15-4042-8ACD-9F32BB1002E1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939</Words>
  <Application>Microsoft Office PowerPoint</Application>
  <PresentationFormat>Widescreen</PresentationFormat>
  <Paragraphs>163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Montserrat</vt:lpstr>
      <vt:lpstr>Calibri</vt:lpstr>
      <vt:lpstr>Montserrat (Body)</vt:lpstr>
      <vt:lpstr>Wingdings</vt:lpstr>
      <vt:lpstr>arial</vt:lpstr>
      <vt:lpstr>Symbol</vt:lpstr>
      <vt:lpstr>Office Theme</vt:lpstr>
      <vt:lpstr> USAID AGRO:   emergency support, recovery, and development of agriculture during the war</vt:lpstr>
      <vt:lpstr>PowerPoint Presentation</vt:lpstr>
      <vt:lpstr>Quick overview</vt:lpstr>
      <vt:lpstr>USAID Agriculture Resilience Initiative (AGRI)-Ukraine </vt:lpstr>
      <vt:lpstr>Emergency response to war in 2022-2023</vt:lpstr>
      <vt:lpstr>Seeds and fertilizers for MSME farmers</vt:lpstr>
      <vt:lpstr>PowerPoint Presentation</vt:lpstr>
      <vt:lpstr>Impact</vt:lpstr>
      <vt:lpstr>PowerPoint Presentation</vt:lpstr>
      <vt:lpstr>PowerPoint Presentation</vt:lpstr>
      <vt:lpstr>PowerPoint Presentation</vt:lpstr>
      <vt:lpstr>Vegetable seeds: spring 2024</vt:lpstr>
      <vt:lpstr>PowerPoint Presentation</vt:lpstr>
    </vt:vector>
  </TitlesOfParts>
  <Company>Chemonics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Viktoriia Gultai</dc:creator>
  <cp:lastModifiedBy>Viktoriia Gultai</cp:lastModifiedBy>
  <cp:revision>2</cp:revision>
  <dcterms:created xsi:type="dcterms:W3CDTF">2016-10-13T21:59:47Z</dcterms:created>
  <dcterms:modified xsi:type="dcterms:W3CDTF">2024-03-28T10:41:08Z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0x0101008DA58B5CA681664FAB24816C56F4108509005D4F13D299BA194AB8727F8B24F67A77</vt:lpwstr>
  </property>
  <property fmtid="{D5CDD505-2E9C-101B-9397-08002B2CF9AE}" pid="3" name="DivisionDepartment">
    <vt:lpwstr>2;#Strategic Communications and Outreach|3bdae9ac-3485-40f3-bc54-e952fd59a11d</vt:lpwstr>
  </property>
  <property fmtid="{D5CDD505-2E9C-101B-9397-08002B2CF9AE}" pid="4" name="BusinessUnit">
    <vt:lpwstr>1;#Strategic Solutions and Communications|243815c8-8aec-4f2f-b92a-dc3397f14641</vt:lpwstr>
  </property>
  <property fmtid="{D5CDD505-2E9C-101B-9397-08002B2CF9AE}" pid="5" name="Project Document Type">
    <vt:lpwstr/>
  </property>
  <property fmtid="{D5CDD505-2E9C-101B-9397-08002B2CF9AE}" pid="6" name="MediaServiceImageTags">
    <vt:lpwstr/>
  </property>
</Properties>
</file>